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9" r:id="rId2"/>
    <p:sldId id="281" r:id="rId3"/>
    <p:sldId id="258" r:id="rId4"/>
    <p:sldId id="261" r:id="rId5"/>
    <p:sldId id="267" r:id="rId6"/>
    <p:sldId id="259" r:id="rId7"/>
    <p:sldId id="260" r:id="rId8"/>
    <p:sldId id="262" r:id="rId9"/>
    <p:sldId id="263" r:id="rId10"/>
    <p:sldId id="282" r:id="rId11"/>
    <p:sldId id="264" r:id="rId12"/>
    <p:sldId id="265" r:id="rId13"/>
    <p:sldId id="266" r:id="rId14"/>
    <p:sldId id="27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22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4A8DD-0448-9947-BB84-606BB0738E44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3A10C0-2B72-3A4B-8536-12771E7D5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4674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17-03-02T10:06:58.59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F60CED1-6AC9-47A5-99CF-D87FBDE6D019}" emma:medium="tactile" emma:mode="ink">
          <msink:context xmlns:msink="http://schemas.microsoft.com/ink/2010/main" type="writingRegion" rotatedBoundingBox="12136,11183 13562,11183 13562,11268 12136,11268"/>
        </emma:interpretation>
      </emma:emma>
    </inkml:annotationXML>
    <inkml:traceGroup>
      <inkml:annotationXML>
        <emma:emma xmlns:emma="http://www.w3.org/2003/04/emma" version="1.0">
          <emma:interpretation id="{CE4A0DC7-8628-4D2D-9F76-A398AC31E1BE}" emma:medium="tactile" emma:mode="ink">
            <msink:context xmlns:msink="http://schemas.microsoft.com/ink/2010/main" type="paragraph" rotatedBoundingBox="12136,11183 13562,11183 13562,11268 12136,112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18FC89D-A7C2-483D-928B-B54BEB5A8604}" emma:medium="tactile" emma:mode="ink">
              <msink:context xmlns:msink="http://schemas.microsoft.com/ink/2010/main" type="line" rotatedBoundingBox="12136,11183 13562,11183 13562,11268 12136,11268"/>
            </emma:interpretation>
          </emma:emma>
        </inkml:annotationXML>
        <inkml:traceGroup>
          <inkml:annotationXML>
            <emma:emma xmlns:emma="http://www.w3.org/2003/04/emma" version="1.0">
              <emma:interpretation id="{A7110B24-D3F6-4954-869B-825987EE0790}" emma:medium="tactile" emma:mode="ink">
                <msink:context xmlns:msink="http://schemas.microsoft.com/ink/2010/main" type="inkWord" rotatedBoundingBox="12136,11183 12151,11183 12151,11198 12136,11198"/>
              </emma:interpretation>
              <emma:one-of disjunction-type="recognition" id="oneOf0">
                <emma:interpretation id="interp0" emma:lang="en-GB" emma:confidence="0">
                  <emma:literal>.</emma:literal>
                </emma:interpretation>
                <emma:interpretation id="interp1" emma:lang="en-GB" emma:confidence="0">
                  <emma:literal>`</emma:literal>
                </emma:interpretation>
                <emma:interpretation id="interp2" emma:lang="en-GB" emma:confidence="0">
                  <emma:literal>'</emma:literal>
                </emma:interpretation>
                <emma:interpretation id="interp3" emma:lang="en-GB" emma:confidence="0">
                  <emma:literal>l</emma:literal>
                </emma:interpretation>
                <emma:interpretation id="interp4" emma:lang="en-GB" emma:confidence="0">
                  <emma:literal>,</emma:literal>
                </emma:interpretation>
              </emma:one-of>
            </emma:emma>
          </inkml:annotationXML>
          <inkml:trace contextRef="#ctx0" brushRef="#br0">0 0 0</inkml:trace>
        </inkml:traceGroup>
        <inkml:traceGroup>
          <inkml:annotationXML>
            <emma:emma xmlns:emma="http://www.w3.org/2003/04/emma" version="1.0">
              <emma:interpretation id="{C04F3FC0-4359-4C17-891A-4CD443BDC07A}" emma:medium="tactile" emma:mode="ink">
                <msink:context xmlns:msink="http://schemas.microsoft.com/ink/2010/main" type="inkWord" rotatedBoundingBox="13547,11253 13562,11253 13562,11268 13547,11268"/>
              </emma:interpretation>
              <emma:one-of disjunction-type="recognition" id="oneOf1">
                <emma:interpretation id="interp5" emma:lang="en-GB" emma:confidence="0">
                  <emma:literal>.</emma:literal>
                </emma:interpretation>
                <emma:interpretation id="interp6" emma:lang="en-GB" emma:confidence="0">
                  <emma:literal>`</emma:literal>
                </emma:interpretation>
                <emma:interpretation id="interp7" emma:lang="en-GB" emma:confidence="0">
                  <emma:literal>'</emma:literal>
                </emma:interpretation>
                <emma:interpretation id="interp8" emma:lang="en-GB" emma:confidence="0">
                  <emma:literal>l</emma:literal>
                </emma:interpretation>
                <emma:interpretation id="interp9" emma:lang="en-GB" emma:confidence="0">
                  <emma:literal>,</emma:literal>
                </emma:interpretation>
              </emma:one-of>
            </emma:emma>
          </inkml:annotationXML>
          <inkml:trace contextRef="#ctx0" brushRef="#br0" timeOffset="4804.83">1411 70 0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F616E-410F-7944-9F44-FCF112ADC618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CC5E19-C450-B641-A3C8-B7B402360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460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A.A.Popov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MM2DYN Dynamics: Control Lecture 7 &amp; 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17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A.A.Popov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MM2DYN Dynamics: Control Lecture 7 &amp; 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002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A.A.Popov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MM2DYN Dynamics: Control Lecture 7 &amp; 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938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A.A.Popov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MM2DYN Dynamics: Control Lecture 7 &amp; 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425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A.A.Popov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MM2DYN Dynamics: Control Lecture 7 &amp; 8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67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A.A.Popov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MM2DYN Dynamics: Control Lecture 7 &amp; 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8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A.A.Popov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MM2DYN Dynamics: Control Lecture 7 &amp; 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955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A.A.Popov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MM2DYN Dynamics: Control Lecture 7 &amp; 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430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A.A.Popov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MM2DYN Dynamics: Control Lecture 7 &amp; 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94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A.A.Popov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MM2DYN Dynamics: Control Lecture 7 &amp; 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02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A.A.Popov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MM2DYN Dynamics: Control Lecture 7 &amp; 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0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90"/>
                </a:solidFill>
                <a:latin typeface="Arial"/>
                <a:cs typeface="Arial"/>
              </a:defRPr>
            </a:lvl1pPr>
          </a:lstStyle>
          <a:p>
            <a:r>
              <a:rPr lang="en-GB" dirty="0" err="1"/>
              <a:t>A.A.Popov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03485" y="6356350"/>
            <a:ext cx="3094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200" smtClean="0">
                <a:solidFill>
                  <a:srgbClr val="000090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MM2DYN Dynamics: Control Lecture 7 &amp; 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000090"/>
                </a:solidFill>
                <a:latin typeface="Arial"/>
                <a:cs typeface="Arial"/>
              </a:defRPr>
            </a:lvl1pPr>
          </a:lstStyle>
          <a:p>
            <a:fld id="{BE25D70E-E5BA-DD46-9C02-D317112A5B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81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JgUiZgX5rE" TargetMode="External"/><Relationship Id="rId2" Type="http://schemas.openxmlformats.org/officeDocument/2006/relationships/hyperlink" Target="https://www.youtube.com/watch?v=mnI-LiKCtu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0.png"/><Relationship Id="rId4" Type="http://schemas.openxmlformats.org/officeDocument/2006/relationships/image" Target="../media/image2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Ek2v4RyFh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5" Type="http://schemas.openxmlformats.org/officeDocument/2006/relationships/image" Target="../media/image311.png"/><Relationship Id="rId4" Type="http://schemas.openxmlformats.org/officeDocument/2006/relationships/image" Target="../media/image30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9591" y="2168771"/>
            <a:ext cx="8076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rial"/>
                <a:cs typeface="Arial"/>
              </a:rPr>
              <a:t>Improving Transient and Steady-State Performance. Stability of Feedback Systems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55129" y="1642308"/>
            <a:ext cx="4403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  <a:latin typeface="Arial"/>
                <a:cs typeface="Arial"/>
              </a:rPr>
              <a:t>MMME2046 Dynamics: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528974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week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23246"/>
          </a:xfrm>
        </p:spPr>
        <p:txBody>
          <a:bodyPr>
            <a:normAutofit/>
          </a:bodyPr>
          <a:lstStyle/>
          <a:p>
            <a:r>
              <a:rPr lang="en-GB" dirty="0"/>
              <a:t>8/3/2021</a:t>
            </a:r>
          </a:p>
          <a:p>
            <a:pPr lvl="1"/>
            <a:r>
              <a:rPr lang="en-GB" dirty="0"/>
              <a:t>The return of DB3!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2</a:t>
            </a:fld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4368980" y="4026060"/>
              <a:ext cx="508320" cy="255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57100" y="4014180"/>
                <a:ext cx="532080" cy="4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2913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30547" y="854000"/>
            <a:ext cx="35173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/>
                <a:cs typeface="Arial"/>
              </a:rPr>
              <a:t>Lecture Objectives: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8976" y="1784640"/>
            <a:ext cx="64806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000090"/>
                </a:solidFill>
                <a:latin typeface="Arial"/>
                <a:cs typeface="Arial"/>
              </a:rPr>
              <a:t>Demonstrate how velocity feedback and PID controls can improve performance</a:t>
            </a:r>
          </a:p>
          <a:p>
            <a:endParaRPr lang="en-US" sz="2400" dirty="0">
              <a:solidFill>
                <a:srgbClr val="000090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000090"/>
                </a:solidFill>
                <a:latin typeface="Arial"/>
                <a:cs typeface="Arial"/>
              </a:rPr>
              <a:t>Develop basic understanding of stability and </a:t>
            </a:r>
            <a:r>
              <a:rPr lang="en-US" sz="2400" dirty="0" err="1">
                <a:solidFill>
                  <a:srgbClr val="000090"/>
                </a:solidFill>
                <a:latin typeface="Arial"/>
                <a:cs typeface="Arial"/>
              </a:rPr>
              <a:t>behaviour</a:t>
            </a:r>
            <a:r>
              <a:rPr lang="en-US" sz="2400" dirty="0">
                <a:solidFill>
                  <a:srgbClr val="000090"/>
                </a:solidFill>
                <a:latin typeface="Arial"/>
                <a:cs typeface="Arial"/>
              </a:rPr>
              <a:t> in third and higher order systems</a:t>
            </a:r>
          </a:p>
          <a:p>
            <a:endParaRPr lang="en-US" sz="2400" dirty="0">
              <a:solidFill>
                <a:srgbClr val="000090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000090"/>
                </a:solidFill>
                <a:latin typeface="Arial"/>
                <a:cs typeface="Arial"/>
              </a:rPr>
              <a:t>Introduce and use the Routh-Hurwitz stability criteria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z="1800" smtClean="0">
                <a:solidFill>
                  <a:srgbClr val="000090"/>
                </a:solidFill>
                <a:latin typeface="Arial"/>
                <a:cs typeface="Arial"/>
              </a:rPr>
              <a:t>3</a:t>
            </a:fld>
            <a:endParaRPr lang="en-US" sz="1800" dirty="0">
              <a:solidFill>
                <a:srgbClr val="000090"/>
              </a:solidFill>
              <a:latin typeface="Arial"/>
              <a:cs typeface="Arial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238377C7-22C4-4D54-B3CB-043933350175}"/>
              </a:ext>
            </a:extLst>
          </p:cNvPr>
          <p:cNvSpPr txBox="1">
            <a:spLocks/>
          </p:cNvSpPr>
          <p:nvPr/>
        </p:nvSpPr>
        <p:spPr>
          <a:xfrm>
            <a:off x="3279137" y="6394807"/>
            <a:ext cx="3348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lang="en-US" sz="1200" kern="1200" smtClean="0">
                <a:solidFill>
                  <a:srgbClr val="00009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4184082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26021" y="299452"/>
            <a:ext cx="58919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90"/>
                </a:solidFill>
                <a:latin typeface="Arial"/>
                <a:cs typeface="Arial"/>
              </a:rPr>
              <a:t>Summary Based on Case Studies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090374"/>
            <a:ext cx="8153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000090"/>
                </a:solidFill>
                <a:latin typeface="Arial"/>
                <a:cs typeface="Arial"/>
              </a:rPr>
              <a:t>Hydraulic Position Control System: </a:t>
            </a:r>
            <a:r>
              <a:rPr lang="en-US" sz="240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lang="en-US" sz="2400" baseline="30000" dirty="0">
                <a:solidFill>
                  <a:srgbClr val="FF0000"/>
                </a:solidFill>
                <a:latin typeface="Arial"/>
                <a:cs typeface="Arial"/>
              </a:rPr>
              <a:t>st</a:t>
            </a:r>
            <a:r>
              <a:rPr lang="en-US" sz="2400" dirty="0">
                <a:solidFill>
                  <a:srgbClr val="FF0000"/>
                </a:solidFill>
                <a:latin typeface="Arial"/>
                <a:cs typeface="Arial"/>
              </a:rPr>
              <a:t> order</a:t>
            </a:r>
          </a:p>
          <a:p>
            <a:endParaRPr lang="en-US" sz="24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sz="24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000090"/>
                </a:solidFill>
                <a:latin typeface="Arial"/>
                <a:cs typeface="Arial"/>
              </a:rPr>
              <a:t>Electro-Mechanical Position Control System: </a:t>
            </a:r>
            <a:r>
              <a:rPr lang="en-US" sz="2400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lang="en-US" sz="2400" baseline="30000" dirty="0">
                <a:solidFill>
                  <a:srgbClr val="FF0000"/>
                </a:solidFill>
                <a:latin typeface="Arial"/>
                <a:cs typeface="Arial"/>
              </a:rPr>
              <a:t>nd</a:t>
            </a:r>
            <a:r>
              <a:rPr lang="en-US" sz="2400" dirty="0">
                <a:solidFill>
                  <a:srgbClr val="FF0000"/>
                </a:solidFill>
                <a:latin typeface="Arial"/>
                <a:cs typeface="Arial"/>
              </a:rPr>
              <a:t> order</a:t>
            </a:r>
          </a:p>
          <a:p>
            <a:endParaRPr lang="en-US" sz="24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sz="2400" dirty="0">
              <a:solidFill>
                <a:srgbClr val="000090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000090"/>
                </a:solidFill>
                <a:latin typeface="Arial"/>
                <a:cs typeface="Arial"/>
              </a:rPr>
              <a:t>Steady-State Response/Error: </a:t>
            </a:r>
            <a:r>
              <a:rPr lang="en-US" sz="2400" dirty="0">
                <a:solidFill>
                  <a:srgbClr val="FF0000"/>
                </a:solidFill>
                <a:latin typeface="Arial"/>
                <a:cs typeface="Arial"/>
              </a:rPr>
              <a:t>Final Value Theorem</a:t>
            </a:r>
          </a:p>
          <a:p>
            <a:endParaRPr lang="en-US" sz="2400" dirty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sz="2400" dirty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sz="2400" dirty="0">
              <a:solidFill>
                <a:srgbClr val="000090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000090"/>
                </a:solidFill>
                <a:latin typeface="Arial"/>
                <a:cs typeface="Arial"/>
              </a:rPr>
              <a:t>Transient Response: </a:t>
            </a:r>
            <a:r>
              <a:rPr lang="en-US" sz="2400" dirty="0">
                <a:solidFill>
                  <a:srgbClr val="FF0000"/>
                </a:solidFill>
                <a:latin typeface="Arial"/>
                <a:cs typeface="Arial"/>
              </a:rPr>
              <a:t>Poles (roots of the C.E.)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5659" t="-7203" r="35054" b="-6875"/>
          <a:stretch/>
        </p:blipFill>
        <p:spPr>
          <a:xfrm>
            <a:off x="3740400" y="1668536"/>
            <a:ext cx="1684800" cy="594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25654" t="-5484" r="25042" b="-5229"/>
          <a:stretch/>
        </p:blipFill>
        <p:spPr>
          <a:xfrm>
            <a:off x="3164400" y="3040733"/>
            <a:ext cx="2836800" cy="745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72019" y="4622800"/>
            <a:ext cx="5702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Result dependent upon type of input (step, ramp, etc.)</a:t>
            </a:r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6174D50B-52DB-4D8F-A3EE-468CA620E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2944631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DA41-E2BC-084D-86D5-E729B18A7654}" type="slidenum">
              <a:rPr lang="en-US" smtClean="0"/>
              <a:t>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63232" y="299452"/>
            <a:ext cx="7839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90"/>
                </a:solidFill>
                <a:latin typeface="Arial"/>
                <a:cs typeface="Arial"/>
              </a:rPr>
              <a:t>Last Week’s Example</a:t>
            </a:r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: Electro-Mechanical Position Control System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133131" y="4378943"/>
            <a:ext cx="7647067" cy="1296607"/>
            <a:chOff x="1133132" y="4378943"/>
            <a:chExt cx="7210768" cy="1296607"/>
          </a:xfrm>
        </p:grpSpPr>
        <p:sp>
          <p:nvSpPr>
            <p:cNvPr id="8" name="Rectangle 7"/>
            <p:cNvSpPr/>
            <p:nvPr/>
          </p:nvSpPr>
          <p:spPr>
            <a:xfrm>
              <a:off x="1133132" y="4378943"/>
              <a:ext cx="6319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It was shown that the </a:t>
              </a:r>
              <a:r>
                <a:rPr lang="en-GB" b="1" dirty="0">
                  <a:latin typeface="Arial"/>
                  <a:cs typeface="Arial"/>
                </a:rPr>
                <a:t>transfer functions </a:t>
              </a:r>
              <a:r>
                <a:rPr lang="en-GB" dirty="0">
                  <a:latin typeface="Arial"/>
                  <a:cs typeface="Arial"/>
                </a:rPr>
                <a:t>may be written as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266172" y="5306218"/>
              <a:ext cx="20777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  <a:latin typeface="Arial"/>
                  <a:cs typeface="Arial"/>
                </a:rPr>
                <a:t>2</a:t>
              </a:r>
              <a:r>
                <a:rPr lang="en-GB" baseline="30000" dirty="0">
                  <a:solidFill>
                    <a:srgbClr val="FF0000"/>
                  </a:solidFill>
                  <a:latin typeface="Arial"/>
                  <a:cs typeface="Arial"/>
                </a:rPr>
                <a:t>nd</a:t>
              </a:r>
              <a:r>
                <a:rPr lang="en-GB" dirty="0">
                  <a:solidFill>
                    <a:srgbClr val="FF0000"/>
                  </a:solidFill>
                  <a:latin typeface="Arial"/>
                  <a:cs typeface="Arial"/>
                </a:rPr>
                <a:t> order system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029035" y="938540"/>
            <a:ext cx="5096028" cy="3341964"/>
            <a:chOff x="1952835" y="1738640"/>
            <a:chExt cx="5096028" cy="3341964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4699000" y="2279650"/>
              <a:ext cx="971550" cy="48895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124450" y="2038350"/>
              <a:ext cx="971550" cy="48895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5670550" y="2524125"/>
              <a:ext cx="438150" cy="24447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5670550" y="3502025"/>
              <a:ext cx="438150" cy="24447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5670550" y="2768600"/>
              <a:ext cx="0" cy="98425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6099175" y="2524125"/>
              <a:ext cx="0" cy="98425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4692650" y="2044700"/>
              <a:ext cx="438150" cy="24447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699000" y="2279650"/>
              <a:ext cx="0" cy="8509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4794250" y="3305175"/>
              <a:ext cx="876300" cy="43815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079750" y="3556000"/>
              <a:ext cx="527050" cy="2667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330575" y="3422650"/>
              <a:ext cx="527050" cy="2667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3076575" y="4105275"/>
              <a:ext cx="527050" cy="2667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3603625" y="3822700"/>
              <a:ext cx="0" cy="54927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857625" y="3695700"/>
              <a:ext cx="0" cy="54927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3606800" y="3692526"/>
              <a:ext cx="263525" cy="130174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3597275" y="4238625"/>
              <a:ext cx="263525" cy="130174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3079750" y="3429000"/>
              <a:ext cx="263525" cy="130174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3086100" y="3559175"/>
              <a:ext cx="0" cy="54927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Arc 30"/>
            <p:cNvSpPr/>
            <p:nvPr/>
          </p:nvSpPr>
          <p:spPr>
            <a:xfrm>
              <a:off x="3681940" y="3227069"/>
              <a:ext cx="886883" cy="637963"/>
            </a:xfrm>
            <a:prstGeom prst="arc">
              <a:avLst>
                <a:gd name="adj1" fmla="val 17082908"/>
                <a:gd name="adj2" fmla="val 622408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3905250" y="3360169"/>
              <a:ext cx="460288" cy="408509"/>
            </a:xfrm>
            <a:custGeom>
              <a:avLst/>
              <a:gdLst>
                <a:gd name="connsiteX0" fmla="*/ 39659 w 447076"/>
                <a:gd name="connsiteY0" fmla="*/ 5331 h 408952"/>
                <a:gd name="connsiteX1" fmla="*/ 185709 w 447076"/>
                <a:gd name="connsiteY1" fmla="*/ 11681 h 408952"/>
                <a:gd name="connsiteX2" fmla="*/ 325409 w 447076"/>
                <a:gd name="connsiteY2" fmla="*/ 91056 h 408952"/>
                <a:gd name="connsiteX3" fmla="*/ 395259 w 447076"/>
                <a:gd name="connsiteY3" fmla="*/ 179956 h 408952"/>
                <a:gd name="connsiteX4" fmla="*/ 442884 w 447076"/>
                <a:gd name="connsiteY4" fmla="*/ 256156 h 408952"/>
                <a:gd name="connsiteX5" fmla="*/ 442884 w 447076"/>
                <a:gd name="connsiteY5" fmla="*/ 329181 h 408952"/>
                <a:gd name="connsiteX6" fmla="*/ 427009 w 447076"/>
                <a:gd name="connsiteY6" fmla="*/ 379981 h 408952"/>
                <a:gd name="connsiteX7" fmla="*/ 379384 w 447076"/>
                <a:gd name="connsiteY7" fmla="*/ 405381 h 408952"/>
                <a:gd name="connsiteX8" fmla="*/ 249209 w 447076"/>
                <a:gd name="connsiteY8" fmla="*/ 402206 h 408952"/>
                <a:gd name="connsiteX9" fmla="*/ 134909 w 447076"/>
                <a:gd name="connsiteY9" fmla="*/ 345056 h 408952"/>
                <a:gd name="connsiteX10" fmla="*/ 65059 w 447076"/>
                <a:gd name="connsiteY10" fmla="*/ 256156 h 408952"/>
                <a:gd name="connsiteX11" fmla="*/ 26959 w 447076"/>
                <a:gd name="connsiteY11" fmla="*/ 199006 h 408952"/>
                <a:gd name="connsiteX12" fmla="*/ 14259 w 447076"/>
                <a:gd name="connsiteY12" fmla="*/ 116456 h 408952"/>
                <a:gd name="connsiteX13" fmla="*/ 1559 w 447076"/>
                <a:gd name="connsiteY13" fmla="*/ 59306 h 408952"/>
                <a:gd name="connsiteX14" fmla="*/ 39659 w 447076"/>
                <a:gd name="connsiteY14" fmla="*/ 5331 h 408952"/>
                <a:gd name="connsiteX0" fmla="*/ 39659 w 445939"/>
                <a:gd name="connsiteY0" fmla="*/ 5331 h 408952"/>
                <a:gd name="connsiteX1" fmla="*/ 185709 w 445939"/>
                <a:gd name="connsiteY1" fmla="*/ 11681 h 408952"/>
                <a:gd name="connsiteX2" fmla="*/ 325409 w 445939"/>
                <a:gd name="connsiteY2" fmla="*/ 91056 h 408952"/>
                <a:gd name="connsiteX3" fmla="*/ 411134 w 445939"/>
                <a:gd name="connsiteY3" fmla="*/ 176781 h 408952"/>
                <a:gd name="connsiteX4" fmla="*/ 442884 w 445939"/>
                <a:gd name="connsiteY4" fmla="*/ 256156 h 408952"/>
                <a:gd name="connsiteX5" fmla="*/ 442884 w 445939"/>
                <a:gd name="connsiteY5" fmla="*/ 329181 h 408952"/>
                <a:gd name="connsiteX6" fmla="*/ 427009 w 445939"/>
                <a:gd name="connsiteY6" fmla="*/ 379981 h 408952"/>
                <a:gd name="connsiteX7" fmla="*/ 379384 w 445939"/>
                <a:gd name="connsiteY7" fmla="*/ 405381 h 408952"/>
                <a:gd name="connsiteX8" fmla="*/ 249209 w 445939"/>
                <a:gd name="connsiteY8" fmla="*/ 402206 h 408952"/>
                <a:gd name="connsiteX9" fmla="*/ 134909 w 445939"/>
                <a:gd name="connsiteY9" fmla="*/ 345056 h 408952"/>
                <a:gd name="connsiteX10" fmla="*/ 65059 w 445939"/>
                <a:gd name="connsiteY10" fmla="*/ 256156 h 408952"/>
                <a:gd name="connsiteX11" fmla="*/ 26959 w 445939"/>
                <a:gd name="connsiteY11" fmla="*/ 199006 h 408952"/>
                <a:gd name="connsiteX12" fmla="*/ 14259 w 445939"/>
                <a:gd name="connsiteY12" fmla="*/ 116456 h 408952"/>
                <a:gd name="connsiteX13" fmla="*/ 1559 w 445939"/>
                <a:gd name="connsiteY13" fmla="*/ 59306 h 408952"/>
                <a:gd name="connsiteX14" fmla="*/ 39659 w 445939"/>
                <a:gd name="connsiteY14" fmla="*/ 5331 h 408952"/>
                <a:gd name="connsiteX0" fmla="*/ 42107 w 448387"/>
                <a:gd name="connsiteY0" fmla="*/ 5331 h 408952"/>
                <a:gd name="connsiteX1" fmla="*/ 188157 w 448387"/>
                <a:gd name="connsiteY1" fmla="*/ 11681 h 408952"/>
                <a:gd name="connsiteX2" fmla="*/ 327857 w 448387"/>
                <a:gd name="connsiteY2" fmla="*/ 91056 h 408952"/>
                <a:gd name="connsiteX3" fmla="*/ 413582 w 448387"/>
                <a:gd name="connsiteY3" fmla="*/ 176781 h 408952"/>
                <a:gd name="connsiteX4" fmla="*/ 445332 w 448387"/>
                <a:gd name="connsiteY4" fmla="*/ 256156 h 408952"/>
                <a:gd name="connsiteX5" fmla="*/ 445332 w 448387"/>
                <a:gd name="connsiteY5" fmla="*/ 329181 h 408952"/>
                <a:gd name="connsiteX6" fmla="*/ 429457 w 448387"/>
                <a:gd name="connsiteY6" fmla="*/ 379981 h 408952"/>
                <a:gd name="connsiteX7" fmla="*/ 381832 w 448387"/>
                <a:gd name="connsiteY7" fmla="*/ 405381 h 408952"/>
                <a:gd name="connsiteX8" fmla="*/ 251657 w 448387"/>
                <a:gd name="connsiteY8" fmla="*/ 402206 h 408952"/>
                <a:gd name="connsiteX9" fmla="*/ 137357 w 448387"/>
                <a:gd name="connsiteY9" fmla="*/ 345056 h 408952"/>
                <a:gd name="connsiteX10" fmla="*/ 67507 w 448387"/>
                <a:gd name="connsiteY10" fmla="*/ 256156 h 408952"/>
                <a:gd name="connsiteX11" fmla="*/ 29407 w 448387"/>
                <a:gd name="connsiteY11" fmla="*/ 199006 h 408952"/>
                <a:gd name="connsiteX12" fmla="*/ 4007 w 448387"/>
                <a:gd name="connsiteY12" fmla="*/ 116456 h 408952"/>
                <a:gd name="connsiteX13" fmla="*/ 4007 w 448387"/>
                <a:gd name="connsiteY13" fmla="*/ 59306 h 408952"/>
                <a:gd name="connsiteX14" fmla="*/ 42107 w 448387"/>
                <a:gd name="connsiteY14" fmla="*/ 5331 h 408952"/>
                <a:gd name="connsiteX0" fmla="*/ 42107 w 448387"/>
                <a:gd name="connsiteY0" fmla="*/ 5331 h 408952"/>
                <a:gd name="connsiteX1" fmla="*/ 188157 w 448387"/>
                <a:gd name="connsiteY1" fmla="*/ 11681 h 408952"/>
                <a:gd name="connsiteX2" fmla="*/ 327857 w 448387"/>
                <a:gd name="connsiteY2" fmla="*/ 91056 h 408952"/>
                <a:gd name="connsiteX3" fmla="*/ 413582 w 448387"/>
                <a:gd name="connsiteY3" fmla="*/ 176781 h 408952"/>
                <a:gd name="connsiteX4" fmla="*/ 445332 w 448387"/>
                <a:gd name="connsiteY4" fmla="*/ 256156 h 408952"/>
                <a:gd name="connsiteX5" fmla="*/ 445332 w 448387"/>
                <a:gd name="connsiteY5" fmla="*/ 329181 h 408952"/>
                <a:gd name="connsiteX6" fmla="*/ 429457 w 448387"/>
                <a:gd name="connsiteY6" fmla="*/ 379981 h 408952"/>
                <a:gd name="connsiteX7" fmla="*/ 381832 w 448387"/>
                <a:gd name="connsiteY7" fmla="*/ 405381 h 408952"/>
                <a:gd name="connsiteX8" fmla="*/ 251657 w 448387"/>
                <a:gd name="connsiteY8" fmla="*/ 402206 h 408952"/>
                <a:gd name="connsiteX9" fmla="*/ 137357 w 448387"/>
                <a:gd name="connsiteY9" fmla="*/ 345056 h 408952"/>
                <a:gd name="connsiteX10" fmla="*/ 51632 w 448387"/>
                <a:gd name="connsiteY10" fmla="*/ 256156 h 408952"/>
                <a:gd name="connsiteX11" fmla="*/ 29407 w 448387"/>
                <a:gd name="connsiteY11" fmla="*/ 199006 h 408952"/>
                <a:gd name="connsiteX12" fmla="*/ 4007 w 448387"/>
                <a:gd name="connsiteY12" fmla="*/ 116456 h 408952"/>
                <a:gd name="connsiteX13" fmla="*/ 4007 w 448387"/>
                <a:gd name="connsiteY13" fmla="*/ 59306 h 408952"/>
                <a:gd name="connsiteX14" fmla="*/ 42107 w 448387"/>
                <a:gd name="connsiteY14" fmla="*/ 5331 h 408952"/>
                <a:gd name="connsiteX0" fmla="*/ 42107 w 448387"/>
                <a:gd name="connsiteY0" fmla="*/ 5331 h 408952"/>
                <a:gd name="connsiteX1" fmla="*/ 188157 w 448387"/>
                <a:gd name="connsiteY1" fmla="*/ 11681 h 408952"/>
                <a:gd name="connsiteX2" fmla="*/ 327857 w 448387"/>
                <a:gd name="connsiteY2" fmla="*/ 91056 h 408952"/>
                <a:gd name="connsiteX3" fmla="*/ 413582 w 448387"/>
                <a:gd name="connsiteY3" fmla="*/ 176781 h 408952"/>
                <a:gd name="connsiteX4" fmla="*/ 445332 w 448387"/>
                <a:gd name="connsiteY4" fmla="*/ 256156 h 408952"/>
                <a:gd name="connsiteX5" fmla="*/ 445332 w 448387"/>
                <a:gd name="connsiteY5" fmla="*/ 329181 h 408952"/>
                <a:gd name="connsiteX6" fmla="*/ 429457 w 448387"/>
                <a:gd name="connsiteY6" fmla="*/ 379981 h 408952"/>
                <a:gd name="connsiteX7" fmla="*/ 381832 w 448387"/>
                <a:gd name="connsiteY7" fmla="*/ 405381 h 408952"/>
                <a:gd name="connsiteX8" fmla="*/ 251657 w 448387"/>
                <a:gd name="connsiteY8" fmla="*/ 402206 h 408952"/>
                <a:gd name="connsiteX9" fmla="*/ 137357 w 448387"/>
                <a:gd name="connsiteY9" fmla="*/ 345056 h 408952"/>
                <a:gd name="connsiteX10" fmla="*/ 51632 w 448387"/>
                <a:gd name="connsiteY10" fmla="*/ 256156 h 408952"/>
                <a:gd name="connsiteX11" fmla="*/ 16707 w 448387"/>
                <a:gd name="connsiteY11" fmla="*/ 199006 h 408952"/>
                <a:gd name="connsiteX12" fmla="*/ 4007 w 448387"/>
                <a:gd name="connsiteY12" fmla="*/ 116456 h 408952"/>
                <a:gd name="connsiteX13" fmla="*/ 4007 w 448387"/>
                <a:gd name="connsiteY13" fmla="*/ 59306 h 408952"/>
                <a:gd name="connsiteX14" fmla="*/ 42107 w 448387"/>
                <a:gd name="connsiteY14" fmla="*/ 5331 h 408952"/>
                <a:gd name="connsiteX0" fmla="*/ 51925 w 458205"/>
                <a:gd name="connsiteY0" fmla="*/ 5331 h 408952"/>
                <a:gd name="connsiteX1" fmla="*/ 197975 w 458205"/>
                <a:gd name="connsiteY1" fmla="*/ 11681 h 408952"/>
                <a:gd name="connsiteX2" fmla="*/ 337675 w 458205"/>
                <a:gd name="connsiteY2" fmla="*/ 91056 h 408952"/>
                <a:gd name="connsiteX3" fmla="*/ 423400 w 458205"/>
                <a:gd name="connsiteY3" fmla="*/ 176781 h 408952"/>
                <a:gd name="connsiteX4" fmla="*/ 455150 w 458205"/>
                <a:gd name="connsiteY4" fmla="*/ 256156 h 408952"/>
                <a:gd name="connsiteX5" fmla="*/ 455150 w 458205"/>
                <a:gd name="connsiteY5" fmla="*/ 329181 h 408952"/>
                <a:gd name="connsiteX6" fmla="*/ 439275 w 458205"/>
                <a:gd name="connsiteY6" fmla="*/ 379981 h 408952"/>
                <a:gd name="connsiteX7" fmla="*/ 391650 w 458205"/>
                <a:gd name="connsiteY7" fmla="*/ 405381 h 408952"/>
                <a:gd name="connsiteX8" fmla="*/ 261475 w 458205"/>
                <a:gd name="connsiteY8" fmla="*/ 402206 h 408952"/>
                <a:gd name="connsiteX9" fmla="*/ 147175 w 458205"/>
                <a:gd name="connsiteY9" fmla="*/ 345056 h 408952"/>
                <a:gd name="connsiteX10" fmla="*/ 61450 w 458205"/>
                <a:gd name="connsiteY10" fmla="*/ 256156 h 408952"/>
                <a:gd name="connsiteX11" fmla="*/ 26525 w 458205"/>
                <a:gd name="connsiteY11" fmla="*/ 199006 h 408952"/>
                <a:gd name="connsiteX12" fmla="*/ 1125 w 458205"/>
                <a:gd name="connsiteY12" fmla="*/ 116456 h 408952"/>
                <a:gd name="connsiteX13" fmla="*/ 13825 w 458205"/>
                <a:gd name="connsiteY13" fmla="*/ 59306 h 408952"/>
                <a:gd name="connsiteX14" fmla="*/ 51925 w 458205"/>
                <a:gd name="connsiteY14" fmla="*/ 5331 h 408952"/>
                <a:gd name="connsiteX0" fmla="*/ 57855 w 464135"/>
                <a:gd name="connsiteY0" fmla="*/ 5331 h 408952"/>
                <a:gd name="connsiteX1" fmla="*/ 203905 w 464135"/>
                <a:gd name="connsiteY1" fmla="*/ 11681 h 408952"/>
                <a:gd name="connsiteX2" fmla="*/ 343605 w 464135"/>
                <a:gd name="connsiteY2" fmla="*/ 91056 h 408952"/>
                <a:gd name="connsiteX3" fmla="*/ 429330 w 464135"/>
                <a:gd name="connsiteY3" fmla="*/ 176781 h 408952"/>
                <a:gd name="connsiteX4" fmla="*/ 461080 w 464135"/>
                <a:gd name="connsiteY4" fmla="*/ 256156 h 408952"/>
                <a:gd name="connsiteX5" fmla="*/ 461080 w 464135"/>
                <a:gd name="connsiteY5" fmla="*/ 329181 h 408952"/>
                <a:gd name="connsiteX6" fmla="*/ 445205 w 464135"/>
                <a:gd name="connsiteY6" fmla="*/ 379981 h 408952"/>
                <a:gd name="connsiteX7" fmla="*/ 397580 w 464135"/>
                <a:gd name="connsiteY7" fmla="*/ 405381 h 408952"/>
                <a:gd name="connsiteX8" fmla="*/ 267405 w 464135"/>
                <a:gd name="connsiteY8" fmla="*/ 402206 h 408952"/>
                <a:gd name="connsiteX9" fmla="*/ 153105 w 464135"/>
                <a:gd name="connsiteY9" fmla="*/ 345056 h 408952"/>
                <a:gd name="connsiteX10" fmla="*/ 67380 w 464135"/>
                <a:gd name="connsiteY10" fmla="*/ 256156 h 408952"/>
                <a:gd name="connsiteX11" fmla="*/ 32455 w 464135"/>
                <a:gd name="connsiteY11" fmla="*/ 199006 h 408952"/>
                <a:gd name="connsiteX12" fmla="*/ 7055 w 464135"/>
                <a:gd name="connsiteY12" fmla="*/ 116456 h 408952"/>
                <a:gd name="connsiteX13" fmla="*/ 3880 w 464135"/>
                <a:gd name="connsiteY13" fmla="*/ 59306 h 408952"/>
                <a:gd name="connsiteX14" fmla="*/ 57855 w 464135"/>
                <a:gd name="connsiteY14" fmla="*/ 5331 h 408952"/>
                <a:gd name="connsiteX0" fmla="*/ 52917 w 459197"/>
                <a:gd name="connsiteY0" fmla="*/ 4020 h 407641"/>
                <a:gd name="connsiteX1" fmla="*/ 198967 w 459197"/>
                <a:gd name="connsiteY1" fmla="*/ 10370 h 407641"/>
                <a:gd name="connsiteX2" fmla="*/ 338667 w 459197"/>
                <a:gd name="connsiteY2" fmla="*/ 89745 h 407641"/>
                <a:gd name="connsiteX3" fmla="*/ 424392 w 459197"/>
                <a:gd name="connsiteY3" fmla="*/ 175470 h 407641"/>
                <a:gd name="connsiteX4" fmla="*/ 456142 w 459197"/>
                <a:gd name="connsiteY4" fmla="*/ 254845 h 407641"/>
                <a:gd name="connsiteX5" fmla="*/ 456142 w 459197"/>
                <a:gd name="connsiteY5" fmla="*/ 327870 h 407641"/>
                <a:gd name="connsiteX6" fmla="*/ 440267 w 459197"/>
                <a:gd name="connsiteY6" fmla="*/ 378670 h 407641"/>
                <a:gd name="connsiteX7" fmla="*/ 392642 w 459197"/>
                <a:gd name="connsiteY7" fmla="*/ 404070 h 407641"/>
                <a:gd name="connsiteX8" fmla="*/ 262467 w 459197"/>
                <a:gd name="connsiteY8" fmla="*/ 400895 h 407641"/>
                <a:gd name="connsiteX9" fmla="*/ 148167 w 459197"/>
                <a:gd name="connsiteY9" fmla="*/ 343745 h 407641"/>
                <a:gd name="connsiteX10" fmla="*/ 62442 w 459197"/>
                <a:gd name="connsiteY10" fmla="*/ 254845 h 407641"/>
                <a:gd name="connsiteX11" fmla="*/ 27517 w 459197"/>
                <a:gd name="connsiteY11" fmla="*/ 197695 h 407641"/>
                <a:gd name="connsiteX12" fmla="*/ 2117 w 459197"/>
                <a:gd name="connsiteY12" fmla="*/ 115145 h 407641"/>
                <a:gd name="connsiteX13" fmla="*/ 8467 w 459197"/>
                <a:gd name="connsiteY13" fmla="*/ 38945 h 407641"/>
                <a:gd name="connsiteX14" fmla="*/ 52917 w 459197"/>
                <a:gd name="connsiteY14" fmla="*/ 4020 h 407641"/>
                <a:gd name="connsiteX0" fmla="*/ 54008 w 460288"/>
                <a:gd name="connsiteY0" fmla="*/ 4888 h 408509"/>
                <a:gd name="connsiteX1" fmla="*/ 200058 w 460288"/>
                <a:gd name="connsiteY1" fmla="*/ 11238 h 408509"/>
                <a:gd name="connsiteX2" fmla="*/ 339758 w 460288"/>
                <a:gd name="connsiteY2" fmla="*/ 90613 h 408509"/>
                <a:gd name="connsiteX3" fmla="*/ 425483 w 460288"/>
                <a:gd name="connsiteY3" fmla="*/ 176338 h 408509"/>
                <a:gd name="connsiteX4" fmla="*/ 457233 w 460288"/>
                <a:gd name="connsiteY4" fmla="*/ 255713 h 408509"/>
                <a:gd name="connsiteX5" fmla="*/ 457233 w 460288"/>
                <a:gd name="connsiteY5" fmla="*/ 328738 h 408509"/>
                <a:gd name="connsiteX6" fmla="*/ 441358 w 460288"/>
                <a:gd name="connsiteY6" fmla="*/ 379538 h 408509"/>
                <a:gd name="connsiteX7" fmla="*/ 393733 w 460288"/>
                <a:gd name="connsiteY7" fmla="*/ 404938 h 408509"/>
                <a:gd name="connsiteX8" fmla="*/ 263558 w 460288"/>
                <a:gd name="connsiteY8" fmla="*/ 401763 h 408509"/>
                <a:gd name="connsiteX9" fmla="*/ 149258 w 460288"/>
                <a:gd name="connsiteY9" fmla="*/ 344613 h 408509"/>
                <a:gd name="connsiteX10" fmla="*/ 63533 w 460288"/>
                <a:gd name="connsiteY10" fmla="*/ 255713 h 408509"/>
                <a:gd name="connsiteX11" fmla="*/ 28608 w 460288"/>
                <a:gd name="connsiteY11" fmla="*/ 198563 h 408509"/>
                <a:gd name="connsiteX12" fmla="*/ 3208 w 460288"/>
                <a:gd name="connsiteY12" fmla="*/ 116013 h 408509"/>
                <a:gd name="connsiteX13" fmla="*/ 6383 w 460288"/>
                <a:gd name="connsiteY13" fmla="*/ 52513 h 408509"/>
                <a:gd name="connsiteX14" fmla="*/ 54008 w 460288"/>
                <a:gd name="connsiteY14" fmla="*/ 4888 h 408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0288" h="408509">
                  <a:moveTo>
                    <a:pt x="54008" y="4888"/>
                  </a:moveTo>
                  <a:cubicBezTo>
                    <a:pt x="86287" y="-1991"/>
                    <a:pt x="152433" y="-3049"/>
                    <a:pt x="200058" y="11238"/>
                  </a:cubicBezTo>
                  <a:cubicBezTo>
                    <a:pt x="247683" y="25525"/>
                    <a:pt x="302187" y="63096"/>
                    <a:pt x="339758" y="90613"/>
                  </a:cubicBezTo>
                  <a:cubicBezTo>
                    <a:pt x="377329" y="118130"/>
                    <a:pt x="405904" y="148821"/>
                    <a:pt x="425483" y="176338"/>
                  </a:cubicBezTo>
                  <a:cubicBezTo>
                    <a:pt x="445062" y="203855"/>
                    <a:pt x="451941" y="230313"/>
                    <a:pt x="457233" y="255713"/>
                  </a:cubicBezTo>
                  <a:cubicBezTo>
                    <a:pt x="462525" y="281113"/>
                    <a:pt x="459879" y="308101"/>
                    <a:pt x="457233" y="328738"/>
                  </a:cubicBezTo>
                  <a:cubicBezTo>
                    <a:pt x="454587" y="349375"/>
                    <a:pt x="451941" y="366838"/>
                    <a:pt x="441358" y="379538"/>
                  </a:cubicBezTo>
                  <a:cubicBezTo>
                    <a:pt x="430775" y="392238"/>
                    <a:pt x="423366" y="401234"/>
                    <a:pt x="393733" y="404938"/>
                  </a:cubicBezTo>
                  <a:cubicBezTo>
                    <a:pt x="364100" y="408642"/>
                    <a:pt x="304304" y="411817"/>
                    <a:pt x="263558" y="401763"/>
                  </a:cubicBezTo>
                  <a:cubicBezTo>
                    <a:pt x="222812" y="391709"/>
                    <a:pt x="182596" y="368955"/>
                    <a:pt x="149258" y="344613"/>
                  </a:cubicBezTo>
                  <a:cubicBezTo>
                    <a:pt x="115920" y="320271"/>
                    <a:pt x="83641" y="280055"/>
                    <a:pt x="63533" y="255713"/>
                  </a:cubicBezTo>
                  <a:cubicBezTo>
                    <a:pt x="43425" y="231371"/>
                    <a:pt x="38662" y="221846"/>
                    <a:pt x="28608" y="198563"/>
                  </a:cubicBezTo>
                  <a:cubicBezTo>
                    <a:pt x="18554" y="175280"/>
                    <a:pt x="7441" y="139296"/>
                    <a:pt x="3208" y="116013"/>
                  </a:cubicBezTo>
                  <a:cubicBezTo>
                    <a:pt x="-1025" y="92730"/>
                    <a:pt x="-2084" y="71034"/>
                    <a:pt x="6383" y="52513"/>
                  </a:cubicBezTo>
                  <a:cubicBezTo>
                    <a:pt x="14850" y="33992"/>
                    <a:pt x="21729" y="11767"/>
                    <a:pt x="54008" y="4888"/>
                  </a:cubicBezTo>
                  <a:close/>
                </a:path>
              </a:pathLst>
            </a:cu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Freeform 32"/>
            <p:cNvSpPr/>
            <p:nvPr/>
          </p:nvSpPr>
          <p:spPr>
            <a:xfrm>
              <a:off x="4187738" y="4105276"/>
              <a:ext cx="193675" cy="146050"/>
            </a:xfrm>
            <a:custGeom>
              <a:avLst/>
              <a:gdLst>
                <a:gd name="connsiteX0" fmla="*/ 39659 w 447076"/>
                <a:gd name="connsiteY0" fmla="*/ 5331 h 408952"/>
                <a:gd name="connsiteX1" fmla="*/ 185709 w 447076"/>
                <a:gd name="connsiteY1" fmla="*/ 11681 h 408952"/>
                <a:gd name="connsiteX2" fmla="*/ 325409 w 447076"/>
                <a:gd name="connsiteY2" fmla="*/ 91056 h 408952"/>
                <a:gd name="connsiteX3" fmla="*/ 395259 w 447076"/>
                <a:gd name="connsiteY3" fmla="*/ 179956 h 408952"/>
                <a:gd name="connsiteX4" fmla="*/ 442884 w 447076"/>
                <a:gd name="connsiteY4" fmla="*/ 256156 h 408952"/>
                <a:gd name="connsiteX5" fmla="*/ 442884 w 447076"/>
                <a:gd name="connsiteY5" fmla="*/ 329181 h 408952"/>
                <a:gd name="connsiteX6" fmla="*/ 427009 w 447076"/>
                <a:gd name="connsiteY6" fmla="*/ 379981 h 408952"/>
                <a:gd name="connsiteX7" fmla="*/ 379384 w 447076"/>
                <a:gd name="connsiteY7" fmla="*/ 405381 h 408952"/>
                <a:gd name="connsiteX8" fmla="*/ 249209 w 447076"/>
                <a:gd name="connsiteY8" fmla="*/ 402206 h 408952"/>
                <a:gd name="connsiteX9" fmla="*/ 134909 w 447076"/>
                <a:gd name="connsiteY9" fmla="*/ 345056 h 408952"/>
                <a:gd name="connsiteX10" fmla="*/ 65059 w 447076"/>
                <a:gd name="connsiteY10" fmla="*/ 256156 h 408952"/>
                <a:gd name="connsiteX11" fmla="*/ 26959 w 447076"/>
                <a:gd name="connsiteY11" fmla="*/ 199006 h 408952"/>
                <a:gd name="connsiteX12" fmla="*/ 14259 w 447076"/>
                <a:gd name="connsiteY12" fmla="*/ 116456 h 408952"/>
                <a:gd name="connsiteX13" fmla="*/ 1559 w 447076"/>
                <a:gd name="connsiteY13" fmla="*/ 59306 h 408952"/>
                <a:gd name="connsiteX14" fmla="*/ 39659 w 447076"/>
                <a:gd name="connsiteY14" fmla="*/ 5331 h 408952"/>
                <a:gd name="connsiteX0" fmla="*/ 39659 w 445939"/>
                <a:gd name="connsiteY0" fmla="*/ 5331 h 408952"/>
                <a:gd name="connsiteX1" fmla="*/ 185709 w 445939"/>
                <a:gd name="connsiteY1" fmla="*/ 11681 h 408952"/>
                <a:gd name="connsiteX2" fmla="*/ 325409 w 445939"/>
                <a:gd name="connsiteY2" fmla="*/ 91056 h 408952"/>
                <a:gd name="connsiteX3" fmla="*/ 411134 w 445939"/>
                <a:gd name="connsiteY3" fmla="*/ 176781 h 408952"/>
                <a:gd name="connsiteX4" fmla="*/ 442884 w 445939"/>
                <a:gd name="connsiteY4" fmla="*/ 256156 h 408952"/>
                <a:gd name="connsiteX5" fmla="*/ 442884 w 445939"/>
                <a:gd name="connsiteY5" fmla="*/ 329181 h 408952"/>
                <a:gd name="connsiteX6" fmla="*/ 427009 w 445939"/>
                <a:gd name="connsiteY6" fmla="*/ 379981 h 408952"/>
                <a:gd name="connsiteX7" fmla="*/ 379384 w 445939"/>
                <a:gd name="connsiteY7" fmla="*/ 405381 h 408952"/>
                <a:gd name="connsiteX8" fmla="*/ 249209 w 445939"/>
                <a:gd name="connsiteY8" fmla="*/ 402206 h 408952"/>
                <a:gd name="connsiteX9" fmla="*/ 134909 w 445939"/>
                <a:gd name="connsiteY9" fmla="*/ 345056 h 408952"/>
                <a:gd name="connsiteX10" fmla="*/ 65059 w 445939"/>
                <a:gd name="connsiteY10" fmla="*/ 256156 h 408952"/>
                <a:gd name="connsiteX11" fmla="*/ 26959 w 445939"/>
                <a:gd name="connsiteY11" fmla="*/ 199006 h 408952"/>
                <a:gd name="connsiteX12" fmla="*/ 14259 w 445939"/>
                <a:gd name="connsiteY12" fmla="*/ 116456 h 408952"/>
                <a:gd name="connsiteX13" fmla="*/ 1559 w 445939"/>
                <a:gd name="connsiteY13" fmla="*/ 59306 h 408952"/>
                <a:gd name="connsiteX14" fmla="*/ 39659 w 445939"/>
                <a:gd name="connsiteY14" fmla="*/ 5331 h 408952"/>
                <a:gd name="connsiteX0" fmla="*/ 42107 w 448387"/>
                <a:gd name="connsiteY0" fmla="*/ 5331 h 408952"/>
                <a:gd name="connsiteX1" fmla="*/ 188157 w 448387"/>
                <a:gd name="connsiteY1" fmla="*/ 11681 h 408952"/>
                <a:gd name="connsiteX2" fmla="*/ 327857 w 448387"/>
                <a:gd name="connsiteY2" fmla="*/ 91056 h 408952"/>
                <a:gd name="connsiteX3" fmla="*/ 413582 w 448387"/>
                <a:gd name="connsiteY3" fmla="*/ 176781 h 408952"/>
                <a:gd name="connsiteX4" fmla="*/ 445332 w 448387"/>
                <a:gd name="connsiteY4" fmla="*/ 256156 h 408952"/>
                <a:gd name="connsiteX5" fmla="*/ 445332 w 448387"/>
                <a:gd name="connsiteY5" fmla="*/ 329181 h 408952"/>
                <a:gd name="connsiteX6" fmla="*/ 429457 w 448387"/>
                <a:gd name="connsiteY6" fmla="*/ 379981 h 408952"/>
                <a:gd name="connsiteX7" fmla="*/ 381832 w 448387"/>
                <a:gd name="connsiteY7" fmla="*/ 405381 h 408952"/>
                <a:gd name="connsiteX8" fmla="*/ 251657 w 448387"/>
                <a:gd name="connsiteY8" fmla="*/ 402206 h 408952"/>
                <a:gd name="connsiteX9" fmla="*/ 137357 w 448387"/>
                <a:gd name="connsiteY9" fmla="*/ 345056 h 408952"/>
                <a:gd name="connsiteX10" fmla="*/ 67507 w 448387"/>
                <a:gd name="connsiteY10" fmla="*/ 256156 h 408952"/>
                <a:gd name="connsiteX11" fmla="*/ 29407 w 448387"/>
                <a:gd name="connsiteY11" fmla="*/ 199006 h 408952"/>
                <a:gd name="connsiteX12" fmla="*/ 4007 w 448387"/>
                <a:gd name="connsiteY12" fmla="*/ 116456 h 408952"/>
                <a:gd name="connsiteX13" fmla="*/ 4007 w 448387"/>
                <a:gd name="connsiteY13" fmla="*/ 59306 h 408952"/>
                <a:gd name="connsiteX14" fmla="*/ 42107 w 448387"/>
                <a:gd name="connsiteY14" fmla="*/ 5331 h 408952"/>
                <a:gd name="connsiteX0" fmla="*/ 42107 w 448387"/>
                <a:gd name="connsiteY0" fmla="*/ 5331 h 408952"/>
                <a:gd name="connsiteX1" fmla="*/ 188157 w 448387"/>
                <a:gd name="connsiteY1" fmla="*/ 11681 h 408952"/>
                <a:gd name="connsiteX2" fmla="*/ 327857 w 448387"/>
                <a:gd name="connsiteY2" fmla="*/ 91056 h 408952"/>
                <a:gd name="connsiteX3" fmla="*/ 413582 w 448387"/>
                <a:gd name="connsiteY3" fmla="*/ 176781 h 408952"/>
                <a:gd name="connsiteX4" fmla="*/ 445332 w 448387"/>
                <a:gd name="connsiteY4" fmla="*/ 256156 h 408952"/>
                <a:gd name="connsiteX5" fmla="*/ 445332 w 448387"/>
                <a:gd name="connsiteY5" fmla="*/ 329181 h 408952"/>
                <a:gd name="connsiteX6" fmla="*/ 429457 w 448387"/>
                <a:gd name="connsiteY6" fmla="*/ 379981 h 408952"/>
                <a:gd name="connsiteX7" fmla="*/ 381832 w 448387"/>
                <a:gd name="connsiteY7" fmla="*/ 405381 h 408952"/>
                <a:gd name="connsiteX8" fmla="*/ 251657 w 448387"/>
                <a:gd name="connsiteY8" fmla="*/ 402206 h 408952"/>
                <a:gd name="connsiteX9" fmla="*/ 137357 w 448387"/>
                <a:gd name="connsiteY9" fmla="*/ 345056 h 408952"/>
                <a:gd name="connsiteX10" fmla="*/ 51632 w 448387"/>
                <a:gd name="connsiteY10" fmla="*/ 256156 h 408952"/>
                <a:gd name="connsiteX11" fmla="*/ 29407 w 448387"/>
                <a:gd name="connsiteY11" fmla="*/ 199006 h 408952"/>
                <a:gd name="connsiteX12" fmla="*/ 4007 w 448387"/>
                <a:gd name="connsiteY12" fmla="*/ 116456 h 408952"/>
                <a:gd name="connsiteX13" fmla="*/ 4007 w 448387"/>
                <a:gd name="connsiteY13" fmla="*/ 59306 h 408952"/>
                <a:gd name="connsiteX14" fmla="*/ 42107 w 448387"/>
                <a:gd name="connsiteY14" fmla="*/ 5331 h 408952"/>
                <a:gd name="connsiteX0" fmla="*/ 42107 w 448387"/>
                <a:gd name="connsiteY0" fmla="*/ 5331 h 408952"/>
                <a:gd name="connsiteX1" fmla="*/ 188157 w 448387"/>
                <a:gd name="connsiteY1" fmla="*/ 11681 h 408952"/>
                <a:gd name="connsiteX2" fmla="*/ 327857 w 448387"/>
                <a:gd name="connsiteY2" fmla="*/ 91056 h 408952"/>
                <a:gd name="connsiteX3" fmla="*/ 413582 w 448387"/>
                <a:gd name="connsiteY3" fmla="*/ 176781 h 408952"/>
                <a:gd name="connsiteX4" fmla="*/ 445332 w 448387"/>
                <a:gd name="connsiteY4" fmla="*/ 256156 h 408952"/>
                <a:gd name="connsiteX5" fmla="*/ 445332 w 448387"/>
                <a:gd name="connsiteY5" fmla="*/ 329181 h 408952"/>
                <a:gd name="connsiteX6" fmla="*/ 429457 w 448387"/>
                <a:gd name="connsiteY6" fmla="*/ 379981 h 408952"/>
                <a:gd name="connsiteX7" fmla="*/ 381832 w 448387"/>
                <a:gd name="connsiteY7" fmla="*/ 405381 h 408952"/>
                <a:gd name="connsiteX8" fmla="*/ 251657 w 448387"/>
                <a:gd name="connsiteY8" fmla="*/ 402206 h 408952"/>
                <a:gd name="connsiteX9" fmla="*/ 137357 w 448387"/>
                <a:gd name="connsiteY9" fmla="*/ 345056 h 408952"/>
                <a:gd name="connsiteX10" fmla="*/ 51632 w 448387"/>
                <a:gd name="connsiteY10" fmla="*/ 256156 h 408952"/>
                <a:gd name="connsiteX11" fmla="*/ 16707 w 448387"/>
                <a:gd name="connsiteY11" fmla="*/ 199006 h 408952"/>
                <a:gd name="connsiteX12" fmla="*/ 4007 w 448387"/>
                <a:gd name="connsiteY12" fmla="*/ 116456 h 408952"/>
                <a:gd name="connsiteX13" fmla="*/ 4007 w 448387"/>
                <a:gd name="connsiteY13" fmla="*/ 59306 h 408952"/>
                <a:gd name="connsiteX14" fmla="*/ 42107 w 448387"/>
                <a:gd name="connsiteY14" fmla="*/ 5331 h 408952"/>
                <a:gd name="connsiteX0" fmla="*/ 51925 w 458205"/>
                <a:gd name="connsiteY0" fmla="*/ 5331 h 408952"/>
                <a:gd name="connsiteX1" fmla="*/ 197975 w 458205"/>
                <a:gd name="connsiteY1" fmla="*/ 11681 h 408952"/>
                <a:gd name="connsiteX2" fmla="*/ 337675 w 458205"/>
                <a:gd name="connsiteY2" fmla="*/ 91056 h 408952"/>
                <a:gd name="connsiteX3" fmla="*/ 423400 w 458205"/>
                <a:gd name="connsiteY3" fmla="*/ 176781 h 408952"/>
                <a:gd name="connsiteX4" fmla="*/ 455150 w 458205"/>
                <a:gd name="connsiteY4" fmla="*/ 256156 h 408952"/>
                <a:gd name="connsiteX5" fmla="*/ 455150 w 458205"/>
                <a:gd name="connsiteY5" fmla="*/ 329181 h 408952"/>
                <a:gd name="connsiteX6" fmla="*/ 439275 w 458205"/>
                <a:gd name="connsiteY6" fmla="*/ 379981 h 408952"/>
                <a:gd name="connsiteX7" fmla="*/ 391650 w 458205"/>
                <a:gd name="connsiteY7" fmla="*/ 405381 h 408952"/>
                <a:gd name="connsiteX8" fmla="*/ 261475 w 458205"/>
                <a:gd name="connsiteY8" fmla="*/ 402206 h 408952"/>
                <a:gd name="connsiteX9" fmla="*/ 147175 w 458205"/>
                <a:gd name="connsiteY9" fmla="*/ 345056 h 408952"/>
                <a:gd name="connsiteX10" fmla="*/ 61450 w 458205"/>
                <a:gd name="connsiteY10" fmla="*/ 256156 h 408952"/>
                <a:gd name="connsiteX11" fmla="*/ 26525 w 458205"/>
                <a:gd name="connsiteY11" fmla="*/ 199006 h 408952"/>
                <a:gd name="connsiteX12" fmla="*/ 1125 w 458205"/>
                <a:gd name="connsiteY12" fmla="*/ 116456 h 408952"/>
                <a:gd name="connsiteX13" fmla="*/ 13825 w 458205"/>
                <a:gd name="connsiteY13" fmla="*/ 59306 h 408952"/>
                <a:gd name="connsiteX14" fmla="*/ 51925 w 458205"/>
                <a:gd name="connsiteY14" fmla="*/ 5331 h 408952"/>
                <a:gd name="connsiteX0" fmla="*/ 57855 w 464135"/>
                <a:gd name="connsiteY0" fmla="*/ 5331 h 408952"/>
                <a:gd name="connsiteX1" fmla="*/ 203905 w 464135"/>
                <a:gd name="connsiteY1" fmla="*/ 11681 h 408952"/>
                <a:gd name="connsiteX2" fmla="*/ 343605 w 464135"/>
                <a:gd name="connsiteY2" fmla="*/ 91056 h 408952"/>
                <a:gd name="connsiteX3" fmla="*/ 429330 w 464135"/>
                <a:gd name="connsiteY3" fmla="*/ 176781 h 408952"/>
                <a:gd name="connsiteX4" fmla="*/ 461080 w 464135"/>
                <a:gd name="connsiteY4" fmla="*/ 256156 h 408952"/>
                <a:gd name="connsiteX5" fmla="*/ 461080 w 464135"/>
                <a:gd name="connsiteY5" fmla="*/ 329181 h 408952"/>
                <a:gd name="connsiteX6" fmla="*/ 445205 w 464135"/>
                <a:gd name="connsiteY6" fmla="*/ 379981 h 408952"/>
                <a:gd name="connsiteX7" fmla="*/ 397580 w 464135"/>
                <a:gd name="connsiteY7" fmla="*/ 405381 h 408952"/>
                <a:gd name="connsiteX8" fmla="*/ 267405 w 464135"/>
                <a:gd name="connsiteY8" fmla="*/ 402206 h 408952"/>
                <a:gd name="connsiteX9" fmla="*/ 153105 w 464135"/>
                <a:gd name="connsiteY9" fmla="*/ 345056 h 408952"/>
                <a:gd name="connsiteX10" fmla="*/ 67380 w 464135"/>
                <a:gd name="connsiteY10" fmla="*/ 256156 h 408952"/>
                <a:gd name="connsiteX11" fmla="*/ 32455 w 464135"/>
                <a:gd name="connsiteY11" fmla="*/ 199006 h 408952"/>
                <a:gd name="connsiteX12" fmla="*/ 7055 w 464135"/>
                <a:gd name="connsiteY12" fmla="*/ 116456 h 408952"/>
                <a:gd name="connsiteX13" fmla="*/ 3880 w 464135"/>
                <a:gd name="connsiteY13" fmla="*/ 59306 h 408952"/>
                <a:gd name="connsiteX14" fmla="*/ 57855 w 464135"/>
                <a:gd name="connsiteY14" fmla="*/ 5331 h 408952"/>
                <a:gd name="connsiteX0" fmla="*/ 52917 w 459197"/>
                <a:gd name="connsiteY0" fmla="*/ 4020 h 407641"/>
                <a:gd name="connsiteX1" fmla="*/ 198967 w 459197"/>
                <a:gd name="connsiteY1" fmla="*/ 10370 h 407641"/>
                <a:gd name="connsiteX2" fmla="*/ 338667 w 459197"/>
                <a:gd name="connsiteY2" fmla="*/ 89745 h 407641"/>
                <a:gd name="connsiteX3" fmla="*/ 424392 w 459197"/>
                <a:gd name="connsiteY3" fmla="*/ 175470 h 407641"/>
                <a:gd name="connsiteX4" fmla="*/ 456142 w 459197"/>
                <a:gd name="connsiteY4" fmla="*/ 254845 h 407641"/>
                <a:gd name="connsiteX5" fmla="*/ 456142 w 459197"/>
                <a:gd name="connsiteY5" fmla="*/ 327870 h 407641"/>
                <a:gd name="connsiteX6" fmla="*/ 440267 w 459197"/>
                <a:gd name="connsiteY6" fmla="*/ 378670 h 407641"/>
                <a:gd name="connsiteX7" fmla="*/ 392642 w 459197"/>
                <a:gd name="connsiteY7" fmla="*/ 404070 h 407641"/>
                <a:gd name="connsiteX8" fmla="*/ 262467 w 459197"/>
                <a:gd name="connsiteY8" fmla="*/ 400895 h 407641"/>
                <a:gd name="connsiteX9" fmla="*/ 148167 w 459197"/>
                <a:gd name="connsiteY9" fmla="*/ 343745 h 407641"/>
                <a:gd name="connsiteX10" fmla="*/ 62442 w 459197"/>
                <a:gd name="connsiteY10" fmla="*/ 254845 h 407641"/>
                <a:gd name="connsiteX11" fmla="*/ 27517 w 459197"/>
                <a:gd name="connsiteY11" fmla="*/ 197695 h 407641"/>
                <a:gd name="connsiteX12" fmla="*/ 2117 w 459197"/>
                <a:gd name="connsiteY12" fmla="*/ 115145 h 407641"/>
                <a:gd name="connsiteX13" fmla="*/ 8467 w 459197"/>
                <a:gd name="connsiteY13" fmla="*/ 38945 h 407641"/>
                <a:gd name="connsiteX14" fmla="*/ 52917 w 459197"/>
                <a:gd name="connsiteY14" fmla="*/ 4020 h 407641"/>
                <a:gd name="connsiteX0" fmla="*/ 54008 w 460288"/>
                <a:gd name="connsiteY0" fmla="*/ 4888 h 408509"/>
                <a:gd name="connsiteX1" fmla="*/ 200058 w 460288"/>
                <a:gd name="connsiteY1" fmla="*/ 11238 h 408509"/>
                <a:gd name="connsiteX2" fmla="*/ 339758 w 460288"/>
                <a:gd name="connsiteY2" fmla="*/ 90613 h 408509"/>
                <a:gd name="connsiteX3" fmla="*/ 425483 w 460288"/>
                <a:gd name="connsiteY3" fmla="*/ 176338 h 408509"/>
                <a:gd name="connsiteX4" fmla="*/ 457233 w 460288"/>
                <a:gd name="connsiteY4" fmla="*/ 255713 h 408509"/>
                <a:gd name="connsiteX5" fmla="*/ 457233 w 460288"/>
                <a:gd name="connsiteY5" fmla="*/ 328738 h 408509"/>
                <a:gd name="connsiteX6" fmla="*/ 441358 w 460288"/>
                <a:gd name="connsiteY6" fmla="*/ 379538 h 408509"/>
                <a:gd name="connsiteX7" fmla="*/ 393733 w 460288"/>
                <a:gd name="connsiteY7" fmla="*/ 404938 h 408509"/>
                <a:gd name="connsiteX8" fmla="*/ 263558 w 460288"/>
                <a:gd name="connsiteY8" fmla="*/ 401763 h 408509"/>
                <a:gd name="connsiteX9" fmla="*/ 149258 w 460288"/>
                <a:gd name="connsiteY9" fmla="*/ 344613 h 408509"/>
                <a:gd name="connsiteX10" fmla="*/ 63533 w 460288"/>
                <a:gd name="connsiteY10" fmla="*/ 255713 h 408509"/>
                <a:gd name="connsiteX11" fmla="*/ 28608 w 460288"/>
                <a:gd name="connsiteY11" fmla="*/ 198563 h 408509"/>
                <a:gd name="connsiteX12" fmla="*/ 3208 w 460288"/>
                <a:gd name="connsiteY12" fmla="*/ 116013 h 408509"/>
                <a:gd name="connsiteX13" fmla="*/ 6383 w 460288"/>
                <a:gd name="connsiteY13" fmla="*/ 52513 h 408509"/>
                <a:gd name="connsiteX14" fmla="*/ 54008 w 460288"/>
                <a:gd name="connsiteY14" fmla="*/ 4888 h 408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0288" h="408509">
                  <a:moveTo>
                    <a:pt x="54008" y="4888"/>
                  </a:moveTo>
                  <a:cubicBezTo>
                    <a:pt x="86287" y="-1991"/>
                    <a:pt x="152433" y="-3049"/>
                    <a:pt x="200058" y="11238"/>
                  </a:cubicBezTo>
                  <a:cubicBezTo>
                    <a:pt x="247683" y="25525"/>
                    <a:pt x="302187" y="63096"/>
                    <a:pt x="339758" y="90613"/>
                  </a:cubicBezTo>
                  <a:cubicBezTo>
                    <a:pt x="377329" y="118130"/>
                    <a:pt x="405904" y="148821"/>
                    <a:pt x="425483" y="176338"/>
                  </a:cubicBezTo>
                  <a:cubicBezTo>
                    <a:pt x="445062" y="203855"/>
                    <a:pt x="451941" y="230313"/>
                    <a:pt x="457233" y="255713"/>
                  </a:cubicBezTo>
                  <a:cubicBezTo>
                    <a:pt x="462525" y="281113"/>
                    <a:pt x="459879" y="308101"/>
                    <a:pt x="457233" y="328738"/>
                  </a:cubicBezTo>
                  <a:cubicBezTo>
                    <a:pt x="454587" y="349375"/>
                    <a:pt x="451941" y="366838"/>
                    <a:pt x="441358" y="379538"/>
                  </a:cubicBezTo>
                  <a:cubicBezTo>
                    <a:pt x="430775" y="392238"/>
                    <a:pt x="423366" y="401234"/>
                    <a:pt x="393733" y="404938"/>
                  </a:cubicBezTo>
                  <a:cubicBezTo>
                    <a:pt x="364100" y="408642"/>
                    <a:pt x="304304" y="411817"/>
                    <a:pt x="263558" y="401763"/>
                  </a:cubicBezTo>
                  <a:cubicBezTo>
                    <a:pt x="222812" y="391709"/>
                    <a:pt x="182596" y="368955"/>
                    <a:pt x="149258" y="344613"/>
                  </a:cubicBezTo>
                  <a:cubicBezTo>
                    <a:pt x="115920" y="320271"/>
                    <a:pt x="83641" y="280055"/>
                    <a:pt x="63533" y="255713"/>
                  </a:cubicBezTo>
                  <a:cubicBezTo>
                    <a:pt x="43425" y="231371"/>
                    <a:pt x="38662" y="221846"/>
                    <a:pt x="28608" y="198563"/>
                  </a:cubicBezTo>
                  <a:cubicBezTo>
                    <a:pt x="18554" y="175280"/>
                    <a:pt x="7441" y="139296"/>
                    <a:pt x="3208" y="116013"/>
                  </a:cubicBezTo>
                  <a:cubicBezTo>
                    <a:pt x="-1025" y="92730"/>
                    <a:pt x="-2084" y="71034"/>
                    <a:pt x="6383" y="52513"/>
                  </a:cubicBezTo>
                  <a:cubicBezTo>
                    <a:pt x="14850" y="33992"/>
                    <a:pt x="21729" y="11767"/>
                    <a:pt x="54008" y="4888"/>
                  </a:cubicBezTo>
                  <a:close/>
                </a:path>
              </a:pathLst>
            </a:cu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Arc 33"/>
            <p:cNvSpPr/>
            <p:nvPr/>
          </p:nvSpPr>
          <p:spPr>
            <a:xfrm>
              <a:off x="4673600" y="3733800"/>
              <a:ext cx="387350" cy="215899"/>
            </a:xfrm>
            <a:prstGeom prst="arc">
              <a:avLst>
                <a:gd name="adj1" fmla="val 17082908"/>
                <a:gd name="adj2" fmla="val 622408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35" name="Straight Connector 34"/>
            <p:cNvCxnSpPr/>
            <p:nvPr/>
          </p:nvCxnSpPr>
          <p:spPr>
            <a:xfrm flipV="1">
              <a:off x="3952875" y="3233170"/>
              <a:ext cx="263525" cy="130174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4340225" y="3621543"/>
              <a:ext cx="218076" cy="1296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4197350" y="3734938"/>
              <a:ext cx="704327" cy="376686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4375150" y="3865113"/>
              <a:ext cx="685800" cy="376686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Arc 38"/>
            <p:cNvSpPr/>
            <p:nvPr/>
          </p:nvSpPr>
          <p:spPr>
            <a:xfrm>
              <a:off x="4857750" y="2931795"/>
              <a:ext cx="387350" cy="215899"/>
            </a:xfrm>
            <a:prstGeom prst="arc">
              <a:avLst>
                <a:gd name="adj1" fmla="val 17541316"/>
                <a:gd name="adj2" fmla="val 622408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40" name="Straight Connector 39"/>
            <p:cNvCxnSpPr/>
            <p:nvPr/>
          </p:nvCxnSpPr>
          <p:spPr>
            <a:xfrm flipV="1">
              <a:off x="4400550" y="2928620"/>
              <a:ext cx="717550" cy="36703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4552950" y="3070253"/>
              <a:ext cx="685655" cy="365097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4533972" y="3032125"/>
              <a:ext cx="702000" cy="378000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4451422" y="2950845"/>
              <a:ext cx="70920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Arc 43"/>
            <p:cNvSpPr/>
            <p:nvPr/>
          </p:nvSpPr>
          <p:spPr>
            <a:xfrm>
              <a:off x="6324600" y="2159000"/>
              <a:ext cx="387350" cy="215899"/>
            </a:xfrm>
            <a:prstGeom prst="arc">
              <a:avLst>
                <a:gd name="adj1" fmla="val 17541316"/>
                <a:gd name="adj2" fmla="val 622408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45" name="Straight Connector 44"/>
            <p:cNvCxnSpPr/>
            <p:nvPr/>
          </p:nvCxnSpPr>
          <p:spPr>
            <a:xfrm flipV="1">
              <a:off x="6108700" y="2298700"/>
              <a:ext cx="601200" cy="3168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6029325" y="2181225"/>
              <a:ext cx="558000" cy="306000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V="1">
              <a:off x="6108699" y="2251075"/>
              <a:ext cx="609600" cy="323850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Arc 47"/>
            <p:cNvSpPr/>
            <p:nvPr/>
          </p:nvSpPr>
          <p:spPr>
            <a:xfrm>
              <a:off x="6400799" y="2066926"/>
              <a:ext cx="447675" cy="384174"/>
            </a:xfrm>
            <a:prstGeom prst="arc">
              <a:avLst>
                <a:gd name="adj1" fmla="val 16345760"/>
                <a:gd name="adj2" fmla="val 622408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 flipV="1">
              <a:off x="2800350" y="4340224"/>
              <a:ext cx="0" cy="2916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2794000" y="4629150"/>
              <a:ext cx="292100" cy="190500"/>
            </a:xfrm>
            <a:prstGeom prst="line">
              <a:avLst/>
            </a:prstGeom>
            <a:ln w="158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3082925" y="4178144"/>
              <a:ext cx="1203325" cy="647856"/>
            </a:xfrm>
            <a:prstGeom prst="line">
              <a:avLst/>
            </a:prstGeom>
            <a:ln w="158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5670550" y="3927474"/>
              <a:ext cx="0" cy="422276"/>
            </a:xfrm>
            <a:prstGeom prst="line">
              <a:avLst/>
            </a:prstGeom>
            <a:ln w="158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flipV="1">
              <a:off x="5670550" y="3927474"/>
              <a:ext cx="438150" cy="21892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H="1">
              <a:off x="6102350" y="2922270"/>
              <a:ext cx="391083" cy="20828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flipV="1">
              <a:off x="2867333" y="3984625"/>
              <a:ext cx="479117" cy="276224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Freeform 55"/>
            <p:cNvSpPr/>
            <p:nvPr/>
          </p:nvSpPr>
          <p:spPr>
            <a:xfrm>
              <a:off x="3946525" y="3477879"/>
              <a:ext cx="330200" cy="182896"/>
            </a:xfrm>
            <a:custGeom>
              <a:avLst/>
              <a:gdLst>
                <a:gd name="connsiteX0" fmla="*/ 0 w 330200"/>
                <a:gd name="connsiteY0" fmla="*/ 1921 h 182896"/>
                <a:gd name="connsiteX1" fmla="*/ 60325 w 330200"/>
                <a:gd name="connsiteY1" fmla="*/ 14621 h 182896"/>
                <a:gd name="connsiteX2" fmla="*/ 63500 w 330200"/>
                <a:gd name="connsiteY2" fmla="*/ 24146 h 182896"/>
                <a:gd name="connsiteX3" fmla="*/ 60325 w 330200"/>
                <a:gd name="connsiteY3" fmla="*/ 52721 h 182896"/>
                <a:gd name="connsiteX4" fmla="*/ 31750 w 330200"/>
                <a:gd name="connsiteY4" fmla="*/ 68596 h 182896"/>
                <a:gd name="connsiteX5" fmla="*/ 34925 w 330200"/>
                <a:gd name="connsiteY5" fmla="*/ 52721 h 182896"/>
                <a:gd name="connsiteX6" fmla="*/ 66675 w 330200"/>
                <a:gd name="connsiteY6" fmla="*/ 43196 h 182896"/>
                <a:gd name="connsiteX7" fmla="*/ 107950 w 330200"/>
                <a:gd name="connsiteY7" fmla="*/ 46371 h 182896"/>
                <a:gd name="connsiteX8" fmla="*/ 117475 w 330200"/>
                <a:gd name="connsiteY8" fmla="*/ 49546 h 182896"/>
                <a:gd name="connsiteX9" fmla="*/ 130175 w 330200"/>
                <a:gd name="connsiteY9" fmla="*/ 68596 h 182896"/>
                <a:gd name="connsiteX10" fmla="*/ 127000 w 330200"/>
                <a:gd name="connsiteY10" fmla="*/ 97171 h 182896"/>
                <a:gd name="connsiteX11" fmla="*/ 117475 w 330200"/>
                <a:gd name="connsiteY11" fmla="*/ 103521 h 182896"/>
                <a:gd name="connsiteX12" fmla="*/ 95250 w 330200"/>
                <a:gd name="connsiteY12" fmla="*/ 109871 h 182896"/>
                <a:gd name="connsiteX13" fmla="*/ 92075 w 330200"/>
                <a:gd name="connsiteY13" fmla="*/ 100346 h 182896"/>
                <a:gd name="connsiteX14" fmla="*/ 104775 w 330200"/>
                <a:gd name="connsiteY14" fmla="*/ 84471 h 182896"/>
                <a:gd name="connsiteX15" fmla="*/ 139700 w 330200"/>
                <a:gd name="connsiteY15" fmla="*/ 74946 h 182896"/>
                <a:gd name="connsiteX16" fmla="*/ 187325 w 330200"/>
                <a:gd name="connsiteY16" fmla="*/ 84471 h 182896"/>
                <a:gd name="connsiteX17" fmla="*/ 190500 w 330200"/>
                <a:gd name="connsiteY17" fmla="*/ 93996 h 182896"/>
                <a:gd name="connsiteX18" fmla="*/ 187325 w 330200"/>
                <a:gd name="connsiteY18" fmla="*/ 132096 h 182896"/>
                <a:gd name="connsiteX19" fmla="*/ 168275 w 330200"/>
                <a:gd name="connsiteY19" fmla="*/ 138446 h 182896"/>
                <a:gd name="connsiteX20" fmla="*/ 155575 w 330200"/>
                <a:gd name="connsiteY20" fmla="*/ 135271 h 182896"/>
                <a:gd name="connsiteX21" fmla="*/ 165100 w 330200"/>
                <a:gd name="connsiteY21" fmla="*/ 113046 h 182896"/>
                <a:gd name="connsiteX22" fmla="*/ 184150 w 330200"/>
                <a:gd name="connsiteY22" fmla="*/ 106696 h 182896"/>
                <a:gd name="connsiteX23" fmla="*/ 247650 w 330200"/>
                <a:gd name="connsiteY23" fmla="*/ 116221 h 182896"/>
                <a:gd name="connsiteX24" fmla="*/ 254000 w 330200"/>
                <a:gd name="connsiteY24" fmla="*/ 125746 h 182896"/>
                <a:gd name="connsiteX25" fmla="*/ 257175 w 330200"/>
                <a:gd name="connsiteY25" fmla="*/ 135271 h 182896"/>
                <a:gd name="connsiteX26" fmla="*/ 247650 w 330200"/>
                <a:gd name="connsiteY26" fmla="*/ 173371 h 182896"/>
                <a:gd name="connsiteX27" fmla="*/ 228600 w 330200"/>
                <a:gd name="connsiteY27" fmla="*/ 179721 h 182896"/>
                <a:gd name="connsiteX28" fmla="*/ 225425 w 330200"/>
                <a:gd name="connsiteY28" fmla="*/ 151146 h 182896"/>
                <a:gd name="connsiteX29" fmla="*/ 234950 w 330200"/>
                <a:gd name="connsiteY29" fmla="*/ 147971 h 182896"/>
                <a:gd name="connsiteX30" fmla="*/ 311150 w 330200"/>
                <a:gd name="connsiteY30" fmla="*/ 151146 h 182896"/>
                <a:gd name="connsiteX31" fmla="*/ 317500 w 330200"/>
                <a:gd name="connsiteY31" fmla="*/ 160671 h 182896"/>
                <a:gd name="connsiteX32" fmla="*/ 320675 w 330200"/>
                <a:gd name="connsiteY32" fmla="*/ 170196 h 182896"/>
                <a:gd name="connsiteX33" fmla="*/ 330200 w 330200"/>
                <a:gd name="connsiteY33" fmla="*/ 182896 h 18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0200" h="182896">
                  <a:moveTo>
                    <a:pt x="0" y="1921"/>
                  </a:moveTo>
                  <a:cubicBezTo>
                    <a:pt x="37897" y="4150"/>
                    <a:pt x="48188" y="-9652"/>
                    <a:pt x="60325" y="14621"/>
                  </a:cubicBezTo>
                  <a:cubicBezTo>
                    <a:pt x="61822" y="17614"/>
                    <a:pt x="62442" y="20971"/>
                    <a:pt x="63500" y="24146"/>
                  </a:cubicBezTo>
                  <a:cubicBezTo>
                    <a:pt x="62442" y="33671"/>
                    <a:pt x="64869" y="44283"/>
                    <a:pt x="60325" y="52721"/>
                  </a:cubicBezTo>
                  <a:cubicBezTo>
                    <a:pt x="55549" y="61591"/>
                    <a:pt x="41035" y="65501"/>
                    <a:pt x="31750" y="68596"/>
                  </a:cubicBezTo>
                  <a:cubicBezTo>
                    <a:pt x="32808" y="63304"/>
                    <a:pt x="32248" y="57406"/>
                    <a:pt x="34925" y="52721"/>
                  </a:cubicBezTo>
                  <a:cubicBezTo>
                    <a:pt x="40059" y="43737"/>
                    <a:pt x="61496" y="43936"/>
                    <a:pt x="66675" y="43196"/>
                  </a:cubicBezTo>
                  <a:cubicBezTo>
                    <a:pt x="80433" y="44254"/>
                    <a:pt x="94258" y="44659"/>
                    <a:pt x="107950" y="46371"/>
                  </a:cubicBezTo>
                  <a:cubicBezTo>
                    <a:pt x="111271" y="46786"/>
                    <a:pt x="115108" y="47179"/>
                    <a:pt x="117475" y="49546"/>
                  </a:cubicBezTo>
                  <a:cubicBezTo>
                    <a:pt x="122871" y="54942"/>
                    <a:pt x="130175" y="68596"/>
                    <a:pt x="130175" y="68596"/>
                  </a:cubicBezTo>
                  <a:cubicBezTo>
                    <a:pt x="129117" y="78121"/>
                    <a:pt x="130275" y="88164"/>
                    <a:pt x="127000" y="97171"/>
                  </a:cubicBezTo>
                  <a:cubicBezTo>
                    <a:pt x="125696" y="100757"/>
                    <a:pt x="120888" y="101814"/>
                    <a:pt x="117475" y="103521"/>
                  </a:cubicBezTo>
                  <a:cubicBezTo>
                    <a:pt x="112920" y="105798"/>
                    <a:pt x="99319" y="108854"/>
                    <a:pt x="95250" y="109871"/>
                  </a:cubicBezTo>
                  <a:cubicBezTo>
                    <a:pt x="94192" y="106696"/>
                    <a:pt x="92075" y="103693"/>
                    <a:pt x="92075" y="100346"/>
                  </a:cubicBezTo>
                  <a:cubicBezTo>
                    <a:pt x="92075" y="91548"/>
                    <a:pt x="97461" y="87722"/>
                    <a:pt x="104775" y="84471"/>
                  </a:cubicBezTo>
                  <a:cubicBezTo>
                    <a:pt x="117958" y="78612"/>
                    <a:pt x="126119" y="77662"/>
                    <a:pt x="139700" y="74946"/>
                  </a:cubicBezTo>
                  <a:cubicBezTo>
                    <a:pt x="147990" y="75637"/>
                    <a:pt x="177261" y="71891"/>
                    <a:pt x="187325" y="84471"/>
                  </a:cubicBezTo>
                  <a:cubicBezTo>
                    <a:pt x="189416" y="87084"/>
                    <a:pt x="189442" y="90821"/>
                    <a:pt x="190500" y="93996"/>
                  </a:cubicBezTo>
                  <a:cubicBezTo>
                    <a:pt x="189442" y="106696"/>
                    <a:pt x="193024" y="120697"/>
                    <a:pt x="187325" y="132096"/>
                  </a:cubicBezTo>
                  <a:cubicBezTo>
                    <a:pt x="184332" y="138083"/>
                    <a:pt x="168275" y="138446"/>
                    <a:pt x="168275" y="138446"/>
                  </a:cubicBezTo>
                  <a:cubicBezTo>
                    <a:pt x="164042" y="137388"/>
                    <a:pt x="157820" y="139013"/>
                    <a:pt x="155575" y="135271"/>
                  </a:cubicBezTo>
                  <a:cubicBezTo>
                    <a:pt x="153366" y="131589"/>
                    <a:pt x="161847" y="115079"/>
                    <a:pt x="165100" y="113046"/>
                  </a:cubicBezTo>
                  <a:cubicBezTo>
                    <a:pt x="170776" y="109498"/>
                    <a:pt x="184150" y="106696"/>
                    <a:pt x="184150" y="106696"/>
                  </a:cubicBezTo>
                  <a:cubicBezTo>
                    <a:pt x="200917" y="107682"/>
                    <a:pt x="231814" y="100385"/>
                    <a:pt x="247650" y="116221"/>
                  </a:cubicBezTo>
                  <a:cubicBezTo>
                    <a:pt x="250348" y="118919"/>
                    <a:pt x="252293" y="122333"/>
                    <a:pt x="254000" y="125746"/>
                  </a:cubicBezTo>
                  <a:cubicBezTo>
                    <a:pt x="255497" y="128739"/>
                    <a:pt x="256117" y="132096"/>
                    <a:pt x="257175" y="135271"/>
                  </a:cubicBezTo>
                  <a:cubicBezTo>
                    <a:pt x="256573" y="140089"/>
                    <a:pt x="256063" y="167061"/>
                    <a:pt x="247650" y="173371"/>
                  </a:cubicBezTo>
                  <a:cubicBezTo>
                    <a:pt x="242295" y="177387"/>
                    <a:pt x="228600" y="179721"/>
                    <a:pt x="228600" y="179721"/>
                  </a:cubicBezTo>
                  <a:cubicBezTo>
                    <a:pt x="221626" y="169261"/>
                    <a:pt x="216650" y="166502"/>
                    <a:pt x="225425" y="151146"/>
                  </a:cubicBezTo>
                  <a:cubicBezTo>
                    <a:pt x="227085" y="148240"/>
                    <a:pt x="231775" y="149029"/>
                    <a:pt x="234950" y="147971"/>
                  </a:cubicBezTo>
                  <a:cubicBezTo>
                    <a:pt x="260350" y="149029"/>
                    <a:pt x="286024" y="147280"/>
                    <a:pt x="311150" y="151146"/>
                  </a:cubicBezTo>
                  <a:cubicBezTo>
                    <a:pt x="314922" y="151726"/>
                    <a:pt x="315793" y="157258"/>
                    <a:pt x="317500" y="160671"/>
                  </a:cubicBezTo>
                  <a:cubicBezTo>
                    <a:pt x="318997" y="163664"/>
                    <a:pt x="319178" y="167203"/>
                    <a:pt x="320675" y="170196"/>
                  </a:cubicBezTo>
                  <a:cubicBezTo>
                    <a:pt x="324265" y="177376"/>
                    <a:pt x="325735" y="178431"/>
                    <a:pt x="330200" y="182896"/>
                  </a:cubicBezTo>
                </a:path>
              </a:pathLst>
            </a:cu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57" name="Straight Connector 56"/>
            <p:cNvCxnSpPr/>
            <p:nvPr/>
          </p:nvCxnSpPr>
          <p:spPr>
            <a:xfrm flipV="1">
              <a:off x="3860800" y="3651251"/>
              <a:ext cx="415925" cy="213862"/>
            </a:xfrm>
            <a:prstGeom prst="line">
              <a:avLst/>
            </a:prstGeom>
            <a:ln w="158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6766483" y="2286386"/>
              <a:ext cx="80241" cy="49111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6562725" y="2066926"/>
              <a:ext cx="80241" cy="49111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5988050" y="2155825"/>
              <a:ext cx="576000" cy="3132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Arc 60"/>
            <p:cNvSpPr/>
            <p:nvPr/>
          </p:nvSpPr>
          <p:spPr>
            <a:xfrm>
              <a:off x="6324600" y="2112862"/>
              <a:ext cx="447675" cy="384174"/>
            </a:xfrm>
            <a:prstGeom prst="arc">
              <a:avLst>
                <a:gd name="adj1" fmla="val 16345760"/>
                <a:gd name="adj2" fmla="val 622408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6537325" y="2117725"/>
              <a:ext cx="44450" cy="44450"/>
            </a:xfrm>
            <a:custGeom>
              <a:avLst/>
              <a:gdLst>
                <a:gd name="connsiteX0" fmla="*/ 44450 w 44450"/>
                <a:gd name="connsiteY0" fmla="*/ 0 h 44450"/>
                <a:gd name="connsiteX1" fmla="*/ 12700 w 44450"/>
                <a:gd name="connsiteY1" fmla="*/ 3175 h 44450"/>
                <a:gd name="connsiteX2" fmla="*/ 9525 w 44450"/>
                <a:gd name="connsiteY2" fmla="*/ 12700 h 44450"/>
                <a:gd name="connsiteX3" fmla="*/ 3175 w 44450"/>
                <a:gd name="connsiteY3" fmla="*/ 22225 h 44450"/>
                <a:gd name="connsiteX4" fmla="*/ 0 w 44450"/>
                <a:gd name="connsiteY4" fmla="*/ 4445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50" h="44450">
                  <a:moveTo>
                    <a:pt x="44450" y="0"/>
                  </a:moveTo>
                  <a:cubicBezTo>
                    <a:pt x="33867" y="1058"/>
                    <a:pt x="22696" y="-460"/>
                    <a:pt x="12700" y="3175"/>
                  </a:cubicBezTo>
                  <a:cubicBezTo>
                    <a:pt x="9555" y="4319"/>
                    <a:pt x="11022" y="9707"/>
                    <a:pt x="9525" y="12700"/>
                  </a:cubicBezTo>
                  <a:cubicBezTo>
                    <a:pt x="7818" y="16113"/>
                    <a:pt x="5292" y="19050"/>
                    <a:pt x="3175" y="22225"/>
                  </a:cubicBezTo>
                  <a:lnTo>
                    <a:pt x="0" y="44450"/>
                  </a:lnTo>
                </a:path>
              </a:pathLst>
            </a:cu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6664325" y="2314575"/>
              <a:ext cx="104775" cy="19050"/>
            </a:xfrm>
            <a:custGeom>
              <a:avLst/>
              <a:gdLst>
                <a:gd name="connsiteX0" fmla="*/ 104775 w 104775"/>
                <a:gd name="connsiteY0" fmla="*/ 19050 h 19050"/>
                <a:gd name="connsiteX1" fmla="*/ 28575 w 104775"/>
                <a:gd name="connsiteY1" fmla="*/ 12700 h 19050"/>
                <a:gd name="connsiteX2" fmla="*/ 9525 w 104775"/>
                <a:gd name="connsiteY2" fmla="*/ 3175 h 19050"/>
                <a:gd name="connsiteX3" fmla="*/ 0 w 104775"/>
                <a:gd name="connsiteY3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9050">
                  <a:moveTo>
                    <a:pt x="104775" y="19050"/>
                  </a:moveTo>
                  <a:cubicBezTo>
                    <a:pt x="61392" y="16881"/>
                    <a:pt x="56796" y="20763"/>
                    <a:pt x="28575" y="12700"/>
                  </a:cubicBezTo>
                  <a:cubicBezTo>
                    <a:pt x="9954" y="7380"/>
                    <a:pt x="28078" y="12452"/>
                    <a:pt x="9525" y="3175"/>
                  </a:cubicBezTo>
                  <a:cubicBezTo>
                    <a:pt x="6532" y="1678"/>
                    <a:pt x="0" y="0"/>
                    <a:pt x="0" y="0"/>
                  </a:cubicBezTo>
                </a:path>
              </a:pathLst>
            </a:cu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63"/>
            <p:cNvCxnSpPr/>
            <p:nvPr/>
          </p:nvCxnSpPr>
          <p:spPr>
            <a:xfrm flipH="1">
              <a:off x="5026028" y="3508375"/>
              <a:ext cx="473072" cy="260303"/>
            </a:xfrm>
            <a:prstGeom prst="line">
              <a:avLst/>
            </a:prstGeom>
            <a:ln w="158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/>
            <p:cNvSpPr/>
            <p:nvPr/>
          </p:nvSpPr>
          <p:spPr>
            <a:xfrm rot="20100000">
              <a:off x="2728350" y="4250809"/>
              <a:ext cx="144000" cy="8640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Arrow Connector 65"/>
            <p:cNvCxnSpPr/>
            <p:nvPr/>
          </p:nvCxnSpPr>
          <p:spPr>
            <a:xfrm flipV="1">
              <a:off x="2482850" y="4333874"/>
              <a:ext cx="254000" cy="142876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flipV="1">
              <a:off x="3717925" y="3468354"/>
              <a:ext cx="254000" cy="142876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4638675" y="2012950"/>
              <a:ext cx="444500" cy="244475"/>
            </a:xfrm>
            <a:prstGeom prst="line">
              <a:avLst/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4641850" y="2254250"/>
              <a:ext cx="0" cy="812828"/>
            </a:xfrm>
            <a:prstGeom prst="line">
              <a:avLst/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Data 149"/>
            <p:cNvSpPr/>
            <p:nvPr/>
          </p:nvSpPr>
          <p:spPr>
            <a:xfrm rot="16200000">
              <a:off x="4178702" y="2610586"/>
              <a:ext cx="864000" cy="54000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592 w 10000"/>
                <a:gd name="connsiteY1" fmla="*/ 63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8481"/>
                <a:gd name="connsiteY0" fmla="*/ 9681 h 9681"/>
                <a:gd name="connsiteX1" fmla="*/ 592 w 8481"/>
                <a:gd name="connsiteY1" fmla="*/ 320 h 9681"/>
                <a:gd name="connsiteX2" fmla="*/ 8481 w 8481"/>
                <a:gd name="connsiteY2" fmla="*/ 0 h 9681"/>
                <a:gd name="connsiteX3" fmla="*/ 8000 w 8481"/>
                <a:gd name="connsiteY3" fmla="*/ 9681 h 9681"/>
                <a:gd name="connsiteX4" fmla="*/ 0 w 8481"/>
                <a:gd name="connsiteY4" fmla="*/ 9681 h 9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1" h="9681">
                  <a:moveTo>
                    <a:pt x="0" y="9681"/>
                  </a:moveTo>
                  <a:cubicBezTo>
                    <a:pt x="197" y="6561"/>
                    <a:pt x="395" y="3440"/>
                    <a:pt x="592" y="320"/>
                  </a:cubicBezTo>
                  <a:lnTo>
                    <a:pt x="8481" y="0"/>
                  </a:lnTo>
                  <a:cubicBezTo>
                    <a:pt x="8321" y="3227"/>
                    <a:pt x="8160" y="6454"/>
                    <a:pt x="8000" y="9681"/>
                  </a:cubicBezTo>
                  <a:lnTo>
                    <a:pt x="0" y="9681"/>
                  </a:lnTo>
                  <a:close/>
                </a:path>
              </a:pathLst>
            </a:custGeom>
            <a:pattFill prst="wdDnDiag">
              <a:fgClr>
                <a:prstClr val="black"/>
              </a:fgClr>
              <a:bgClr>
                <a:prstClr val="white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Data 149"/>
            <p:cNvSpPr/>
            <p:nvPr/>
          </p:nvSpPr>
          <p:spPr>
            <a:xfrm rot="19860000" flipV="1">
              <a:off x="4568127" y="2068082"/>
              <a:ext cx="540000" cy="72000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592 w 10000"/>
                <a:gd name="connsiteY1" fmla="*/ 63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8481"/>
                <a:gd name="connsiteY0" fmla="*/ 9681 h 9681"/>
                <a:gd name="connsiteX1" fmla="*/ 592 w 8481"/>
                <a:gd name="connsiteY1" fmla="*/ 320 h 9681"/>
                <a:gd name="connsiteX2" fmla="*/ 8481 w 8481"/>
                <a:gd name="connsiteY2" fmla="*/ 0 h 9681"/>
                <a:gd name="connsiteX3" fmla="*/ 8000 w 8481"/>
                <a:gd name="connsiteY3" fmla="*/ 9681 h 9681"/>
                <a:gd name="connsiteX4" fmla="*/ 0 w 8481"/>
                <a:gd name="connsiteY4" fmla="*/ 9681 h 9681"/>
                <a:gd name="connsiteX0" fmla="*/ 0 w 9786"/>
                <a:gd name="connsiteY0" fmla="*/ 10117 h 10117"/>
                <a:gd name="connsiteX1" fmla="*/ 484 w 9786"/>
                <a:gd name="connsiteY1" fmla="*/ 331 h 10117"/>
                <a:gd name="connsiteX2" fmla="*/ 9786 w 9786"/>
                <a:gd name="connsiteY2" fmla="*/ 0 h 10117"/>
                <a:gd name="connsiteX3" fmla="*/ 9219 w 9786"/>
                <a:gd name="connsiteY3" fmla="*/ 10000 h 10117"/>
                <a:gd name="connsiteX4" fmla="*/ 0 w 9786"/>
                <a:gd name="connsiteY4" fmla="*/ 10117 h 10117"/>
                <a:gd name="connsiteX0" fmla="*/ 0 w 9683"/>
                <a:gd name="connsiteY0" fmla="*/ 9271 h 9884"/>
                <a:gd name="connsiteX1" fmla="*/ 178 w 9683"/>
                <a:gd name="connsiteY1" fmla="*/ 327 h 9884"/>
                <a:gd name="connsiteX2" fmla="*/ 9683 w 9683"/>
                <a:gd name="connsiteY2" fmla="*/ 0 h 9884"/>
                <a:gd name="connsiteX3" fmla="*/ 9104 w 9683"/>
                <a:gd name="connsiteY3" fmla="*/ 9884 h 9884"/>
                <a:gd name="connsiteX4" fmla="*/ 0 w 9683"/>
                <a:gd name="connsiteY4" fmla="*/ 9271 h 9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83" h="9884">
                  <a:moveTo>
                    <a:pt x="0" y="9271"/>
                  </a:moveTo>
                  <a:cubicBezTo>
                    <a:pt x="237" y="6085"/>
                    <a:pt x="-59" y="3512"/>
                    <a:pt x="178" y="327"/>
                  </a:cubicBezTo>
                  <a:lnTo>
                    <a:pt x="9683" y="0"/>
                  </a:lnTo>
                  <a:lnTo>
                    <a:pt x="9104" y="9884"/>
                  </a:lnTo>
                  <a:lnTo>
                    <a:pt x="0" y="9271"/>
                  </a:lnTo>
                  <a:close/>
                </a:path>
              </a:pathLst>
            </a:custGeom>
            <a:pattFill prst="wdDnDiag">
              <a:fgClr>
                <a:prstClr val="black"/>
              </a:fgClr>
              <a:bgClr>
                <a:prstClr val="white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Data 149"/>
            <p:cNvSpPr/>
            <p:nvPr/>
          </p:nvSpPr>
          <p:spPr>
            <a:xfrm rot="19860000" flipV="1">
              <a:off x="4339623" y="3685400"/>
              <a:ext cx="288000" cy="72000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592 w 10000"/>
                <a:gd name="connsiteY1" fmla="*/ 63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8481"/>
                <a:gd name="connsiteY0" fmla="*/ 9681 h 9681"/>
                <a:gd name="connsiteX1" fmla="*/ 592 w 8481"/>
                <a:gd name="connsiteY1" fmla="*/ 320 h 9681"/>
                <a:gd name="connsiteX2" fmla="*/ 8481 w 8481"/>
                <a:gd name="connsiteY2" fmla="*/ 0 h 9681"/>
                <a:gd name="connsiteX3" fmla="*/ 8000 w 8481"/>
                <a:gd name="connsiteY3" fmla="*/ 9681 h 9681"/>
                <a:gd name="connsiteX4" fmla="*/ 0 w 8481"/>
                <a:gd name="connsiteY4" fmla="*/ 9681 h 9681"/>
                <a:gd name="connsiteX0" fmla="*/ 0 w 9786"/>
                <a:gd name="connsiteY0" fmla="*/ 10117 h 10117"/>
                <a:gd name="connsiteX1" fmla="*/ 484 w 9786"/>
                <a:gd name="connsiteY1" fmla="*/ 331 h 10117"/>
                <a:gd name="connsiteX2" fmla="*/ 9786 w 9786"/>
                <a:gd name="connsiteY2" fmla="*/ 0 h 10117"/>
                <a:gd name="connsiteX3" fmla="*/ 9219 w 9786"/>
                <a:gd name="connsiteY3" fmla="*/ 10000 h 10117"/>
                <a:gd name="connsiteX4" fmla="*/ 0 w 9786"/>
                <a:gd name="connsiteY4" fmla="*/ 10117 h 10117"/>
                <a:gd name="connsiteX0" fmla="*/ 0 w 9683"/>
                <a:gd name="connsiteY0" fmla="*/ 9271 h 9884"/>
                <a:gd name="connsiteX1" fmla="*/ 178 w 9683"/>
                <a:gd name="connsiteY1" fmla="*/ 327 h 9884"/>
                <a:gd name="connsiteX2" fmla="*/ 9683 w 9683"/>
                <a:gd name="connsiteY2" fmla="*/ 0 h 9884"/>
                <a:gd name="connsiteX3" fmla="*/ 9104 w 9683"/>
                <a:gd name="connsiteY3" fmla="*/ 9884 h 9884"/>
                <a:gd name="connsiteX4" fmla="*/ 0 w 9683"/>
                <a:gd name="connsiteY4" fmla="*/ 9271 h 9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83" h="9884">
                  <a:moveTo>
                    <a:pt x="0" y="9271"/>
                  </a:moveTo>
                  <a:cubicBezTo>
                    <a:pt x="237" y="6085"/>
                    <a:pt x="-59" y="3512"/>
                    <a:pt x="178" y="327"/>
                  </a:cubicBezTo>
                  <a:lnTo>
                    <a:pt x="9683" y="0"/>
                  </a:lnTo>
                  <a:lnTo>
                    <a:pt x="9104" y="9884"/>
                  </a:lnTo>
                  <a:lnTo>
                    <a:pt x="0" y="9271"/>
                  </a:lnTo>
                  <a:close/>
                </a:path>
              </a:pathLst>
            </a:custGeom>
            <a:pattFill prst="wdDnDiag">
              <a:fgClr>
                <a:schemeClr val="bg1">
                  <a:lumMod val="50000"/>
                </a:schemeClr>
              </a:fgClr>
              <a:bgClr>
                <a:prstClr val="white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Data 149"/>
            <p:cNvSpPr/>
            <p:nvPr/>
          </p:nvSpPr>
          <p:spPr>
            <a:xfrm rot="19860000" flipV="1">
              <a:off x="4498522" y="4040193"/>
              <a:ext cx="540000" cy="72000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592 w 10000"/>
                <a:gd name="connsiteY1" fmla="*/ 63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8481"/>
                <a:gd name="connsiteY0" fmla="*/ 9681 h 9681"/>
                <a:gd name="connsiteX1" fmla="*/ 592 w 8481"/>
                <a:gd name="connsiteY1" fmla="*/ 320 h 9681"/>
                <a:gd name="connsiteX2" fmla="*/ 8481 w 8481"/>
                <a:gd name="connsiteY2" fmla="*/ 0 h 9681"/>
                <a:gd name="connsiteX3" fmla="*/ 8000 w 8481"/>
                <a:gd name="connsiteY3" fmla="*/ 9681 h 9681"/>
                <a:gd name="connsiteX4" fmla="*/ 0 w 8481"/>
                <a:gd name="connsiteY4" fmla="*/ 9681 h 9681"/>
                <a:gd name="connsiteX0" fmla="*/ 0 w 9786"/>
                <a:gd name="connsiteY0" fmla="*/ 10117 h 10117"/>
                <a:gd name="connsiteX1" fmla="*/ 484 w 9786"/>
                <a:gd name="connsiteY1" fmla="*/ 331 h 10117"/>
                <a:gd name="connsiteX2" fmla="*/ 9786 w 9786"/>
                <a:gd name="connsiteY2" fmla="*/ 0 h 10117"/>
                <a:gd name="connsiteX3" fmla="*/ 9219 w 9786"/>
                <a:gd name="connsiteY3" fmla="*/ 10000 h 10117"/>
                <a:gd name="connsiteX4" fmla="*/ 0 w 9786"/>
                <a:gd name="connsiteY4" fmla="*/ 10117 h 10117"/>
                <a:gd name="connsiteX0" fmla="*/ 0 w 9683"/>
                <a:gd name="connsiteY0" fmla="*/ 9271 h 9884"/>
                <a:gd name="connsiteX1" fmla="*/ 178 w 9683"/>
                <a:gd name="connsiteY1" fmla="*/ 327 h 9884"/>
                <a:gd name="connsiteX2" fmla="*/ 9683 w 9683"/>
                <a:gd name="connsiteY2" fmla="*/ 0 h 9884"/>
                <a:gd name="connsiteX3" fmla="*/ 9104 w 9683"/>
                <a:gd name="connsiteY3" fmla="*/ 9884 h 9884"/>
                <a:gd name="connsiteX4" fmla="*/ 0 w 9683"/>
                <a:gd name="connsiteY4" fmla="*/ 9271 h 9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83" h="9884">
                  <a:moveTo>
                    <a:pt x="0" y="9271"/>
                  </a:moveTo>
                  <a:cubicBezTo>
                    <a:pt x="237" y="6085"/>
                    <a:pt x="-59" y="3512"/>
                    <a:pt x="178" y="327"/>
                  </a:cubicBezTo>
                  <a:lnTo>
                    <a:pt x="9683" y="0"/>
                  </a:lnTo>
                  <a:lnTo>
                    <a:pt x="9104" y="9884"/>
                  </a:lnTo>
                  <a:lnTo>
                    <a:pt x="0" y="9271"/>
                  </a:lnTo>
                  <a:close/>
                </a:path>
              </a:pathLst>
            </a:custGeom>
            <a:pattFill prst="wdDnDiag">
              <a:fgClr>
                <a:schemeClr val="bg1">
                  <a:lumMod val="50000"/>
                </a:schemeClr>
              </a:fgClr>
              <a:bgClr>
                <a:prstClr val="white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4" name="Data 149"/>
            <p:cNvSpPr/>
            <p:nvPr/>
          </p:nvSpPr>
          <p:spPr>
            <a:xfrm rot="19860000" flipV="1">
              <a:off x="6777165" y="2312524"/>
              <a:ext cx="108000" cy="72000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592 w 10000"/>
                <a:gd name="connsiteY1" fmla="*/ 63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8481"/>
                <a:gd name="connsiteY0" fmla="*/ 9681 h 9681"/>
                <a:gd name="connsiteX1" fmla="*/ 592 w 8481"/>
                <a:gd name="connsiteY1" fmla="*/ 320 h 9681"/>
                <a:gd name="connsiteX2" fmla="*/ 8481 w 8481"/>
                <a:gd name="connsiteY2" fmla="*/ 0 h 9681"/>
                <a:gd name="connsiteX3" fmla="*/ 8000 w 8481"/>
                <a:gd name="connsiteY3" fmla="*/ 9681 h 9681"/>
                <a:gd name="connsiteX4" fmla="*/ 0 w 8481"/>
                <a:gd name="connsiteY4" fmla="*/ 9681 h 9681"/>
                <a:gd name="connsiteX0" fmla="*/ 0 w 9786"/>
                <a:gd name="connsiteY0" fmla="*/ 10117 h 10117"/>
                <a:gd name="connsiteX1" fmla="*/ 484 w 9786"/>
                <a:gd name="connsiteY1" fmla="*/ 331 h 10117"/>
                <a:gd name="connsiteX2" fmla="*/ 9786 w 9786"/>
                <a:gd name="connsiteY2" fmla="*/ 0 h 10117"/>
                <a:gd name="connsiteX3" fmla="*/ 9219 w 9786"/>
                <a:gd name="connsiteY3" fmla="*/ 10000 h 10117"/>
                <a:gd name="connsiteX4" fmla="*/ 0 w 9786"/>
                <a:gd name="connsiteY4" fmla="*/ 10117 h 10117"/>
                <a:gd name="connsiteX0" fmla="*/ 0 w 9683"/>
                <a:gd name="connsiteY0" fmla="*/ 9271 h 9884"/>
                <a:gd name="connsiteX1" fmla="*/ 178 w 9683"/>
                <a:gd name="connsiteY1" fmla="*/ 327 h 9884"/>
                <a:gd name="connsiteX2" fmla="*/ 9683 w 9683"/>
                <a:gd name="connsiteY2" fmla="*/ 0 h 9884"/>
                <a:gd name="connsiteX3" fmla="*/ 9104 w 9683"/>
                <a:gd name="connsiteY3" fmla="*/ 9884 h 9884"/>
                <a:gd name="connsiteX4" fmla="*/ 0 w 9683"/>
                <a:gd name="connsiteY4" fmla="*/ 9271 h 9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83" h="9884">
                  <a:moveTo>
                    <a:pt x="0" y="9271"/>
                  </a:moveTo>
                  <a:cubicBezTo>
                    <a:pt x="237" y="6085"/>
                    <a:pt x="-59" y="3512"/>
                    <a:pt x="178" y="327"/>
                  </a:cubicBezTo>
                  <a:lnTo>
                    <a:pt x="9683" y="0"/>
                  </a:lnTo>
                  <a:lnTo>
                    <a:pt x="9104" y="9884"/>
                  </a:lnTo>
                  <a:lnTo>
                    <a:pt x="0" y="9271"/>
                  </a:lnTo>
                  <a:close/>
                </a:path>
              </a:pathLst>
            </a:custGeom>
            <a:pattFill prst="wdDnDiag">
              <a:fgClr>
                <a:schemeClr val="bg1">
                  <a:lumMod val="50000"/>
                </a:schemeClr>
              </a:fgClr>
              <a:bgClr>
                <a:prstClr val="white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099050" y="2233511"/>
              <a:ext cx="6136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mass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738146" y="1809948"/>
              <a:ext cx="8861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viscous </a:t>
              </a:r>
            </a:p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damping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889903" y="1738640"/>
              <a:ext cx="6534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lead </a:t>
              </a:r>
            </a:p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screw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467549" y="2755910"/>
              <a:ext cx="9926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DC servo- </a:t>
              </a:r>
            </a:p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motor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568704" y="3070253"/>
              <a:ext cx="6834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servo- </a:t>
              </a:r>
            </a:p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amp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310582" y="4135764"/>
              <a:ext cx="103290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position</a:t>
              </a:r>
            </a:p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transducer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952835" y="4557384"/>
              <a:ext cx="77642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input</a:t>
              </a:r>
            </a:p>
            <a:p>
              <a:pPr algn="ctr"/>
              <a:r>
                <a:rPr lang="en-US" sz="1400" dirty="0">
                  <a:solidFill>
                    <a:srgbClr val="0000FF"/>
                  </a:solidFill>
                  <a:latin typeface="Arial"/>
                  <a:cs typeface="Arial"/>
                </a:rPr>
                <a:t>voltage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062290" y="3683608"/>
              <a:ext cx="9865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FF0000"/>
                  </a:solidFill>
                  <a:latin typeface="Arial"/>
                  <a:cs typeface="Arial"/>
                </a:rPr>
                <a:t>x </a:t>
              </a:r>
              <a:r>
                <a:rPr lang="en-US" sz="1400" dirty="0">
                  <a:solidFill>
                    <a:srgbClr val="FF0000"/>
                  </a:solidFill>
                  <a:latin typeface="Arial"/>
                  <a:cs typeface="Arial"/>
                </a:rPr>
                <a:t>(output)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139831" y="4321176"/>
              <a:ext cx="3459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FF0000"/>
                  </a:solidFill>
                  <a:latin typeface="Arial"/>
                  <a:cs typeface="Arial"/>
                </a:rPr>
                <a:t>V</a:t>
              </a:r>
              <a:r>
                <a:rPr lang="en-US" sz="1400" baseline="-25000" dirty="0">
                  <a:solidFill>
                    <a:srgbClr val="FF0000"/>
                  </a:solidFill>
                  <a:latin typeface="Arial"/>
                  <a:cs typeface="Arial"/>
                </a:rPr>
                <a:t>i</a:t>
              </a:r>
              <a:endParaRPr lang="en-US" sz="1400" dirty="0">
                <a:solidFill>
                  <a:srgbClr val="FF0000"/>
                </a:solidFill>
                <a:latin typeface="Arial"/>
                <a:cs typeface="Arial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6491967" y="2654498"/>
              <a:ext cx="3406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i="1" dirty="0" err="1">
                  <a:solidFill>
                    <a:srgbClr val="0000FF"/>
                  </a:solidFill>
                  <a:latin typeface="Arial"/>
                  <a:cs typeface="Arial"/>
                </a:rPr>
                <a:t>f</a:t>
              </a:r>
              <a:r>
                <a:rPr lang="en-US" sz="1400" baseline="-25000" dirty="0" err="1">
                  <a:solidFill>
                    <a:srgbClr val="0000FF"/>
                  </a:solidFill>
                  <a:latin typeface="Arial"/>
                  <a:cs typeface="Arial"/>
                </a:rPr>
                <a:t>R</a:t>
              </a:r>
              <a:endParaRPr lang="en-US" sz="1400" dirty="0">
                <a:solidFill>
                  <a:srgbClr val="0000FF"/>
                </a:solidFill>
                <a:latin typeface="Arial"/>
                <a:cs typeface="Arial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435132" y="4025870"/>
              <a:ext cx="33444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Arial"/>
                  <a:cs typeface="Arial"/>
                </a:rPr>
                <a:t>+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808097" y="4216338"/>
              <a:ext cx="2700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Arial"/>
                  <a:cs typeface="Arial"/>
                </a:rPr>
                <a:t>-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7D4219-94D8-46FC-9CC2-D2A30BF485EC}"/>
                  </a:ext>
                </a:extLst>
              </p:cNvPr>
              <p:cNvSpPr txBox="1"/>
              <p:nvPr/>
            </p:nvSpPr>
            <p:spPr>
              <a:xfrm>
                <a:off x="663232" y="4886920"/>
                <a:ext cx="2760051" cy="7049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7D4219-94D8-46FC-9CC2-D2A30BF48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232" y="4886920"/>
                <a:ext cx="2760051" cy="7049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7F174F3B-3B2E-4135-B3A0-89BF5204BC12}"/>
                  </a:ext>
                </a:extLst>
              </p:cNvPr>
              <p:cNvSpPr txBox="1"/>
              <p:nvPr/>
            </p:nvSpPr>
            <p:spPr>
              <a:xfrm>
                <a:off x="3437700" y="4913900"/>
                <a:ext cx="3181897" cy="686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7F174F3B-3B2E-4135-B3A0-89BF5204B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7700" y="4913900"/>
                <a:ext cx="3181897" cy="686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Footer Placeholder 2">
            <a:extLst>
              <a:ext uri="{FF2B5EF4-FFF2-40B4-BE49-F238E27FC236}">
                <a16:creationId xmlns:a16="http://schemas.microsoft.com/office/drawing/2014/main" id="{8DCFBDDE-2908-48AE-BC28-122753056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1924627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6</a:t>
            </a:fld>
            <a:endParaRPr lang="en-US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634062" y="1545370"/>
            <a:ext cx="1714500" cy="342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Position error,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en-US" b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-X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Line 29"/>
          <p:cNvSpPr>
            <a:spLocks noChangeShapeType="1"/>
          </p:cNvSpPr>
          <p:nvPr/>
        </p:nvSpPr>
        <p:spPr bwMode="auto">
          <a:xfrm>
            <a:off x="6896100" y="2590592"/>
            <a:ext cx="571500" cy="63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Text Box 28"/>
          <p:cNvSpPr txBox="1">
            <a:spLocks noChangeArrowheads="1"/>
          </p:cNvSpPr>
          <p:nvPr/>
        </p:nvSpPr>
        <p:spPr bwMode="auto">
          <a:xfrm>
            <a:off x="2520950" y="2235083"/>
            <a:ext cx="342900" cy="228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R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400" b="0" i="0" u="none" strike="noStrike" cap="none" normalizeH="0" baseline="0">
                <a:ln>
                  <a:noFill/>
                </a:ln>
                <a:effectLst/>
                <a:latin typeface="Cambria Math"/>
                <a:ea typeface="Times New Roman" pitchFamily="18" charset="0"/>
                <a:cs typeface="Cambria Math"/>
              </a:defRPr>
            </a:lvl1pPr>
          </a:lstStyle>
          <a:p>
            <a:r>
              <a:rPr lang="en-US" dirty="0"/>
              <a:t>+</a:t>
            </a:r>
          </a:p>
          <a:p>
            <a:r>
              <a:rPr lang="en-US" dirty="0"/>
              <a:t>  </a:t>
            </a:r>
          </a:p>
        </p:txBody>
      </p:sp>
      <p:sp>
        <p:nvSpPr>
          <p:cNvPr id="11" name="Text Box 27"/>
          <p:cNvSpPr txBox="1">
            <a:spLocks noChangeArrowheads="1"/>
          </p:cNvSpPr>
          <p:nvPr/>
        </p:nvSpPr>
        <p:spPr bwMode="auto">
          <a:xfrm>
            <a:off x="2590800" y="2555656"/>
            <a:ext cx="342900" cy="228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R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400" b="0" i="0" u="none" strike="noStrike" cap="none" normalizeH="0" baseline="0">
                <a:ln>
                  <a:noFill/>
                </a:ln>
                <a:effectLst/>
                <a:latin typeface="Cambria Math"/>
                <a:ea typeface="Times New Roman" pitchFamily="18" charset="0"/>
                <a:cs typeface="Cambria Math"/>
              </a:defRPr>
            </a:lvl1pPr>
          </a:lstStyle>
          <a:p>
            <a:r>
              <a:rPr lang="en-US" dirty="0">
                <a:sym typeface="Symbol" pitchFamily="18" charset="2"/>
              </a:rPr>
              <a:t></a:t>
            </a:r>
            <a:endParaRPr lang="en-US" dirty="0"/>
          </a:p>
          <a:p>
            <a:r>
              <a:rPr lang="en-US" dirty="0">
                <a:sym typeface="Symbol" pitchFamily="18" charset="2"/>
              </a:rPr>
              <a:t>  </a:t>
            </a:r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2781300" y="2476337"/>
            <a:ext cx="228600" cy="228509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25"/>
          <p:cNvSpPr>
            <a:spLocks noChangeShapeType="1"/>
          </p:cNvSpPr>
          <p:nvPr/>
        </p:nvSpPr>
        <p:spPr bwMode="auto">
          <a:xfrm flipH="1">
            <a:off x="7099302" y="2590592"/>
            <a:ext cx="1270" cy="57190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AutoShape 23"/>
          <p:cNvSpPr>
            <a:spLocks noChangeShapeType="1"/>
          </p:cNvSpPr>
          <p:nvPr/>
        </p:nvSpPr>
        <p:spPr bwMode="auto">
          <a:xfrm flipV="1">
            <a:off x="5638800" y="2590592"/>
            <a:ext cx="342900" cy="635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AutoShape 22"/>
          <p:cNvSpPr>
            <a:spLocks noChangeShapeType="1"/>
          </p:cNvSpPr>
          <p:nvPr/>
        </p:nvSpPr>
        <p:spPr bwMode="auto">
          <a:xfrm flipV="1">
            <a:off x="2895600" y="2704847"/>
            <a:ext cx="635" cy="457019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AutoShape 21"/>
          <p:cNvSpPr>
            <a:spLocks noChangeShapeType="1"/>
          </p:cNvSpPr>
          <p:nvPr/>
        </p:nvSpPr>
        <p:spPr bwMode="auto">
          <a:xfrm flipH="1">
            <a:off x="2882901" y="3161865"/>
            <a:ext cx="4229100" cy="63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7125970" y="2266606"/>
            <a:ext cx="571500" cy="342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X</a:t>
            </a:r>
            <a:endParaRPr kumimoji="0" lang="en-US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AutoShape 19"/>
          <p:cNvSpPr>
            <a:spLocks noChangeShapeType="1"/>
          </p:cNvSpPr>
          <p:nvPr/>
        </p:nvSpPr>
        <p:spPr bwMode="auto">
          <a:xfrm>
            <a:off x="2552700" y="2590592"/>
            <a:ext cx="228600" cy="635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1866900" y="2311281"/>
            <a:ext cx="685800" cy="571273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8000" tIns="9360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>
              <a:defRPr i="1">
                <a:latin typeface="Cambria Math"/>
                <a:cs typeface="Cambria Math"/>
              </a:defRPr>
            </a:lvl1pPr>
          </a:lstStyle>
          <a:p>
            <a:r>
              <a:rPr lang="en-US" i="0" dirty="0">
                <a:solidFill>
                  <a:srgbClr val="000000"/>
                </a:solidFill>
              </a:rPr>
              <a:t>1/</a:t>
            </a:r>
            <a:r>
              <a:rPr lang="en-US" dirty="0">
                <a:solidFill>
                  <a:srgbClr val="000000"/>
                </a:solidFill>
              </a:rPr>
              <a:t>K</a:t>
            </a:r>
            <a:r>
              <a:rPr lang="en-US" i="0" baseline="-2500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1524000" y="2590592"/>
            <a:ext cx="342900" cy="63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4171950" y="2362083"/>
            <a:ext cx="914400" cy="45701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800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>
              <a:defRPr i="1">
                <a:solidFill>
                  <a:srgbClr val="0000FF"/>
                </a:solidFill>
                <a:latin typeface="Cambria Math"/>
                <a:cs typeface="Cambria Math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     K</a:t>
            </a:r>
            <a:r>
              <a:rPr lang="en-US" i="0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2" name="Oval 15"/>
          <p:cNvSpPr>
            <a:spLocks noChangeArrowheads="1"/>
          </p:cNvSpPr>
          <p:nvPr/>
        </p:nvSpPr>
        <p:spPr bwMode="auto">
          <a:xfrm>
            <a:off x="5429250" y="2476337"/>
            <a:ext cx="228600" cy="228509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" name="AutoShape 14"/>
          <p:cNvSpPr>
            <a:spLocks noChangeShapeType="1"/>
          </p:cNvSpPr>
          <p:nvPr/>
        </p:nvSpPr>
        <p:spPr bwMode="auto">
          <a:xfrm flipV="1">
            <a:off x="3810000" y="2590591"/>
            <a:ext cx="361950" cy="0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" name="AutoShape 13"/>
          <p:cNvSpPr>
            <a:spLocks noChangeShapeType="1"/>
          </p:cNvSpPr>
          <p:nvPr/>
        </p:nvSpPr>
        <p:spPr bwMode="auto">
          <a:xfrm flipV="1">
            <a:off x="5086350" y="2590592"/>
            <a:ext cx="342900" cy="635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AutoShape 12"/>
          <p:cNvSpPr>
            <a:spLocks noChangeShapeType="1"/>
          </p:cNvSpPr>
          <p:nvPr/>
        </p:nvSpPr>
        <p:spPr bwMode="auto">
          <a:xfrm>
            <a:off x="5543550" y="2019319"/>
            <a:ext cx="635" cy="457019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5981700" y="2302814"/>
            <a:ext cx="914400" cy="571273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800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>
              <a:defRPr i="1">
                <a:latin typeface="Cambria Math"/>
                <a:cs typeface="Cambria Math"/>
              </a:defRPr>
            </a:lvl1pPr>
          </a:lstStyle>
          <a:p>
            <a:endParaRPr lang="en-US" dirty="0"/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5149850" y="2235083"/>
            <a:ext cx="342900" cy="228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R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400" b="0" i="0" u="none" strike="noStrike" cap="none" normalizeH="0" baseline="0">
                <a:ln>
                  <a:noFill/>
                </a:ln>
                <a:effectLst/>
                <a:latin typeface="Cambria Math"/>
                <a:ea typeface="Times New Roman" pitchFamily="18" charset="0"/>
                <a:cs typeface="Cambria Math"/>
              </a:defRPr>
            </a:lvl1pPr>
          </a:lstStyle>
          <a:p>
            <a:r>
              <a:rPr lang="en-US" dirty="0"/>
              <a:t>+</a:t>
            </a:r>
          </a:p>
          <a:p>
            <a:r>
              <a:rPr lang="en-US" dirty="0"/>
              <a:t>  </a:t>
            </a:r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5613400" y="2095428"/>
            <a:ext cx="342900" cy="228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R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400" b="0" i="0" u="none" strike="noStrike" cap="none" normalizeH="0" baseline="0">
                <a:ln>
                  <a:noFill/>
                </a:ln>
                <a:effectLst/>
                <a:latin typeface="Cambria Math"/>
                <a:ea typeface="Times New Roman" pitchFamily="18" charset="0"/>
                <a:cs typeface="Cambria Math"/>
              </a:defRPr>
            </a:lvl1pPr>
          </a:lstStyle>
          <a:p>
            <a:r>
              <a:rPr lang="en-US" dirty="0">
                <a:sym typeface="Symbol" pitchFamily="18" charset="2"/>
              </a:rPr>
              <a:t></a:t>
            </a:r>
            <a:endParaRPr lang="en-US" dirty="0"/>
          </a:p>
          <a:p>
            <a:r>
              <a:rPr lang="en-US" dirty="0">
                <a:sym typeface="Symbol" pitchFamily="18" charset="2"/>
              </a:rPr>
              <a:t>  </a:t>
            </a:r>
          </a:p>
        </p:txBody>
      </p:sp>
      <p:sp>
        <p:nvSpPr>
          <p:cNvPr id="29" name="AutoShape 6"/>
          <p:cNvSpPr>
            <a:spLocks noChangeShapeType="1"/>
          </p:cNvSpPr>
          <p:nvPr/>
        </p:nvSpPr>
        <p:spPr bwMode="auto">
          <a:xfrm>
            <a:off x="2609850" y="1905064"/>
            <a:ext cx="561975" cy="59539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AutoShape 5"/>
          <p:cNvSpPr>
            <a:spLocks noChangeShapeType="1"/>
          </p:cNvSpPr>
          <p:nvPr/>
        </p:nvSpPr>
        <p:spPr bwMode="auto">
          <a:xfrm flipV="1">
            <a:off x="3009900" y="2590592"/>
            <a:ext cx="342900" cy="635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3352800" y="2362083"/>
            <a:ext cx="457200" cy="45701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0800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>
              <a:defRPr i="1">
                <a:solidFill>
                  <a:srgbClr val="0000FF"/>
                </a:solidFill>
                <a:latin typeface="Cambria Math"/>
                <a:cs typeface="Cambria Math"/>
              </a:defRPr>
            </a:lvl1pPr>
          </a:lstStyle>
          <a:p>
            <a:r>
              <a:rPr lang="en-US" dirty="0">
                <a:solidFill>
                  <a:srgbClr val="000000"/>
                </a:solidFill>
              </a:rPr>
              <a:t>K</a:t>
            </a:r>
            <a:r>
              <a:rPr lang="en-US" i="0" baseline="-2500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32" name="AutoShape 2"/>
          <p:cNvSpPr>
            <a:spLocks noChangeShapeType="1"/>
          </p:cNvSpPr>
          <p:nvPr/>
        </p:nvSpPr>
        <p:spPr bwMode="auto">
          <a:xfrm flipH="1">
            <a:off x="4029075" y="2019319"/>
            <a:ext cx="238125" cy="481139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5537196" y="1902881"/>
            <a:ext cx="45888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i="1" dirty="0">
                <a:latin typeface="Cambria Math"/>
                <a:ea typeface="Times New Roman" pitchFamily="18" charset="0"/>
                <a:cs typeface="Cambria Math"/>
              </a:rPr>
              <a:t>F</a:t>
            </a:r>
            <a:r>
              <a:rPr lang="en-US" baseline="-25000" dirty="0">
                <a:latin typeface="Cambria Math"/>
                <a:ea typeface="Times New Roman" pitchFamily="18" charset="0"/>
                <a:cs typeface="Cambria Math"/>
              </a:rPr>
              <a:t>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963700" y="1610480"/>
            <a:ext cx="683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latin typeface="Cambria Math"/>
                <a:ea typeface="Times New Roman" pitchFamily="18" charset="0"/>
                <a:cs typeface="Cambria Math"/>
              </a:rPr>
              <a:t>V</a:t>
            </a:r>
            <a:r>
              <a:rPr lang="en-US" baseline="-25000" dirty="0">
                <a:latin typeface="Cambria Math"/>
                <a:ea typeface="Times New Roman" pitchFamily="18" charset="0"/>
                <a:cs typeface="Cambria Math"/>
              </a:rPr>
              <a:t>i</a:t>
            </a:r>
            <a:r>
              <a:rPr lang="en-US" i="1" dirty="0">
                <a:latin typeface="Cambria Math"/>
                <a:ea typeface="Times New Roman" pitchFamily="18" charset="0"/>
                <a:cs typeface="Cambria Math"/>
              </a:rPr>
              <a:t>-</a:t>
            </a:r>
            <a:r>
              <a:rPr lang="en-US" i="1" dirty="0" err="1">
                <a:latin typeface="Cambria Math"/>
                <a:ea typeface="Times New Roman" pitchFamily="18" charset="0"/>
                <a:cs typeface="Cambria Math"/>
              </a:rPr>
              <a:t>V</a:t>
            </a:r>
            <a:r>
              <a:rPr lang="en-US" baseline="-25000" dirty="0" err="1">
                <a:latin typeface="Cambria Math"/>
                <a:ea typeface="Times New Roman" pitchFamily="18" charset="0"/>
                <a:cs typeface="Cambria Math"/>
              </a:rPr>
              <a:t>x</a:t>
            </a:r>
            <a:endParaRPr lang="en-US" baseline="-25000" dirty="0">
              <a:latin typeface="Cambria Math"/>
              <a:cs typeface="Cambria Math"/>
            </a:endParaRPr>
          </a:p>
        </p:txBody>
      </p:sp>
      <p:sp>
        <p:nvSpPr>
          <p:cNvPr id="35" name="Text Box 21"/>
          <p:cNvSpPr txBox="1">
            <a:spLocks noChangeArrowheads="1"/>
          </p:cNvSpPr>
          <p:nvPr/>
        </p:nvSpPr>
        <p:spPr bwMode="auto">
          <a:xfrm>
            <a:off x="1238250" y="2184342"/>
            <a:ext cx="5715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V</a:t>
            </a:r>
            <a:r>
              <a:rPr kumimoji="0" lang="en-US" b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i</a:t>
            </a:r>
            <a:endParaRPr kumimoji="0" lang="en-US" b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Cambria Math"/>
              <a:cs typeface="Cambria Math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"/>
          <a:srcRect l="39427" r="39415"/>
          <a:stretch/>
        </p:blipFill>
        <p:spPr>
          <a:xfrm>
            <a:off x="6040970" y="2397903"/>
            <a:ext cx="787400" cy="369821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63232" y="299452"/>
            <a:ext cx="51737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Electro-Mechanical Position Control System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051148" y="995398"/>
            <a:ext cx="7274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This is an example of a feedback system with </a:t>
            </a:r>
            <a:r>
              <a:rPr lang="en-GB" b="1" dirty="0">
                <a:latin typeface="Arial"/>
                <a:cs typeface="Arial"/>
              </a:rPr>
              <a:t>proportional</a:t>
            </a:r>
            <a:r>
              <a:rPr lang="en-GB" dirty="0">
                <a:latin typeface="Arial"/>
                <a:cs typeface="Arial"/>
              </a:rPr>
              <a:t> control.  </a:t>
            </a:r>
            <a:endParaRPr lang="en-GB" b="1" dirty="0">
              <a:latin typeface="Arial"/>
              <a:cs typeface="Arial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051148" y="3709710"/>
            <a:ext cx="65053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The control signal is a constant gain times the position error</a:t>
            </a:r>
          </a:p>
          <a:p>
            <a:r>
              <a:rPr lang="en-GB" dirty="0">
                <a:latin typeface="Arial"/>
                <a:cs typeface="Arial"/>
              </a:rPr>
              <a:t>with </a:t>
            </a:r>
            <a:r>
              <a:rPr lang="en-GB" i="1" dirty="0">
                <a:solidFill>
                  <a:srgbClr val="FF0000"/>
                </a:solidFill>
                <a:latin typeface="Cambria Math"/>
                <a:cs typeface="Cambria Math"/>
              </a:rPr>
              <a:t>K</a:t>
            </a:r>
            <a:r>
              <a:rPr lang="en-GB" baseline="-25000" dirty="0">
                <a:solidFill>
                  <a:srgbClr val="FF0000"/>
                </a:solidFill>
                <a:latin typeface="Cambria Math"/>
                <a:cs typeface="Cambria Math"/>
              </a:rPr>
              <a:t>0 </a:t>
            </a:r>
            <a:r>
              <a:rPr lang="en-GB" dirty="0">
                <a:solidFill>
                  <a:srgbClr val="FF0000"/>
                </a:solidFill>
                <a:latin typeface="Cambria Math"/>
                <a:cs typeface="Cambria Math"/>
              </a:rPr>
              <a:t>= </a:t>
            </a:r>
            <a:r>
              <a:rPr lang="en-GB" i="1" dirty="0">
                <a:solidFill>
                  <a:srgbClr val="FF0000"/>
                </a:solidFill>
                <a:latin typeface="Cambria Math"/>
                <a:cs typeface="Cambria Math"/>
              </a:rPr>
              <a:t>K</a:t>
            </a:r>
            <a:r>
              <a:rPr lang="en-GB" baseline="-25000" dirty="0">
                <a:solidFill>
                  <a:srgbClr val="FF0000"/>
                </a:solidFill>
                <a:latin typeface="Cambria Math"/>
                <a:cs typeface="Cambria Math"/>
              </a:rPr>
              <a:t>1</a:t>
            </a:r>
            <a:r>
              <a:rPr lang="en-GB" i="1" dirty="0">
                <a:solidFill>
                  <a:srgbClr val="FF0000"/>
                </a:solidFill>
                <a:latin typeface="Cambria Math"/>
                <a:cs typeface="Cambria Math"/>
              </a:rPr>
              <a:t>K</a:t>
            </a:r>
            <a:r>
              <a:rPr lang="en-GB" baseline="-25000" dirty="0">
                <a:solidFill>
                  <a:srgbClr val="FF0000"/>
                </a:solidFill>
                <a:latin typeface="Cambria Math"/>
                <a:cs typeface="Cambria Math"/>
              </a:rPr>
              <a:t>2</a:t>
            </a:r>
            <a:r>
              <a:rPr lang="en-GB" i="1" dirty="0">
                <a:solidFill>
                  <a:srgbClr val="FF0000"/>
                </a:solidFill>
                <a:latin typeface="Cambria Math"/>
                <a:cs typeface="Cambria Math"/>
              </a:rPr>
              <a:t>K</a:t>
            </a:r>
            <a:r>
              <a:rPr lang="en-GB" baseline="-25000" dirty="0">
                <a:solidFill>
                  <a:srgbClr val="FF0000"/>
                </a:solidFill>
                <a:latin typeface="Cambria Math"/>
                <a:cs typeface="Cambria Math"/>
              </a:rPr>
              <a:t>3</a:t>
            </a:r>
            <a:r>
              <a:rPr lang="en-GB" b="1" dirty="0">
                <a:latin typeface="Arial"/>
                <a:cs typeface="Arial"/>
              </a:rPr>
              <a:t> (collecting the gains of servo-amplifier, servo-motor and lead screw)</a:t>
            </a:r>
            <a:r>
              <a:rPr lang="en-GB" dirty="0">
                <a:latin typeface="Arial"/>
                <a:cs typeface="Arial"/>
              </a:rPr>
              <a:t>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051148" y="5142645"/>
            <a:ext cx="5985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/>
                <a:cs typeface="Arial"/>
              </a:rPr>
              <a:t>Q</a:t>
            </a:r>
            <a:r>
              <a:rPr lang="en-GB" dirty="0">
                <a:latin typeface="Arial"/>
                <a:cs typeface="Arial"/>
              </a:rPr>
              <a:t>: Are there any other forms of control that can improve</a:t>
            </a:r>
            <a:endParaRPr lang="en-GB" b="1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44597" y="5517830"/>
            <a:ext cx="5378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transient and steady-state performance?</a:t>
            </a:r>
            <a:endParaRPr lang="en-GB" b="1" dirty="0">
              <a:latin typeface="Arial"/>
              <a:cs typeface="Arial"/>
            </a:endParaRPr>
          </a:p>
        </p:txBody>
      </p:sp>
      <p:sp>
        <p:nvSpPr>
          <p:cNvPr id="43" name="AutoShape 2"/>
          <p:cNvSpPr>
            <a:spLocks noChangeShapeType="1"/>
          </p:cNvSpPr>
          <p:nvPr/>
        </p:nvSpPr>
        <p:spPr bwMode="auto">
          <a:xfrm>
            <a:off x="5163399" y="2019320"/>
            <a:ext cx="45719" cy="565278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FF0000"/>
              </a:solidFill>
            </a:endParaRPr>
          </a:p>
        </p:txBody>
      </p:sp>
      <p:sp>
        <p:nvSpPr>
          <p:cNvPr id="44" name="Text Box 8"/>
          <p:cNvSpPr txBox="1">
            <a:spLocks noChangeArrowheads="1"/>
          </p:cNvSpPr>
          <p:nvPr/>
        </p:nvSpPr>
        <p:spPr bwMode="auto">
          <a:xfrm>
            <a:off x="4576864" y="1716167"/>
            <a:ext cx="1150059" cy="269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Control signal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610" y="5981165"/>
            <a:ext cx="5542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https://www.youtube.com/watch?v=7q4QDz1tcFw</a:t>
            </a:r>
          </a:p>
        </p:txBody>
      </p:sp>
      <p:sp>
        <p:nvSpPr>
          <p:cNvPr id="45" name="Footer Placeholder 2">
            <a:extLst>
              <a:ext uri="{FF2B5EF4-FFF2-40B4-BE49-F238E27FC236}">
                <a16:creationId xmlns:a16="http://schemas.microsoft.com/office/drawing/2014/main" id="{7B0B3734-56CA-4B97-BB22-D36AB4DE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82176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63232" y="299452"/>
            <a:ext cx="2569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a) Velocity Feedback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5748" y="792198"/>
            <a:ext cx="73940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In addition to output feedback the </a:t>
            </a:r>
            <a:r>
              <a:rPr lang="en-GB" b="1" dirty="0">
                <a:latin typeface="Arial"/>
                <a:cs typeface="Arial"/>
              </a:rPr>
              <a:t>rate of change</a:t>
            </a:r>
            <a:r>
              <a:rPr lang="en-GB" dirty="0">
                <a:latin typeface="Arial"/>
                <a:cs typeface="Arial"/>
              </a:rPr>
              <a:t> of output is fed back.</a:t>
            </a:r>
          </a:p>
          <a:p>
            <a:r>
              <a:rPr lang="en-GB" dirty="0">
                <a:latin typeface="Arial"/>
                <a:cs typeface="Arial"/>
              </a:rPr>
              <a:t>In a position control system, this element will be the velocity, measured using a tachometer.</a:t>
            </a:r>
            <a:endParaRPr lang="en-GB" b="1" dirty="0">
              <a:latin typeface="Arial"/>
              <a:cs typeface="Arial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910280" y="1395076"/>
            <a:ext cx="6960870" cy="1947470"/>
            <a:chOff x="910280" y="1788776"/>
            <a:chExt cx="6960870" cy="1947470"/>
          </a:xfrm>
        </p:grpSpPr>
        <p:sp>
          <p:nvSpPr>
            <p:cNvPr id="11" name="Line 29"/>
            <p:cNvSpPr>
              <a:spLocks noChangeShapeType="1"/>
            </p:cNvSpPr>
            <p:nvPr/>
          </p:nvSpPr>
          <p:spPr bwMode="auto">
            <a:xfrm>
              <a:off x="7069780" y="2764288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Text Box 28"/>
            <p:cNvSpPr txBox="1">
              <a:spLocks noChangeArrowheads="1"/>
            </p:cNvSpPr>
            <p:nvPr/>
          </p:nvSpPr>
          <p:spPr bwMode="auto">
            <a:xfrm>
              <a:off x="2224730" y="24087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13" name="Text Box 27"/>
            <p:cNvSpPr txBox="1">
              <a:spLocks noChangeArrowheads="1"/>
            </p:cNvSpPr>
            <p:nvPr/>
          </p:nvSpPr>
          <p:spPr bwMode="auto">
            <a:xfrm>
              <a:off x="2294580" y="2729352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14" name="Oval 26"/>
            <p:cNvSpPr>
              <a:spLocks noChangeArrowheads="1"/>
            </p:cNvSpPr>
            <p:nvPr/>
          </p:nvSpPr>
          <p:spPr bwMode="auto">
            <a:xfrm>
              <a:off x="2485080" y="26500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AutoShape 25"/>
            <p:cNvSpPr>
              <a:spLocks noChangeShapeType="1"/>
            </p:cNvSpPr>
            <p:nvPr/>
          </p:nvSpPr>
          <p:spPr bwMode="auto">
            <a:xfrm flipH="1">
              <a:off x="7292033" y="2764288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AutoShape 23"/>
            <p:cNvSpPr>
              <a:spLocks noChangeShapeType="1"/>
            </p:cNvSpPr>
            <p:nvPr/>
          </p:nvSpPr>
          <p:spPr bwMode="auto">
            <a:xfrm flipV="1">
              <a:off x="581248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AutoShape 22"/>
            <p:cNvSpPr>
              <a:spLocks noChangeShapeType="1"/>
            </p:cNvSpPr>
            <p:nvPr/>
          </p:nvSpPr>
          <p:spPr bwMode="auto">
            <a:xfrm flipH="1" flipV="1">
              <a:off x="2600015" y="2878542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AutoShape 21"/>
            <p:cNvSpPr>
              <a:spLocks noChangeShapeType="1"/>
            </p:cNvSpPr>
            <p:nvPr/>
          </p:nvSpPr>
          <p:spPr bwMode="auto">
            <a:xfrm flipH="1" flipV="1">
              <a:off x="2590800" y="3727450"/>
              <a:ext cx="4713931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7299650" y="2440302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kumimoji="0" 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AutoShape 19"/>
            <p:cNvSpPr>
              <a:spLocks noChangeShapeType="1"/>
            </p:cNvSpPr>
            <p:nvPr/>
          </p:nvSpPr>
          <p:spPr bwMode="auto">
            <a:xfrm>
              <a:off x="2256480" y="2764288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Text Box 18"/>
            <p:cNvSpPr txBox="1">
              <a:spLocks noChangeArrowheads="1"/>
            </p:cNvSpPr>
            <p:nvPr/>
          </p:nvSpPr>
          <p:spPr bwMode="auto">
            <a:xfrm>
              <a:off x="1570680" y="2484977"/>
              <a:ext cx="6858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9360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r>
                <a:rPr lang="en-US" i="0" dirty="0">
                  <a:solidFill>
                    <a:srgbClr val="000000"/>
                  </a:solidFill>
                </a:rPr>
                <a:t>1/</a:t>
              </a:r>
              <a:r>
                <a:rPr lang="en-US" dirty="0">
                  <a:solidFill>
                    <a:srgbClr val="000000"/>
                  </a:solidFill>
                </a:rPr>
                <a:t>K</a:t>
              </a:r>
              <a:r>
                <a:rPr lang="en-US" i="0" baseline="-2500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>
              <a:off x="1227780" y="2764288"/>
              <a:ext cx="3429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4345630" y="2535779"/>
              <a:ext cx="9144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   K</a:t>
              </a:r>
              <a:r>
                <a:rPr lang="en-US" i="0" baseline="-25000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4" name="Oval 15"/>
            <p:cNvSpPr>
              <a:spLocks noChangeArrowheads="1"/>
            </p:cNvSpPr>
            <p:nvPr/>
          </p:nvSpPr>
          <p:spPr bwMode="auto">
            <a:xfrm>
              <a:off x="5602930" y="26500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AutoShape 13"/>
            <p:cNvSpPr>
              <a:spLocks noChangeShapeType="1"/>
            </p:cNvSpPr>
            <p:nvPr/>
          </p:nvSpPr>
          <p:spPr bwMode="auto">
            <a:xfrm flipV="1">
              <a:off x="526003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AutoShape 12"/>
            <p:cNvSpPr>
              <a:spLocks noChangeShapeType="1"/>
            </p:cNvSpPr>
            <p:nvPr/>
          </p:nvSpPr>
          <p:spPr bwMode="auto">
            <a:xfrm>
              <a:off x="5717230" y="2193015"/>
              <a:ext cx="635" cy="457019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Text Box 11"/>
            <p:cNvSpPr txBox="1">
              <a:spLocks noChangeArrowheads="1"/>
            </p:cNvSpPr>
            <p:nvPr/>
          </p:nvSpPr>
          <p:spPr bwMode="auto">
            <a:xfrm>
              <a:off x="6155380" y="2476510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29" name="Text Box 10"/>
            <p:cNvSpPr txBox="1">
              <a:spLocks noChangeArrowheads="1"/>
            </p:cNvSpPr>
            <p:nvPr/>
          </p:nvSpPr>
          <p:spPr bwMode="auto">
            <a:xfrm>
              <a:off x="5323530" y="24087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30" name="Text Box 9"/>
            <p:cNvSpPr txBox="1">
              <a:spLocks noChangeArrowheads="1"/>
            </p:cNvSpPr>
            <p:nvPr/>
          </p:nvSpPr>
          <p:spPr bwMode="auto">
            <a:xfrm>
              <a:off x="5787080" y="226912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32" name="AutoShape 5"/>
            <p:cNvSpPr>
              <a:spLocks noChangeShapeType="1"/>
            </p:cNvSpPr>
            <p:nvPr/>
          </p:nvSpPr>
          <p:spPr bwMode="auto">
            <a:xfrm flipV="1">
              <a:off x="271368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Text Box 4"/>
            <p:cNvSpPr txBox="1">
              <a:spLocks noChangeArrowheads="1"/>
            </p:cNvSpPr>
            <p:nvPr/>
          </p:nvSpPr>
          <p:spPr bwMode="auto">
            <a:xfrm>
              <a:off x="3062930" y="2535779"/>
              <a:ext cx="4572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K</a:t>
              </a:r>
              <a:r>
                <a:rPr lang="en-US" i="0" baseline="-250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35" name="Text Box 4"/>
            <p:cNvSpPr txBox="1">
              <a:spLocks noChangeArrowheads="1"/>
            </p:cNvSpPr>
            <p:nvPr/>
          </p:nvSpPr>
          <p:spPr bwMode="auto">
            <a:xfrm>
              <a:off x="5478047" y="1788776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F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 Box 21"/>
            <p:cNvSpPr txBox="1">
              <a:spLocks noChangeArrowheads="1"/>
            </p:cNvSpPr>
            <p:nvPr/>
          </p:nvSpPr>
          <p:spPr bwMode="auto">
            <a:xfrm>
              <a:off x="910280" y="2358038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V</a:t>
              </a:r>
              <a:r>
                <a:rPr kumimoji="0" lang="en-US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kumimoji="0" lang="en-US" b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2"/>
            <a:srcRect l="39427" r="39415"/>
            <a:stretch/>
          </p:blipFill>
          <p:spPr>
            <a:xfrm>
              <a:off x="6214650" y="2571599"/>
              <a:ext cx="787400" cy="369821"/>
            </a:xfrm>
            <a:prstGeom prst="rect">
              <a:avLst/>
            </a:prstGeom>
          </p:spPr>
        </p:pic>
        <p:sp>
          <p:nvSpPr>
            <p:cNvPr id="39" name="Text Box 28"/>
            <p:cNvSpPr txBox="1">
              <a:spLocks noChangeArrowheads="1"/>
            </p:cNvSpPr>
            <p:nvPr/>
          </p:nvSpPr>
          <p:spPr bwMode="auto">
            <a:xfrm>
              <a:off x="3507430" y="241576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40" name="Oval 26"/>
            <p:cNvSpPr>
              <a:spLocks noChangeArrowheads="1"/>
            </p:cNvSpPr>
            <p:nvPr/>
          </p:nvSpPr>
          <p:spPr bwMode="auto">
            <a:xfrm>
              <a:off x="3767780" y="2657018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AutoShape 19"/>
            <p:cNvSpPr>
              <a:spLocks noChangeShapeType="1"/>
            </p:cNvSpPr>
            <p:nvPr/>
          </p:nvSpPr>
          <p:spPr bwMode="auto">
            <a:xfrm>
              <a:off x="3532830" y="2764923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AutoShape 5"/>
            <p:cNvSpPr>
              <a:spLocks noChangeShapeType="1"/>
            </p:cNvSpPr>
            <p:nvPr/>
          </p:nvSpPr>
          <p:spPr bwMode="auto">
            <a:xfrm flipV="1">
              <a:off x="3996380" y="2771273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Text Box 27"/>
            <p:cNvSpPr txBox="1">
              <a:spLocks noChangeArrowheads="1"/>
            </p:cNvSpPr>
            <p:nvPr/>
          </p:nvSpPr>
          <p:spPr bwMode="auto">
            <a:xfrm>
              <a:off x="3598560" y="276309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44" name="AutoShape 22"/>
            <p:cNvSpPr>
              <a:spLocks noChangeShapeType="1"/>
            </p:cNvSpPr>
            <p:nvPr/>
          </p:nvSpPr>
          <p:spPr bwMode="auto">
            <a:xfrm flipV="1">
              <a:off x="3888430" y="2885527"/>
              <a:ext cx="635" cy="457019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Text Box 16"/>
            <p:cNvSpPr txBox="1">
              <a:spLocks noChangeArrowheads="1"/>
            </p:cNvSpPr>
            <p:nvPr/>
          </p:nvSpPr>
          <p:spPr bwMode="auto">
            <a:xfrm>
              <a:off x="5173247" y="3113402"/>
              <a:ext cx="9144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  </a:t>
              </a:r>
              <a:r>
                <a:rPr lang="en-US" dirty="0" err="1"/>
                <a:t>K</a:t>
              </a:r>
              <a:r>
                <a:rPr lang="en-US" baseline="-25000" dirty="0" err="1"/>
                <a:t>v</a:t>
              </a:r>
              <a:r>
                <a:rPr lang="en-US" dirty="0" err="1"/>
                <a:t>s</a:t>
              </a:r>
              <a:endParaRPr lang="en-US" baseline="-25000" dirty="0"/>
            </a:p>
          </p:txBody>
        </p:sp>
        <p:cxnSp>
          <p:nvCxnSpPr>
            <p:cNvPr id="3" name="Straight Connector 2"/>
            <p:cNvCxnSpPr>
              <a:stCxn id="45" idx="3"/>
            </p:cNvCxnSpPr>
            <p:nvPr/>
          </p:nvCxnSpPr>
          <p:spPr>
            <a:xfrm>
              <a:off x="6087647" y="3341912"/>
              <a:ext cx="1212003" cy="12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6" name="Straight Connector 45"/>
            <p:cNvCxnSpPr/>
            <p:nvPr/>
          </p:nvCxnSpPr>
          <p:spPr>
            <a:xfrm>
              <a:off x="3873613" y="3345297"/>
              <a:ext cx="129116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</p:cxn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680" y="4119033"/>
            <a:ext cx="6121400" cy="3048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1025748" y="3612634"/>
            <a:ext cx="3826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The governing equation follows as:</a:t>
            </a:r>
            <a:endParaRPr lang="en-US" dirty="0"/>
          </a:p>
        </p:txBody>
      </p:sp>
      <p:sp>
        <p:nvSpPr>
          <p:cNvPr id="34" name="Left Brace 33"/>
          <p:cNvSpPr/>
          <p:nvPr/>
        </p:nvSpPr>
        <p:spPr>
          <a:xfrm rot="16200000">
            <a:off x="3108232" y="3165202"/>
            <a:ext cx="216000" cy="2880000"/>
          </a:xfrm>
          <a:prstGeom prst="leftBrac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4"/>
          <a:srcRect l="29999" t="-12007" r="29423" b="-12009"/>
          <a:stretch/>
        </p:blipFill>
        <p:spPr>
          <a:xfrm>
            <a:off x="2184509" y="4713202"/>
            <a:ext cx="2484000" cy="378000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4793937" y="4713202"/>
            <a:ext cx="36327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Arial"/>
                <a:cs typeface="Arial"/>
              </a:rPr>
              <a:t>velocity feedback </a:t>
            </a:r>
            <a:r>
              <a:rPr lang="en-GB" sz="1600" dirty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GB" sz="1600" dirty="0">
                <a:solidFill>
                  <a:srgbClr val="FF0000"/>
                </a:solidFill>
                <a:latin typeface="Arial"/>
                <a:ea typeface="Wingdings"/>
                <a:cs typeface="Arial"/>
                <a:sym typeface="Wingdings"/>
              </a:rPr>
              <a:t> viscous damping</a:t>
            </a:r>
            <a:r>
              <a:rPr lang="en-GB" sz="1600" dirty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  </a:t>
            </a:r>
            <a:endParaRPr lang="en-US" sz="1600" dirty="0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5"/>
          <a:srcRect l="32352" r="32365"/>
          <a:stretch/>
        </p:blipFill>
        <p:spPr>
          <a:xfrm>
            <a:off x="3442930" y="5676900"/>
            <a:ext cx="2160000" cy="584200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1025748" y="5199102"/>
            <a:ext cx="4766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The Velocity lag (</a:t>
            </a:r>
            <a:r>
              <a:rPr lang="en-GB" i="1" dirty="0">
                <a:latin typeface="Cambria Math"/>
                <a:cs typeface="Cambria Math"/>
              </a:rPr>
              <a:t>F</a:t>
            </a:r>
            <a:r>
              <a:rPr lang="en-GB" baseline="-25000" dirty="0">
                <a:latin typeface="Cambria Math"/>
                <a:cs typeface="Cambria Math"/>
              </a:rPr>
              <a:t>R </a:t>
            </a:r>
            <a:r>
              <a:rPr lang="en-GB" dirty="0">
                <a:latin typeface="Cambria Math"/>
                <a:cs typeface="Cambria Math"/>
              </a:rPr>
              <a:t>= 0</a:t>
            </a:r>
            <a:r>
              <a:rPr lang="en-GB" dirty="0">
                <a:latin typeface="Arial"/>
                <a:cs typeface="Arial"/>
              </a:rPr>
              <a:t>) under ramp remains</a:t>
            </a:r>
            <a:endParaRPr lang="en-US" dirty="0"/>
          </a:p>
        </p:txBody>
      </p:sp>
      <p:sp>
        <p:nvSpPr>
          <p:cNvPr id="51" name="Footer Placeholder 2">
            <a:extLst>
              <a:ext uri="{FF2B5EF4-FFF2-40B4-BE49-F238E27FC236}">
                <a16:creationId xmlns:a16="http://schemas.microsoft.com/office/drawing/2014/main" id="{C2B48EEF-5E49-4CBC-95B9-F72D1D3E7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94071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4" grpId="0" animBg="1"/>
      <p:bldP spid="47" grpId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1752" y="90505"/>
            <a:ext cx="52238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b) Proportional and Derivative Control (P+D)</a:t>
            </a:r>
          </a:p>
        </p:txBody>
      </p:sp>
      <p:sp>
        <p:nvSpPr>
          <p:cNvPr id="8" name="Rectangle 7"/>
          <p:cNvSpPr/>
          <p:nvPr/>
        </p:nvSpPr>
        <p:spPr>
          <a:xfrm>
            <a:off x="1036986" y="398096"/>
            <a:ext cx="63445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Proportional error is modified by adding to it a quantity proportional to the 1</a:t>
            </a:r>
            <a:r>
              <a:rPr lang="en-GB" baseline="30000" dirty="0">
                <a:latin typeface="Arial"/>
                <a:cs typeface="Arial"/>
              </a:rPr>
              <a:t>st</a:t>
            </a:r>
            <a:r>
              <a:rPr lang="en-GB" dirty="0">
                <a:latin typeface="Arial"/>
                <a:cs typeface="Arial"/>
              </a:rPr>
              <a:t> derivative of error </a:t>
            </a:r>
            <a:r>
              <a:rPr lang="en-GB" dirty="0" err="1">
                <a:latin typeface="Arial"/>
                <a:cs typeface="Arial"/>
              </a:rPr>
              <a:t>wrt</a:t>
            </a:r>
            <a:r>
              <a:rPr lang="en-GB" dirty="0">
                <a:latin typeface="Arial"/>
                <a:cs typeface="Arial"/>
              </a:rPr>
              <a:t> time (i.e. the rate of change of error). Essentially then the D term is looking at the speed at which the actual results are approaching the desired. Often this is done electronically.</a:t>
            </a:r>
            <a:endParaRPr lang="en-GB" b="1" dirty="0">
              <a:latin typeface="Arial"/>
              <a:cs typeface="Arial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0913" y="1703433"/>
            <a:ext cx="6689926" cy="1955937"/>
            <a:chOff x="910280" y="1395076"/>
            <a:chExt cx="6689926" cy="1955937"/>
          </a:xfrm>
        </p:grpSpPr>
        <p:sp>
          <p:nvSpPr>
            <p:cNvPr id="10" name="Line 29"/>
            <p:cNvSpPr>
              <a:spLocks noChangeShapeType="1"/>
            </p:cNvSpPr>
            <p:nvPr/>
          </p:nvSpPr>
          <p:spPr bwMode="auto">
            <a:xfrm>
              <a:off x="6798836" y="2379055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2224730" y="20150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12" name="Text Box 27"/>
            <p:cNvSpPr txBox="1">
              <a:spLocks noChangeArrowheads="1"/>
            </p:cNvSpPr>
            <p:nvPr/>
          </p:nvSpPr>
          <p:spPr bwMode="auto">
            <a:xfrm>
              <a:off x="2294580" y="2335652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13" name="Oval 26"/>
            <p:cNvSpPr>
              <a:spLocks noChangeArrowheads="1"/>
            </p:cNvSpPr>
            <p:nvPr/>
          </p:nvSpPr>
          <p:spPr bwMode="auto">
            <a:xfrm>
              <a:off x="2485080" y="22563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AutoShape 25"/>
            <p:cNvSpPr>
              <a:spLocks noChangeShapeType="1"/>
            </p:cNvSpPr>
            <p:nvPr/>
          </p:nvSpPr>
          <p:spPr bwMode="auto">
            <a:xfrm flipH="1">
              <a:off x="7021089" y="2379055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AutoShape 22"/>
            <p:cNvSpPr>
              <a:spLocks noChangeShapeType="1"/>
            </p:cNvSpPr>
            <p:nvPr/>
          </p:nvSpPr>
          <p:spPr bwMode="auto">
            <a:xfrm flipH="1" flipV="1">
              <a:off x="2600015" y="2484842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AutoShape 21"/>
            <p:cNvSpPr>
              <a:spLocks noChangeShapeType="1"/>
            </p:cNvSpPr>
            <p:nvPr/>
          </p:nvSpPr>
          <p:spPr bwMode="auto">
            <a:xfrm flipH="1">
              <a:off x="2582333" y="3336716"/>
              <a:ext cx="4437906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7028706" y="2055069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kumimoji="0" 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AutoShape 19"/>
            <p:cNvSpPr>
              <a:spLocks noChangeShapeType="1"/>
            </p:cNvSpPr>
            <p:nvPr/>
          </p:nvSpPr>
          <p:spPr bwMode="auto">
            <a:xfrm>
              <a:off x="2256480" y="2370588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Text Box 18"/>
            <p:cNvSpPr txBox="1">
              <a:spLocks noChangeArrowheads="1"/>
            </p:cNvSpPr>
            <p:nvPr/>
          </p:nvSpPr>
          <p:spPr bwMode="auto">
            <a:xfrm>
              <a:off x="1570680" y="2091277"/>
              <a:ext cx="6858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9360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r>
                <a:rPr lang="en-US" i="0" dirty="0">
                  <a:solidFill>
                    <a:srgbClr val="000000"/>
                  </a:solidFill>
                </a:rPr>
                <a:t>1/</a:t>
              </a:r>
              <a:r>
                <a:rPr lang="en-US" dirty="0">
                  <a:solidFill>
                    <a:srgbClr val="000000"/>
                  </a:solidFill>
                </a:rPr>
                <a:t>K</a:t>
              </a:r>
              <a:r>
                <a:rPr lang="en-US" i="0" baseline="-2500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1227780" y="2370588"/>
              <a:ext cx="3429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Text Box 16"/>
            <p:cNvSpPr txBox="1">
              <a:spLocks noChangeArrowheads="1"/>
            </p:cNvSpPr>
            <p:nvPr/>
          </p:nvSpPr>
          <p:spPr bwMode="auto">
            <a:xfrm>
              <a:off x="3064933" y="2142079"/>
              <a:ext cx="1543252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</a:t>
              </a:r>
              <a:endParaRPr lang="en-US" i="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4967905" y="22563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AutoShape 12"/>
            <p:cNvSpPr>
              <a:spLocks noChangeShapeType="1"/>
            </p:cNvSpPr>
            <p:nvPr/>
          </p:nvSpPr>
          <p:spPr bwMode="auto">
            <a:xfrm>
              <a:off x="5082205" y="1799315"/>
              <a:ext cx="635" cy="457019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5884436" y="2091277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27" name="Text Box 10"/>
            <p:cNvSpPr txBox="1">
              <a:spLocks noChangeArrowheads="1"/>
            </p:cNvSpPr>
            <p:nvPr/>
          </p:nvSpPr>
          <p:spPr bwMode="auto">
            <a:xfrm>
              <a:off x="4688505" y="20150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5152055" y="187542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29" name="AutoShape 5"/>
            <p:cNvSpPr>
              <a:spLocks noChangeShapeType="1"/>
            </p:cNvSpPr>
            <p:nvPr/>
          </p:nvSpPr>
          <p:spPr bwMode="auto">
            <a:xfrm>
              <a:off x="2713680" y="2371221"/>
              <a:ext cx="351253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Text Box 4"/>
            <p:cNvSpPr txBox="1">
              <a:spLocks noChangeArrowheads="1"/>
            </p:cNvSpPr>
            <p:nvPr/>
          </p:nvSpPr>
          <p:spPr bwMode="auto">
            <a:xfrm>
              <a:off x="4843022" y="1395076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F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 Box 21"/>
            <p:cNvSpPr txBox="1">
              <a:spLocks noChangeArrowheads="1"/>
            </p:cNvSpPr>
            <p:nvPr/>
          </p:nvSpPr>
          <p:spPr bwMode="auto">
            <a:xfrm>
              <a:off x="910280" y="1964338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V</a:t>
              </a:r>
              <a:r>
                <a:rPr kumimoji="0" lang="en-US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kumimoji="0" lang="en-US" b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cs typeface="Cambria Math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2"/>
            <a:srcRect l="39427" r="39415"/>
            <a:stretch/>
          </p:blipFill>
          <p:spPr>
            <a:xfrm>
              <a:off x="5952173" y="2177899"/>
              <a:ext cx="787400" cy="369821"/>
            </a:xfrm>
            <a:prstGeom prst="rect">
              <a:avLst/>
            </a:prstGeom>
          </p:spPr>
        </p:pic>
        <p:sp>
          <p:nvSpPr>
            <p:cNvPr id="44" name="AutoShape 5"/>
            <p:cNvSpPr>
              <a:spLocks noChangeShapeType="1"/>
            </p:cNvSpPr>
            <p:nvPr/>
          </p:nvSpPr>
          <p:spPr bwMode="auto">
            <a:xfrm>
              <a:off x="5205030" y="2372432"/>
              <a:ext cx="664520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3"/>
            <a:srcRect l="39410" t="-12532" r="39419" b="-11950"/>
            <a:stretch/>
          </p:blipFill>
          <p:spPr>
            <a:xfrm>
              <a:off x="3217334" y="2173698"/>
              <a:ext cx="1296000" cy="363600"/>
            </a:xfrm>
            <a:prstGeom prst="rect">
              <a:avLst/>
            </a:prstGeom>
          </p:spPr>
        </p:pic>
        <p:sp>
          <p:nvSpPr>
            <p:cNvPr id="46" name="AutoShape 5"/>
            <p:cNvSpPr>
              <a:spLocks noChangeShapeType="1"/>
            </p:cNvSpPr>
            <p:nvPr/>
          </p:nvSpPr>
          <p:spPr bwMode="auto">
            <a:xfrm>
              <a:off x="4608185" y="2372432"/>
              <a:ext cx="351253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4"/>
          <a:srcRect l="1645" r="1143"/>
          <a:stretch/>
        </p:blipFill>
        <p:spPr>
          <a:xfrm>
            <a:off x="1440000" y="4000500"/>
            <a:ext cx="6296400" cy="304800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1025748" y="3651628"/>
            <a:ext cx="4996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The governing equation follows as </a:t>
            </a:r>
            <a:r>
              <a:rPr lang="en-GB" dirty="0">
                <a:solidFill>
                  <a:srgbClr val="FF0000"/>
                </a:solidFill>
                <a:latin typeface="Arial"/>
                <a:cs typeface="Arial"/>
              </a:rPr>
              <a:t>(check this)</a:t>
            </a:r>
            <a:r>
              <a:rPr lang="en-GB" dirty="0">
                <a:latin typeface="Arial"/>
                <a:cs typeface="Arial"/>
              </a:rPr>
              <a:t>:</a:t>
            </a: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1025748" y="4455097"/>
            <a:ext cx="851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Notes: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1025748" y="4903801"/>
            <a:ext cx="6913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>
                <a:latin typeface="Arial"/>
                <a:cs typeface="Arial"/>
              </a:rPr>
              <a:t>i</a:t>
            </a:r>
            <a:r>
              <a:rPr lang="en-GB" dirty="0">
                <a:latin typeface="Arial"/>
                <a:cs typeface="Arial"/>
              </a:rPr>
              <a:t>) 	Damping increased without increasing power consumption.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025748" y="5386414"/>
            <a:ext cx="6608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93200"/>
            <a:r>
              <a:rPr lang="en-GB" dirty="0">
                <a:latin typeface="Arial"/>
                <a:cs typeface="Arial"/>
              </a:rPr>
              <a:t>ii) 	</a:t>
            </a:r>
            <a:r>
              <a:rPr lang="en-GB" i="1" dirty="0" err="1">
                <a:latin typeface="Cambria Math"/>
                <a:cs typeface="Cambria Math"/>
              </a:rPr>
              <a:t>KT</a:t>
            </a:r>
            <a:r>
              <a:rPr lang="en-GB" baseline="-25000" dirty="0" err="1">
                <a:latin typeface="Cambria Math"/>
                <a:cs typeface="Cambria Math"/>
              </a:rPr>
              <a:t>D</a:t>
            </a:r>
            <a:r>
              <a:rPr lang="en-GB" i="1" dirty="0" err="1">
                <a:latin typeface="Cambria Math"/>
                <a:cs typeface="Cambria Math"/>
              </a:rPr>
              <a:t>sX</a:t>
            </a:r>
            <a:r>
              <a:rPr lang="en-GB" baseline="-25000" dirty="0" err="1">
                <a:latin typeface="Cambria Math"/>
                <a:cs typeface="Cambria Math"/>
              </a:rPr>
              <a:t>i</a:t>
            </a:r>
            <a:r>
              <a:rPr lang="en-GB" dirty="0">
                <a:latin typeface="Cambria Math"/>
                <a:cs typeface="Cambria Math"/>
              </a:rPr>
              <a:t>(</a:t>
            </a:r>
            <a:r>
              <a:rPr lang="en-GB" i="1" dirty="0">
                <a:latin typeface="Cambria Math"/>
                <a:cs typeface="Cambria Math"/>
              </a:rPr>
              <a:t>s</a:t>
            </a:r>
            <a:r>
              <a:rPr lang="en-GB" dirty="0">
                <a:latin typeface="Cambria Math"/>
                <a:cs typeface="Cambria Math"/>
              </a:rPr>
              <a:t>) </a:t>
            </a:r>
            <a:r>
              <a:rPr lang="en-GB" dirty="0">
                <a:latin typeface="Arial"/>
                <a:cs typeface="Arial"/>
              </a:rPr>
              <a:t>term indicates that large overshoot is anticipated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494449" y="5730366"/>
            <a:ext cx="4752849" cy="370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and the transient response can be improved. </a:t>
            </a:r>
          </a:p>
          <a:p>
            <a:endParaRPr lang="en-US" dirty="0"/>
          </a:p>
        </p:txBody>
      </p:sp>
      <p:sp>
        <p:nvSpPr>
          <p:cNvPr id="37" name="Footer Placeholder 2">
            <a:extLst>
              <a:ext uri="{FF2B5EF4-FFF2-40B4-BE49-F238E27FC236}">
                <a16:creationId xmlns:a16="http://schemas.microsoft.com/office/drawing/2014/main" id="{C4DD4A0E-ACA3-4DBE-96F1-26D3E9AAE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164515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63232" y="299452"/>
            <a:ext cx="52238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b) Proportional and Derivative Control (P+D)</a:t>
            </a:r>
          </a:p>
        </p:txBody>
      </p:sp>
      <p:sp>
        <p:nvSpPr>
          <p:cNvPr id="8" name="Rectangle 7"/>
          <p:cNvSpPr/>
          <p:nvPr/>
        </p:nvSpPr>
        <p:spPr>
          <a:xfrm>
            <a:off x="1033044" y="848297"/>
            <a:ext cx="2070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Notes (continued):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033044" y="1351002"/>
            <a:ext cx="8223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iii)	The steady-state error (</a:t>
            </a:r>
            <a:r>
              <a:rPr lang="en-GB" i="1" dirty="0">
                <a:latin typeface="Cambria Math"/>
                <a:cs typeface="Cambria Math"/>
              </a:rPr>
              <a:t>F</a:t>
            </a:r>
            <a:r>
              <a:rPr lang="en-GB" baseline="-25000" dirty="0">
                <a:latin typeface="Cambria Math"/>
                <a:cs typeface="Cambria Math"/>
              </a:rPr>
              <a:t>R </a:t>
            </a:r>
            <a:r>
              <a:rPr lang="en-GB" dirty="0">
                <a:latin typeface="Cambria Math"/>
                <a:cs typeface="Cambria Math"/>
              </a:rPr>
              <a:t>= 0</a:t>
            </a:r>
            <a:r>
              <a:rPr lang="en-GB" dirty="0">
                <a:latin typeface="Arial"/>
                <a:cs typeface="Arial"/>
              </a:rPr>
              <a:t>) is independent of </a:t>
            </a:r>
            <a:r>
              <a:rPr lang="en-GB" i="1" dirty="0">
                <a:latin typeface="Cambria Math"/>
                <a:cs typeface="Cambria Math"/>
              </a:rPr>
              <a:t>T</a:t>
            </a:r>
            <a:r>
              <a:rPr lang="en-GB" baseline="-25000" dirty="0">
                <a:latin typeface="Cambria Math"/>
                <a:cs typeface="Cambria Math"/>
              </a:rPr>
              <a:t>D</a:t>
            </a:r>
            <a:r>
              <a:rPr lang="en-GB" dirty="0">
                <a:latin typeface="Arial"/>
                <a:cs typeface="Arial"/>
              </a:rPr>
              <a:t> </a:t>
            </a:r>
            <a:r>
              <a:rPr lang="en-GB" dirty="0">
                <a:solidFill>
                  <a:srgbClr val="FF0000"/>
                </a:solidFill>
                <a:latin typeface="Arial"/>
                <a:cs typeface="Arial"/>
              </a:rPr>
              <a:t>(for a ramp check this)</a:t>
            </a:r>
            <a:r>
              <a:rPr lang="en-GB" dirty="0">
                <a:latin typeface="Arial"/>
                <a:cs typeface="Arial"/>
              </a:rPr>
              <a:t>: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40014" r="38920"/>
          <a:stretch/>
        </p:blipFill>
        <p:spPr>
          <a:xfrm>
            <a:off x="3797000" y="1828800"/>
            <a:ext cx="1364400" cy="57150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3095443" y="2883530"/>
            <a:ext cx="2898957" cy="682641"/>
            <a:chOff x="3095443" y="2485581"/>
            <a:chExt cx="2898957" cy="682641"/>
          </a:xfrm>
        </p:grpSpPr>
        <p:sp>
          <p:nvSpPr>
            <p:cNvPr id="12" name="Line 8"/>
            <p:cNvSpPr>
              <a:spLocks noChangeShapeType="1"/>
            </p:cNvSpPr>
            <p:nvPr/>
          </p:nvSpPr>
          <p:spPr bwMode="auto">
            <a:xfrm>
              <a:off x="3135931" y="2957467"/>
              <a:ext cx="914325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5064529" y="2956753"/>
              <a:ext cx="914325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4066786" y="2733946"/>
              <a:ext cx="985507" cy="43427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Text Box 5"/>
            <p:cNvSpPr txBox="1">
              <a:spLocks noChangeArrowheads="1"/>
            </p:cNvSpPr>
            <p:nvPr/>
          </p:nvSpPr>
          <p:spPr bwMode="auto">
            <a:xfrm>
              <a:off x="5569953" y="2510135"/>
              <a:ext cx="42444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b="0" i="1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V</a:t>
              </a:r>
              <a:r>
                <a:rPr lang="en-US" i="0" baseline="-25000" dirty="0"/>
                <a:t>o</a:t>
              </a:r>
              <a:endParaRPr lang="en-US" dirty="0"/>
            </a:p>
          </p:txBody>
        </p:sp>
        <p:sp>
          <p:nvSpPr>
            <p:cNvPr id="17" name="Text Box 5"/>
            <p:cNvSpPr txBox="1">
              <a:spLocks noChangeArrowheads="1"/>
            </p:cNvSpPr>
            <p:nvPr/>
          </p:nvSpPr>
          <p:spPr bwMode="auto">
            <a:xfrm>
              <a:off x="3095443" y="2485581"/>
              <a:ext cx="37165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V</a:t>
              </a:r>
              <a:r>
                <a:rPr kumimoji="0" lang="en-US" b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l="42790" r="42813"/>
            <a:stretch/>
          </p:blipFill>
          <p:spPr>
            <a:xfrm>
              <a:off x="4104000" y="2793768"/>
              <a:ext cx="932400" cy="292100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1033044" y="2536376"/>
            <a:ext cx="6231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iv)	Derivative action tends to amplify ‘noise’ in the system: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/>
          <a:srcRect l="28331" r="27256"/>
          <a:stretch/>
        </p:blipFill>
        <p:spPr>
          <a:xfrm>
            <a:off x="4040101" y="3742291"/>
            <a:ext cx="2876400" cy="5969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/>
          <a:srcRect l="30000" t="-12530" r="30591" b="-11947"/>
          <a:stretch/>
        </p:blipFill>
        <p:spPr>
          <a:xfrm>
            <a:off x="4004162" y="4510050"/>
            <a:ext cx="2552400" cy="363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/>
          <a:srcRect l="15549" t="-12530" r="15031" b="-11947"/>
          <a:stretch/>
        </p:blipFill>
        <p:spPr>
          <a:xfrm>
            <a:off x="3389883" y="5111133"/>
            <a:ext cx="4496400" cy="3636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540587" y="3870864"/>
            <a:ext cx="1685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in time domain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540587" y="4528114"/>
            <a:ext cx="2160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If the input signal is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540587" y="5100646"/>
            <a:ext cx="1442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the output is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1540587" y="5682156"/>
            <a:ext cx="889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Now, if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7"/>
          <a:srcRect l="40599" r="40555"/>
          <a:stretch/>
        </p:blipFill>
        <p:spPr>
          <a:xfrm>
            <a:off x="2849200" y="5708586"/>
            <a:ext cx="1220400" cy="2921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4334587" y="5682156"/>
            <a:ext cx="1955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noise is amplified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8"/>
          <a:srcRect l="38954" r="38870"/>
          <a:stretch/>
        </p:blipFill>
        <p:spPr>
          <a:xfrm>
            <a:off x="6690508" y="5708586"/>
            <a:ext cx="1436400" cy="292100"/>
          </a:xfrm>
          <a:prstGeom prst="rect">
            <a:avLst/>
          </a:prstGeom>
        </p:spPr>
      </p:pic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D55184C8-E216-4352-947A-CC1F01469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95593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  <p:bldP spid="24" grpId="0"/>
      <p:bldP spid="25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2"/>
                </a:solidFill>
              </a:rPr>
              <a:t>Video Interlude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happens when a car stops suddenly:</a:t>
            </a:r>
          </a:p>
          <a:p>
            <a:pPr lvl="1"/>
            <a:r>
              <a:rPr lang="en-GB" dirty="0">
                <a:hlinkClick r:id="rId2"/>
              </a:rPr>
              <a:t>https://www.youtube.com/watch?v=mnI-LiKCtuE</a:t>
            </a:r>
            <a:endParaRPr lang="en-GB" dirty="0"/>
          </a:p>
          <a:p>
            <a:r>
              <a:rPr lang="en-GB" dirty="0"/>
              <a:t>Automated collision prevention:</a:t>
            </a:r>
          </a:p>
          <a:p>
            <a:pPr lvl="1"/>
            <a:r>
              <a:rPr lang="en-GB" dirty="0">
                <a:hlinkClick r:id="rId3"/>
              </a:rPr>
              <a:t>https://www.youtube.com/watch?v=TJgUiZgX5rE</a:t>
            </a:r>
            <a:endParaRPr lang="en-GB" dirty="0"/>
          </a:p>
          <a:p>
            <a:pPr lvl="1"/>
            <a:r>
              <a:rPr lang="en-GB" dirty="0"/>
              <a:t>What does the sensor need to know?</a:t>
            </a:r>
          </a:p>
          <a:p>
            <a:pPr lvl="2"/>
            <a:r>
              <a:rPr lang="en-GB" dirty="0"/>
              <a:t>Distance to object</a:t>
            </a:r>
          </a:p>
          <a:p>
            <a:pPr lvl="2"/>
            <a:r>
              <a:rPr lang="en-GB" dirty="0"/>
              <a:t>Rate of change</a:t>
            </a:r>
          </a:p>
          <a:p>
            <a:pPr lvl="2"/>
            <a:r>
              <a:rPr lang="en-GB" dirty="0"/>
              <a:t>Proportional – derivative control!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10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EC130047-D23A-4869-812D-F83822D35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246310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63232" y="299452"/>
            <a:ext cx="4924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c) Proportional and Integral Control (P+I)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5748" y="792198"/>
            <a:ext cx="6344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Proportional error is modified by adding an integral of error.</a:t>
            </a:r>
          </a:p>
          <a:p>
            <a:r>
              <a:rPr lang="en-GB" dirty="0">
                <a:latin typeface="Arial"/>
                <a:cs typeface="Arial"/>
              </a:rPr>
              <a:t>This can also be carried out electronically.  </a:t>
            </a:r>
            <a:endParaRPr lang="en-GB" b="1" dirty="0"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25748" y="3460234"/>
            <a:ext cx="4996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The governing equation follows as </a:t>
            </a:r>
            <a:r>
              <a:rPr lang="en-GB" dirty="0">
                <a:solidFill>
                  <a:srgbClr val="FF0000"/>
                </a:solidFill>
                <a:latin typeface="Arial"/>
                <a:cs typeface="Arial"/>
              </a:rPr>
              <a:t>(check this)</a:t>
            </a:r>
            <a:r>
              <a:rPr lang="en-GB" dirty="0">
                <a:latin typeface="Arial"/>
                <a:cs typeface="Arial"/>
              </a:rPr>
              <a:t>:</a:t>
            </a:r>
            <a:endParaRPr lang="en-US" dirty="0"/>
          </a:p>
        </p:txBody>
      </p:sp>
      <p:sp>
        <p:nvSpPr>
          <p:cNvPr id="31" name="Text Box 21"/>
          <p:cNvSpPr txBox="1">
            <a:spLocks noChangeArrowheads="1"/>
          </p:cNvSpPr>
          <p:nvPr/>
        </p:nvSpPr>
        <p:spPr bwMode="auto">
          <a:xfrm>
            <a:off x="910280" y="1964338"/>
            <a:ext cx="5715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V</a:t>
            </a:r>
            <a:r>
              <a:rPr kumimoji="0" lang="en-US" b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Cambria Math"/>
                <a:ea typeface="Times New Roman" pitchFamily="18" charset="0"/>
                <a:cs typeface="Cambria Math"/>
              </a:rPr>
              <a:t>i</a:t>
            </a:r>
            <a:endParaRPr kumimoji="0" lang="en-US" b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Cambria Math"/>
              <a:cs typeface="Cambria Math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1227780" y="1395076"/>
            <a:ext cx="6372426" cy="1955937"/>
            <a:chOff x="1227780" y="1395076"/>
            <a:chExt cx="6372426" cy="1955937"/>
          </a:xfrm>
        </p:grpSpPr>
        <p:sp>
          <p:nvSpPr>
            <p:cNvPr id="12" name="Line 29"/>
            <p:cNvSpPr>
              <a:spLocks noChangeShapeType="1"/>
            </p:cNvSpPr>
            <p:nvPr/>
          </p:nvSpPr>
          <p:spPr bwMode="auto">
            <a:xfrm>
              <a:off x="6798836" y="2379055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Text Box 28"/>
            <p:cNvSpPr txBox="1">
              <a:spLocks noChangeArrowheads="1"/>
            </p:cNvSpPr>
            <p:nvPr/>
          </p:nvSpPr>
          <p:spPr bwMode="auto">
            <a:xfrm>
              <a:off x="2224730" y="20150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14" name="Text Box 27"/>
            <p:cNvSpPr txBox="1">
              <a:spLocks noChangeArrowheads="1"/>
            </p:cNvSpPr>
            <p:nvPr/>
          </p:nvSpPr>
          <p:spPr bwMode="auto">
            <a:xfrm>
              <a:off x="2294580" y="2335652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15" name="Oval 26"/>
            <p:cNvSpPr>
              <a:spLocks noChangeArrowheads="1"/>
            </p:cNvSpPr>
            <p:nvPr/>
          </p:nvSpPr>
          <p:spPr bwMode="auto">
            <a:xfrm>
              <a:off x="2485080" y="22563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AutoShape 25"/>
            <p:cNvSpPr>
              <a:spLocks noChangeShapeType="1"/>
            </p:cNvSpPr>
            <p:nvPr/>
          </p:nvSpPr>
          <p:spPr bwMode="auto">
            <a:xfrm flipH="1">
              <a:off x="7021089" y="2379055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AutoShape 22"/>
            <p:cNvSpPr>
              <a:spLocks noChangeShapeType="1"/>
            </p:cNvSpPr>
            <p:nvPr/>
          </p:nvSpPr>
          <p:spPr bwMode="auto">
            <a:xfrm flipH="1" flipV="1">
              <a:off x="2600015" y="2484842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AutoShape 21"/>
            <p:cNvSpPr>
              <a:spLocks noChangeShapeType="1"/>
            </p:cNvSpPr>
            <p:nvPr/>
          </p:nvSpPr>
          <p:spPr bwMode="auto">
            <a:xfrm flipH="1">
              <a:off x="2582333" y="3336716"/>
              <a:ext cx="4437906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7028706" y="2055069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kumimoji="0" 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AutoShape 19"/>
            <p:cNvSpPr>
              <a:spLocks noChangeShapeType="1"/>
            </p:cNvSpPr>
            <p:nvPr/>
          </p:nvSpPr>
          <p:spPr bwMode="auto">
            <a:xfrm>
              <a:off x="2256480" y="2370588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Text Box 18"/>
            <p:cNvSpPr txBox="1">
              <a:spLocks noChangeArrowheads="1"/>
            </p:cNvSpPr>
            <p:nvPr/>
          </p:nvSpPr>
          <p:spPr bwMode="auto">
            <a:xfrm>
              <a:off x="1570680" y="2091277"/>
              <a:ext cx="6858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9360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r>
                <a:rPr lang="en-US" i="0" dirty="0">
                  <a:solidFill>
                    <a:srgbClr val="000000"/>
                  </a:solidFill>
                </a:rPr>
                <a:t>1/</a:t>
              </a:r>
              <a:r>
                <a:rPr lang="en-US" dirty="0">
                  <a:solidFill>
                    <a:srgbClr val="000000"/>
                  </a:solidFill>
                </a:rPr>
                <a:t>K</a:t>
              </a:r>
              <a:r>
                <a:rPr lang="en-US" i="0" baseline="-2500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>
              <a:off x="1227780" y="2370588"/>
              <a:ext cx="3429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3064933" y="1989678"/>
              <a:ext cx="1543252" cy="77045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</a:t>
              </a:r>
              <a:endParaRPr lang="en-US" i="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4" name="Oval 15"/>
            <p:cNvSpPr>
              <a:spLocks noChangeArrowheads="1"/>
            </p:cNvSpPr>
            <p:nvPr/>
          </p:nvSpPr>
          <p:spPr bwMode="auto">
            <a:xfrm>
              <a:off x="4967905" y="22563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AutoShape 12"/>
            <p:cNvSpPr>
              <a:spLocks noChangeShapeType="1"/>
            </p:cNvSpPr>
            <p:nvPr/>
          </p:nvSpPr>
          <p:spPr bwMode="auto">
            <a:xfrm>
              <a:off x="5082205" y="1799315"/>
              <a:ext cx="635" cy="457019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5884436" y="2091277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27" name="Text Box 10"/>
            <p:cNvSpPr txBox="1">
              <a:spLocks noChangeArrowheads="1"/>
            </p:cNvSpPr>
            <p:nvPr/>
          </p:nvSpPr>
          <p:spPr bwMode="auto">
            <a:xfrm>
              <a:off x="4688505" y="20150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5152055" y="187542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29" name="AutoShape 5"/>
            <p:cNvSpPr>
              <a:spLocks noChangeShapeType="1"/>
            </p:cNvSpPr>
            <p:nvPr/>
          </p:nvSpPr>
          <p:spPr bwMode="auto">
            <a:xfrm>
              <a:off x="2713680" y="2371221"/>
              <a:ext cx="351253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Text Box 4"/>
            <p:cNvSpPr txBox="1">
              <a:spLocks noChangeArrowheads="1"/>
            </p:cNvSpPr>
            <p:nvPr/>
          </p:nvSpPr>
          <p:spPr bwMode="auto">
            <a:xfrm>
              <a:off x="4843022" y="1395076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F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2"/>
            <a:srcRect l="39427" r="39415"/>
            <a:stretch/>
          </p:blipFill>
          <p:spPr>
            <a:xfrm>
              <a:off x="5952173" y="2177899"/>
              <a:ext cx="787400" cy="369821"/>
            </a:xfrm>
            <a:prstGeom prst="rect">
              <a:avLst/>
            </a:prstGeom>
          </p:spPr>
        </p:pic>
        <p:sp>
          <p:nvSpPr>
            <p:cNvPr id="33" name="AutoShape 5"/>
            <p:cNvSpPr>
              <a:spLocks noChangeShapeType="1"/>
            </p:cNvSpPr>
            <p:nvPr/>
          </p:nvSpPr>
          <p:spPr bwMode="auto">
            <a:xfrm>
              <a:off x="5205030" y="2372432"/>
              <a:ext cx="664520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AutoShape 5"/>
            <p:cNvSpPr>
              <a:spLocks noChangeShapeType="1"/>
            </p:cNvSpPr>
            <p:nvPr/>
          </p:nvSpPr>
          <p:spPr bwMode="auto">
            <a:xfrm>
              <a:off x="4608185" y="2372432"/>
              <a:ext cx="351253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3"/>
            <a:srcRect l="38895" t="-177" r="39481" b="-11474"/>
            <a:stretch/>
          </p:blipFill>
          <p:spPr>
            <a:xfrm>
              <a:off x="3148516" y="2039330"/>
              <a:ext cx="1400400" cy="694800"/>
            </a:xfrm>
            <a:prstGeom prst="rect">
              <a:avLst/>
            </a:prstGeom>
          </p:spPr>
        </p:pic>
      </p:grp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4"/>
          <a:srcRect l="2201" t="-5984" r="1699" b="-5667"/>
          <a:stretch/>
        </p:blipFill>
        <p:spPr>
          <a:xfrm>
            <a:off x="1315127" y="3971726"/>
            <a:ext cx="6224400" cy="694800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1025748" y="5021295"/>
            <a:ext cx="6079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The steady-state error (</a:t>
            </a:r>
            <a:r>
              <a:rPr lang="en-GB" i="1" dirty="0">
                <a:latin typeface="Cambria Math"/>
                <a:cs typeface="Cambria Math"/>
              </a:rPr>
              <a:t>F</a:t>
            </a:r>
            <a:r>
              <a:rPr lang="en-GB" baseline="-25000" dirty="0">
                <a:latin typeface="Cambria Math"/>
                <a:cs typeface="Cambria Math"/>
              </a:rPr>
              <a:t>R </a:t>
            </a:r>
            <a:r>
              <a:rPr lang="en-GB" dirty="0">
                <a:latin typeface="Cambria Math"/>
                <a:cs typeface="Cambria Math"/>
              </a:rPr>
              <a:t>= 0</a:t>
            </a:r>
            <a:r>
              <a:rPr lang="en-GB" dirty="0">
                <a:latin typeface="Arial"/>
                <a:cs typeface="Arial"/>
              </a:rPr>
              <a:t>) under ramp is </a:t>
            </a:r>
            <a:r>
              <a:rPr lang="en-GB" dirty="0">
                <a:solidFill>
                  <a:srgbClr val="FF0000"/>
                </a:solidFill>
                <a:latin typeface="Arial"/>
                <a:cs typeface="Arial"/>
              </a:rPr>
              <a:t>(check this)</a:t>
            </a:r>
            <a:r>
              <a:rPr lang="en-GB" dirty="0">
                <a:latin typeface="Arial"/>
                <a:cs typeface="Arial"/>
              </a:rPr>
              <a:t>:</a:t>
            </a:r>
            <a:endParaRPr lang="en-US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5"/>
          <a:srcRect l="40594" t="-6182" r="38893" b="-6574"/>
          <a:stretch/>
        </p:blipFill>
        <p:spPr>
          <a:xfrm>
            <a:off x="3907800" y="5521998"/>
            <a:ext cx="1328400" cy="644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24932" y="5411586"/>
            <a:ext cx="124461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dirty="0"/>
              <a:t>0</a:t>
            </a:r>
          </a:p>
          <a:p>
            <a:endParaRPr lang="en-GB" dirty="0"/>
          </a:p>
        </p:txBody>
      </p:sp>
      <p:sp>
        <p:nvSpPr>
          <p:cNvPr id="41" name="Footer Placeholder 2">
            <a:extLst>
              <a:ext uri="{FF2B5EF4-FFF2-40B4-BE49-F238E27FC236}">
                <a16:creationId xmlns:a16="http://schemas.microsoft.com/office/drawing/2014/main" id="{E47FCD5E-E677-4979-A858-CAE6C605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192515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8" grpId="0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12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63232" y="299452"/>
            <a:ext cx="4924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c) Proportional and Integral Control (P+I)</a:t>
            </a:r>
          </a:p>
        </p:txBody>
      </p:sp>
      <p:pic>
        <p:nvPicPr>
          <p:cNvPr id="8" name="Picture 7" descr="WindUp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0379"/>
            <a:ext cx="9144000" cy="444843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28812" y="5059008"/>
            <a:ext cx="71965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The </a:t>
            </a:r>
            <a:r>
              <a:rPr lang="en-GB" b="1" dirty="0">
                <a:latin typeface="Arial"/>
                <a:cs typeface="Arial"/>
              </a:rPr>
              <a:t>integral action </a:t>
            </a:r>
            <a:r>
              <a:rPr lang="en-GB" dirty="0">
                <a:latin typeface="Arial"/>
                <a:cs typeface="Arial"/>
              </a:rPr>
              <a:t>tends to </a:t>
            </a:r>
            <a:r>
              <a:rPr lang="en-GB" b="1" dirty="0">
                <a:latin typeface="Arial"/>
                <a:cs typeface="Arial"/>
              </a:rPr>
              <a:t>destabilise</a:t>
            </a:r>
            <a:r>
              <a:rPr lang="en-GB" dirty="0">
                <a:latin typeface="Arial"/>
                <a:cs typeface="Arial"/>
              </a:rPr>
              <a:t> the system: proportional action keeps track of sign changes, while integral action does not.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28812" y="5835141"/>
            <a:ext cx="4158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The effect is known as </a:t>
            </a:r>
            <a:r>
              <a:rPr lang="en-GB" dirty="0">
                <a:solidFill>
                  <a:srgbClr val="FF0000"/>
                </a:solidFill>
                <a:latin typeface="Arial"/>
                <a:cs typeface="Arial"/>
              </a:rPr>
              <a:t>integral windup</a:t>
            </a:r>
            <a:r>
              <a:rPr lang="en-GB" dirty="0">
                <a:latin typeface="Arial"/>
                <a:cs typeface="Arial"/>
              </a:rPr>
              <a:t>.</a:t>
            </a:r>
            <a:endParaRPr lang="en-US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FF65B092-897D-462E-BDDB-0B87A0333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855537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13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63232" y="299452"/>
            <a:ext cx="55513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d) Proportional-Integral-Derivative Control (PID)</a:t>
            </a:r>
          </a:p>
        </p:txBody>
      </p:sp>
      <p:sp>
        <p:nvSpPr>
          <p:cNvPr id="8" name="Rectangle 7"/>
          <p:cNvSpPr/>
          <p:nvPr/>
        </p:nvSpPr>
        <p:spPr>
          <a:xfrm>
            <a:off x="391887" y="792198"/>
            <a:ext cx="8154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This the most common controller used in industry. To switch off an element, set gain to zero. </a:t>
            </a:r>
            <a:endParaRPr lang="en-GB" b="1" dirty="0">
              <a:latin typeface="Arial"/>
              <a:cs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68032" y="4258993"/>
            <a:ext cx="6344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G1(s) is the open loop transfer function of the system </a:t>
            </a:r>
            <a:endParaRPr lang="en-GB" b="1" dirty="0">
              <a:latin typeface="Arial"/>
              <a:cs typeface="Arial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025748" y="4898531"/>
            <a:ext cx="6344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Tuning PID controllers is beyond this module’s scope. What are the possible drawbacks of using PID control?</a:t>
            </a:r>
            <a:endParaRPr lang="en-GB" b="1" dirty="0">
              <a:latin typeface="Arial"/>
              <a:cs typeface="Arial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663232" y="2565918"/>
            <a:ext cx="1053601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716833" y="2381252"/>
                <a:ext cx="690466" cy="36933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GB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6833" y="2381252"/>
                <a:ext cx="690466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672169" y="1367818"/>
                <a:ext cx="690466" cy="609077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GB" b="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2169" y="1367818"/>
                <a:ext cx="690466" cy="60907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675280" y="2362866"/>
                <a:ext cx="690466" cy="36933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GB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5280" y="2362866"/>
                <a:ext cx="690466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680538" y="3213875"/>
                <a:ext cx="690466" cy="36933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GB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solidFill>
                      <a:schemeClr val="tx2"/>
                    </a:solidFill>
                  </a:rPr>
                  <a:t>s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0538" y="3213875"/>
                <a:ext cx="690466" cy="369332"/>
              </a:xfrm>
              <a:prstGeom prst="rect">
                <a:avLst/>
              </a:prstGeom>
              <a:blipFill rotWithShape="0">
                <a:blip r:embed="rId5"/>
                <a:stretch>
                  <a:fillRect t="-4545" b="-18182"/>
                </a:stretch>
              </a:blipFill>
              <a:ln w="28575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752447" y="2364277"/>
                <a:ext cx="690466" cy="36933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GB" b="0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447" y="2364277"/>
                <a:ext cx="690466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/>
          <p:cNvSpPr/>
          <p:nvPr/>
        </p:nvSpPr>
        <p:spPr>
          <a:xfrm>
            <a:off x="2835534" y="2398226"/>
            <a:ext cx="335902" cy="33538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1" name="Straight Arrow Connector 40"/>
          <p:cNvCxnSpPr>
            <a:stCxn id="9" idx="3"/>
            <a:endCxn id="32" idx="2"/>
          </p:cNvCxnSpPr>
          <p:nvPr/>
        </p:nvCxnSpPr>
        <p:spPr>
          <a:xfrm>
            <a:off x="2407299" y="2565918"/>
            <a:ext cx="428235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32" idx="4"/>
          </p:cNvCxnSpPr>
          <p:nvPr/>
        </p:nvCxnSpPr>
        <p:spPr>
          <a:xfrm flipV="1">
            <a:off x="3003485" y="2733609"/>
            <a:ext cx="0" cy="1372986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2" idx="6"/>
          </p:cNvCxnSpPr>
          <p:nvPr/>
        </p:nvCxnSpPr>
        <p:spPr>
          <a:xfrm flipV="1">
            <a:off x="3171436" y="2559697"/>
            <a:ext cx="503844" cy="6221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3391283" y="1666136"/>
            <a:ext cx="283997" cy="622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endCxn id="39" idx="1"/>
          </p:cNvCxnSpPr>
          <p:nvPr/>
        </p:nvCxnSpPr>
        <p:spPr>
          <a:xfrm>
            <a:off x="3381379" y="3396907"/>
            <a:ext cx="299159" cy="1634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5248603" y="2566150"/>
            <a:ext cx="503844" cy="6221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4912701" y="2382934"/>
            <a:ext cx="335902" cy="33538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6442913" y="2565918"/>
            <a:ext cx="1562752" cy="233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endCxn id="53" idx="0"/>
          </p:cNvCxnSpPr>
          <p:nvPr/>
        </p:nvCxnSpPr>
        <p:spPr>
          <a:xfrm>
            <a:off x="5080652" y="1672357"/>
            <a:ext cx="0" cy="710577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3003485" y="4094154"/>
            <a:ext cx="3742548" cy="12441"/>
          </a:xfrm>
          <a:prstGeom prst="straightConnector1">
            <a:avLst/>
          </a:prstGeom>
          <a:ln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6746033" y="2572371"/>
            <a:ext cx="0" cy="1534224"/>
          </a:xfrm>
          <a:prstGeom prst="straightConnector1">
            <a:avLst/>
          </a:prstGeom>
          <a:ln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3391283" y="1672356"/>
            <a:ext cx="0" cy="875176"/>
          </a:xfrm>
          <a:prstGeom prst="straightConnector1">
            <a:avLst/>
          </a:prstGeom>
          <a:ln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3391283" y="2547532"/>
            <a:ext cx="0" cy="842823"/>
          </a:xfrm>
          <a:prstGeom prst="straightConnector1">
            <a:avLst/>
          </a:prstGeom>
          <a:ln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5080652" y="2703862"/>
            <a:ext cx="0" cy="694679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38" idx="3"/>
            <a:endCxn id="53" idx="2"/>
          </p:cNvCxnSpPr>
          <p:nvPr/>
        </p:nvCxnSpPr>
        <p:spPr>
          <a:xfrm>
            <a:off x="4365746" y="2547532"/>
            <a:ext cx="546955" cy="3094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37" idx="3"/>
          </p:cNvCxnSpPr>
          <p:nvPr/>
        </p:nvCxnSpPr>
        <p:spPr>
          <a:xfrm flipV="1">
            <a:off x="4362635" y="1672311"/>
            <a:ext cx="718017" cy="46"/>
          </a:xfrm>
          <a:prstGeom prst="straightConnector1">
            <a:avLst/>
          </a:prstGeom>
          <a:ln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39" idx="3"/>
          </p:cNvCxnSpPr>
          <p:nvPr/>
        </p:nvCxnSpPr>
        <p:spPr>
          <a:xfrm>
            <a:off x="4371004" y="3398541"/>
            <a:ext cx="709648" cy="7810"/>
          </a:xfrm>
          <a:prstGeom prst="straightConnector1">
            <a:avLst/>
          </a:prstGeom>
          <a:ln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572233" y="2211879"/>
            <a:ext cx="472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35031" y="2689766"/>
            <a:ext cx="472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01164" y="2001301"/>
            <a:ext cx="472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638383" y="2234680"/>
            <a:ext cx="472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820288" y="2653140"/>
            <a:ext cx="472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</a:t>
            </a:r>
          </a:p>
        </p:txBody>
      </p:sp>
      <p:sp>
        <p:nvSpPr>
          <p:cNvPr id="45" name="Footer Placeholder 2">
            <a:extLst>
              <a:ext uri="{FF2B5EF4-FFF2-40B4-BE49-F238E27FC236}">
                <a16:creationId xmlns:a16="http://schemas.microsoft.com/office/drawing/2014/main" id="{CA752DBB-2F3B-4C13-9638-91B441FB0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911198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Remote control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Simple example – remote operators for dockside container cranes</a:t>
            </a:r>
          </a:p>
          <a:p>
            <a:r>
              <a:rPr lang="en-GB" dirty="0">
                <a:hlinkClick r:id="rId2"/>
              </a:rPr>
              <a:t>https://www.youtube.com/watch?v=tEk2v4RyFh4</a:t>
            </a:r>
            <a:endParaRPr lang="en-GB" dirty="0"/>
          </a:p>
          <a:p>
            <a:r>
              <a:rPr lang="en-GB" dirty="0"/>
              <a:t>How would you move to full automation?</a:t>
            </a:r>
          </a:p>
          <a:p>
            <a:pPr lvl="1"/>
            <a:r>
              <a:rPr lang="en-GB" dirty="0"/>
              <a:t>Actuators stay the same</a:t>
            </a:r>
          </a:p>
          <a:p>
            <a:pPr lvl="1"/>
            <a:r>
              <a:rPr lang="en-GB" dirty="0"/>
              <a:t>Sensors?</a:t>
            </a:r>
          </a:p>
          <a:p>
            <a:pPr lvl="1"/>
            <a:r>
              <a:rPr lang="en-GB" dirty="0"/>
              <a:t>Software?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14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D45FE478-0A09-42DD-8FF9-134E215FF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3335390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Transient response – Third and higher order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>
                    <a:solidFill>
                      <a:schemeClr val="tx2"/>
                    </a:solidFill>
                  </a:rPr>
                  <a:t>Generalised transfer function for the system: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𝑄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:r>
                  <a:rPr lang="en-GB" dirty="0">
                    <a:solidFill>
                      <a:schemeClr val="tx2"/>
                    </a:solidFill>
                  </a:rPr>
                  <a:t>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𝑄</m:t>
                        </m:r>
                        <m:d>
                          <m:dPr>
                            <m:ctrlP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𝑠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d>
                          <m:dPr>
                            <m:ctrlP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𝑠</m:t>
                                </m:r>
                              </m:sub>
                            </m:sSub>
                          </m:e>
                        </m:d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…</m:t>
                        </m:r>
                        <m:d>
                          <m:dPr>
                            <m:ctrlP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𝑁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en-GB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A.C.Ritchie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20A425CA-FC9B-4866-96B7-6ABD08D0D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1900272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Transient Response – Higher order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>
                    <a:solidFill>
                      <a:schemeClr val="tx2"/>
                    </a:solidFill>
                  </a:rPr>
                  <a:t>Values for which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2"/>
                        </a:solidFill>
                        <a:latin typeface="Cambria Math"/>
                      </a:rPr>
                      <m:t>𝑄</m:t>
                    </m:r>
                    <m:d>
                      <m:dPr>
                        <m:ctrlPr>
                          <a:rPr lang="en-GB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tx2"/>
                    </a:solidFill>
                  </a:rPr>
                  <a:t> is zero are zeros of the transfer function</a:t>
                </a:r>
              </a:p>
              <a:p>
                <a:r>
                  <a:rPr lang="en-GB" dirty="0">
                    <a:solidFill>
                      <a:schemeClr val="tx2"/>
                    </a:solidFill>
                  </a:rPr>
                  <a:t>Values for which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2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tx2"/>
                    </a:solidFill>
                  </a:rPr>
                  <a:t>is zero (i.e.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2"/>
                        </a:solidFill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GB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tx2"/>
                    </a:solidFill>
                  </a:rPr>
                  <a:t>becomes infinite) are the poles: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solidFill>
                          <a:schemeClr val="tx2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GB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solidFill>
                          <a:schemeClr val="tx2"/>
                        </a:solidFill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GB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chemeClr val="tx2"/>
                    </a:solidFill>
                  </a:rPr>
                  <a:t> for an N</a:t>
                </a:r>
                <a:r>
                  <a:rPr lang="en-GB" baseline="30000" dirty="0">
                    <a:solidFill>
                      <a:schemeClr val="tx2"/>
                    </a:solidFill>
                  </a:rPr>
                  <a:t>th</a:t>
                </a:r>
                <a:r>
                  <a:rPr lang="en-GB" dirty="0">
                    <a:solidFill>
                      <a:schemeClr val="tx2"/>
                    </a:solidFill>
                  </a:rPr>
                  <a:t> order system</a:t>
                </a:r>
              </a:p>
              <a:p>
                <a:pPr lvl="1"/>
                <a:r>
                  <a:rPr lang="en-GB" dirty="0">
                    <a:solidFill>
                      <a:schemeClr val="tx2"/>
                    </a:solidFill>
                  </a:rPr>
                  <a:t>These poles are either real (singular) or complex (pairs)</a:t>
                </a:r>
              </a:p>
              <a:p>
                <a:pPr marL="457200" lvl="1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2"/>
                        </a:solidFill>
                        <a:latin typeface="Cambria Math"/>
                      </a:rPr>
                      <m:t>𝑠</m:t>
                    </m:r>
                    <m:r>
                      <a:rPr lang="en-GB" b="0" i="1" smtClea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GB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chemeClr val="tx2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2"/>
                        </a:solidFill>
                        <a:latin typeface="Cambria Math"/>
                      </a:rPr>
                      <m:t>𝑠</m:t>
                    </m:r>
                    <m:r>
                      <a:rPr lang="en-GB" i="1" smtClea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GB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en-GB" i="1">
                        <a:solidFill>
                          <a:schemeClr val="tx2"/>
                        </a:solidFill>
                        <a:latin typeface="Cambria Math"/>
                      </a:rPr>
                      <m:t>±</m:t>
                    </m:r>
                    <m:sSub>
                      <m:sSubPr>
                        <m:ctrlPr>
                          <a:rPr lang="en-GB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𝑐</m:t>
                        </m:r>
                      </m:sub>
                    </m:sSub>
                  </m:oMath>
                </a14:m>
                <a:endParaRPr lang="en-GB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A.C.Ritchie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16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EE60EDC3-F1C1-465A-9334-4AA8765DC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1550865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Transient Response – Higher order systems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dirty="0">
                    <a:solidFill>
                      <a:schemeClr val="tx2"/>
                    </a:solidFill>
                  </a:rPr>
                  <a:t>If the input is a unit step: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𝑠</m:t>
                        </m:r>
                      </m:den>
                    </m:f>
                  </m:oMath>
                </a14:m>
                <a:endParaRPr lang="en-GB" dirty="0">
                  <a:solidFill>
                    <a:schemeClr val="tx2"/>
                  </a:solidFill>
                </a:endParaRPr>
              </a:p>
              <a:p>
                <a:pPr marL="0" indent="0">
                  <a:buNone/>
                </a:pPr>
                <a:r>
                  <a:rPr lang="en-GB" dirty="0">
                    <a:solidFill>
                      <a:schemeClr val="tx2"/>
                    </a:solidFill>
                  </a:rPr>
                  <a:t>Then: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GB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𝑟</m:t>
                          </m:r>
                          <m: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𝑅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𝑟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GB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𝑐</m:t>
                          </m:r>
                          <m: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GB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GB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GB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i="1" smtClean="0">
                                          <a:solidFill>
                                            <a:schemeClr val="tx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𝑠</m:t>
                                      </m:r>
                                      <m:r>
                                        <a:rPr lang="en-GB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GB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GB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GB" dirty="0">
                  <a:solidFill>
                    <a:schemeClr val="tx2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GB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GB" i="1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1</m:t>
                      </m:r>
                      <m:r>
                        <a:rPr lang="en-GB" i="1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GB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𝑟</m:t>
                          </m:r>
                          <m:r>
                            <a:rPr lang="en-GB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𝑅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GB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GB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𝑟</m:t>
                                  </m:r>
                                </m:sub>
                              </m:sSub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p>
                          </m:sSup>
                        </m:e>
                      </m:nary>
                      <m:r>
                        <a:rPr lang="en-GB" i="1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GB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𝑐</m:t>
                          </m:r>
                          <m:r>
                            <a:rPr lang="en-GB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GB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GB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GB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GB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815CFAD-EBDF-45B6-9C3C-F593C7C93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2378783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351989"/>
            <a:ext cx="7651082" cy="5663799"/>
          </a:xfrm>
          <a:prstGeom prst="rect">
            <a:avLst/>
          </a:prstGeom>
          <a:noFill/>
        </p:spPr>
      </p:pic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B87B4E28-4EF1-446B-BCFA-AD975416F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4152387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Routh-Hurwitz Stability Criteria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A.C.Ritchie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𝑛</m:t>
                          </m:r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𝑛</m:t>
                          </m:r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+…+</m:t>
                      </m:r>
                      <m:sSub>
                        <m:sSub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GB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2800" dirty="0">
                  <a:solidFill>
                    <a:schemeClr val="tx2"/>
                  </a:solidFill>
                </a:endParaRPr>
              </a:p>
              <a:p>
                <a:pPr marL="0" indent="0">
                  <a:buNone/>
                </a:pPr>
                <a:r>
                  <a:rPr lang="en-GB" sz="2800" dirty="0">
                    <a:solidFill>
                      <a:schemeClr val="tx2"/>
                    </a:solidFill>
                  </a:rPr>
                  <a:t>Routh Hurwitz criteria for stability:</a:t>
                </a:r>
              </a:p>
              <a:p>
                <a:pPr marL="571500" indent="-571500">
                  <a:buAutoNum type="romanLcParenR"/>
                </a:pPr>
                <a:r>
                  <a:rPr lang="en-GB" sz="2800" dirty="0">
                    <a:solidFill>
                      <a:schemeClr val="tx2"/>
                    </a:solidFill>
                  </a:rPr>
                  <a:t>Necessary: All 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sz="2800" b="0" i="1" smtClean="0">
                        <a:solidFill>
                          <a:schemeClr val="tx2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GB" sz="28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2800" b="0" i="1" smtClean="0">
                        <a:solidFill>
                          <a:schemeClr val="tx2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GB" sz="28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sz="2800" b="0" i="1" smtClean="0">
                        <a:solidFill>
                          <a:schemeClr val="tx2"/>
                        </a:solidFill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chemeClr val="tx2"/>
                    </a:solidFill>
                  </a:rPr>
                  <a:t> are non-zero and have the same sign.</a:t>
                </a:r>
              </a:p>
              <a:p>
                <a:pPr marL="971550" lvl="1" indent="-571500"/>
                <a:r>
                  <a:rPr lang="en-GB" dirty="0">
                    <a:solidFill>
                      <a:schemeClr val="tx2"/>
                    </a:solidFill>
                  </a:rPr>
                  <a:t>i.e. if there is a change of sign in the denominator, the system will be unstable. No need to proceed to condition ii).</a:t>
                </a:r>
              </a:p>
              <a:p>
                <a:pPr marL="971550" lvl="1" indent="-571500"/>
                <a:r>
                  <a:rPr lang="en-GB" dirty="0">
                    <a:solidFill>
                      <a:schemeClr val="tx2"/>
                    </a:solidFill>
                  </a:rPr>
                  <a:t>However, it is possible for the system to be unstable without a change of sign … </a:t>
                </a:r>
              </a:p>
              <a:p>
                <a:pPr marL="0" indent="0">
                  <a:buNone/>
                </a:pPr>
                <a:endParaRPr lang="en-GB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r="-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9C6F146B-8E79-4E56-8315-8F2406B36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1042550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Routh-Hurwitz Stability Criteria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A.C.Ritchie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𝑛</m:t>
                          </m:r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𝑛</m:t>
                          </m:r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+…+</m:t>
                      </m:r>
                      <m:sSub>
                        <m:sSub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GB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GB" sz="28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2800" dirty="0">
                  <a:solidFill>
                    <a:schemeClr val="tx2"/>
                  </a:solidFill>
                </a:endParaRPr>
              </a:p>
              <a:p>
                <a:pPr marL="0" indent="0">
                  <a:buNone/>
                </a:pPr>
                <a:r>
                  <a:rPr lang="en-GB" sz="2800" dirty="0">
                    <a:solidFill>
                      <a:schemeClr val="tx2"/>
                    </a:solidFill>
                  </a:rPr>
                  <a:t>Routh Hurwitz criteria for stability:</a:t>
                </a:r>
              </a:p>
              <a:p>
                <a:pPr marL="571500" indent="-571500">
                  <a:buAutoNum type="romanLcParenR"/>
                </a:pPr>
                <a:r>
                  <a:rPr lang="en-GB" sz="2800" dirty="0">
                    <a:solidFill>
                      <a:schemeClr val="tx2"/>
                    </a:solidFill>
                  </a:rPr>
                  <a:t>Necessary: All 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sz="2800" b="0" i="1" smtClean="0">
                        <a:solidFill>
                          <a:schemeClr val="tx2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GB" sz="28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2800" b="0" i="1" smtClean="0">
                        <a:solidFill>
                          <a:schemeClr val="tx2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GB" sz="28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sz="2800" b="0" i="1" smtClean="0">
                        <a:solidFill>
                          <a:schemeClr val="tx2"/>
                        </a:solidFill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chemeClr val="tx2"/>
                    </a:solidFill>
                  </a:rPr>
                  <a:t> are non-zero and have the same sign.</a:t>
                </a:r>
                <a:endParaRPr lang="en-GB" dirty="0">
                  <a:solidFill>
                    <a:schemeClr val="tx2"/>
                  </a:solidFill>
                </a:endParaRPr>
              </a:p>
              <a:p>
                <a:pPr marL="571500" indent="-571500">
                  <a:buAutoNum type="romanLcParenR"/>
                </a:pPr>
                <a:r>
                  <a:rPr lang="en-GB" sz="2800" dirty="0">
                    <a:solidFill>
                      <a:schemeClr val="tx2"/>
                    </a:solidFill>
                  </a:rPr>
                  <a:t>Necessary and sufficient: if </a:t>
                </a:r>
                <a:r>
                  <a:rPr lang="en-GB" sz="2800" dirty="0" err="1">
                    <a:solidFill>
                      <a:schemeClr val="tx2"/>
                    </a:solidFill>
                  </a:rPr>
                  <a:t>i</a:t>
                </a:r>
                <a:r>
                  <a:rPr lang="en-GB" sz="2800" dirty="0">
                    <a:solidFill>
                      <a:schemeClr val="tx2"/>
                    </a:solidFill>
                  </a:rPr>
                  <a:t>) is satisfied, then the Hurwitz determinants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2800" i="1">
                        <a:solidFill>
                          <a:schemeClr val="tx2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GB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sz="2800" i="1">
                        <a:solidFill>
                          <a:schemeClr val="tx2"/>
                        </a:solidFill>
                        <a:latin typeface="Cambria Math"/>
                      </a:rPr>
                      <m:t>,</m:t>
                    </m:r>
                    <m:r>
                      <a:rPr lang="en-GB" sz="2800" b="0" i="1" smtClean="0">
                        <a:solidFill>
                          <a:schemeClr val="tx2"/>
                        </a:solidFill>
                        <a:latin typeface="Cambria Math"/>
                      </a:rPr>
                      <m:t>…,</m:t>
                    </m:r>
                    <m:sSub>
                      <m:sSubPr>
                        <m:ctrlPr>
                          <a:rPr lang="en-GB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GB" sz="28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chemeClr val="tx2"/>
                    </a:solidFill>
                  </a:rPr>
                  <a:t> must be positive.</a:t>
                </a:r>
              </a:p>
              <a:p>
                <a:pPr lvl="1"/>
                <a:r>
                  <a:rPr lang="en-GB" sz="2400" dirty="0">
                    <a:solidFill>
                      <a:schemeClr val="tx2"/>
                    </a:solidFill>
                  </a:rPr>
                  <a:t>This very quickly becomes laborious …</a:t>
                </a:r>
              </a:p>
              <a:p>
                <a:pPr lvl="1"/>
                <a:r>
                  <a:rPr lang="en-GB" sz="2400" dirty="0">
                    <a:solidFill>
                      <a:schemeClr val="tx2"/>
                    </a:solidFill>
                  </a:rPr>
                  <a:t>Better to use a Routh Array</a:t>
                </a:r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r="-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8966BB74-46A2-4731-8E3F-08D901399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31305" y="6342933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1169074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Routh-Hurwitz Stability Criteria (Routh Array)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Content Placeholder 7"/>
              <p:cNvGraphicFramePr>
                <a:graphicFrameLocks noGrp="1"/>
              </p:cNvGraphicFramePr>
              <p:nvPr>
                <p:ph idx="1"/>
                <p:extLst/>
              </p:nvPr>
            </p:nvGraphicFramePr>
            <p:xfrm>
              <a:off x="457200" y="1600200"/>
              <a:ext cx="8229600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  <a:effectLst/>
                            </a:rPr>
                            <a:t>…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7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−2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>
                              <a:effectLst/>
                            </a:rPr>
                            <a:t>…</a:t>
                          </a:r>
                          <a:endParaRPr lang="en-GB" sz="14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Content Placeholder 7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18156697"/>
                  </p:ext>
                </p:extLst>
              </p:nvPr>
            </p:nvGraphicFramePr>
            <p:xfrm>
              <a:off x="457200" y="1600200"/>
              <a:ext cx="8229600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1600"/>
                    <a:gridCol w="1371600"/>
                    <a:gridCol w="1371600"/>
                    <a:gridCol w="1371600"/>
                    <a:gridCol w="1371600"/>
                    <a:gridCol w="13716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21311" r="-500000" b="-5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00000" t="-21311" r="-400000" b="-5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200000" t="-21311" r="-300000" b="-5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00000" t="-21311" r="-200000" b="-5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400000" t="-21311" r="-100000" b="-5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  <a:effectLst/>
                            </a:rPr>
                            <a:t>…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t="-121311" r="-500000" b="-4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l="-100000" t="-121311" r="-400000" b="-4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l="-200000" t="-121311" r="-300000" b="-4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l="-300000" t="-121311" r="-200000" b="-4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l="-400000" t="-121311" r="-100000" b="-4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 rotWithShape="1">
                          <a:blip r:embed="rId2"/>
                          <a:stretch>
                            <a:fillRect t="-221311" r="-500000" b="-3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 rotWithShape="1">
                          <a:blip r:embed="rId2"/>
                          <a:stretch>
                            <a:fillRect l="-100000" t="-221311" r="-400000" b="-3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00000" t="-221311" r="-300000" b="-3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00000" t="-221311" r="-200000" b="-3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 rotWithShape="1">
                          <a:blip r:embed="rId2"/>
                          <a:stretch>
                            <a:fillRect t="-326667" r="-500000" b="-2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 rotWithShape="1">
                          <a:blip r:embed="rId2"/>
                          <a:stretch>
                            <a:fillRect l="-100000" t="-326667" r="-400000" b="-2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00000" t="-326667" r="-300000" b="-2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00000" t="-326667" r="-200000" b="-2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>
                              <a:effectLst/>
                            </a:rPr>
                            <a:t>…</a:t>
                          </a:r>
                          <a:endParaRPr lang="en-GB" sz="14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 rotWithShape="1">
                          <a:blip r:embed="rId2"/>
                          <a:stretch>
                            <a:fillRect t="-519672" r="-500000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grpSp>
        <p:nvGrpSpPr>
          <p:cNvPr id="16" name="Group 15"/>
          <p:cNvGrpSpPr/>
          <p:nvPr/>
        </p:nvGrpSpPr>
        <p:grpSpPr>
          <a:xfrm>
            <a:off x="1131870" y="4124837"/>
            <a:ext cx="7104883" cy="621241"/>
            <a:chOff x="1131870" y="4124837"/>
            <a:chExt cx="7104883" cy="6212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>
                <a:xfrm>
                  <a:off x="1131870" y="4134051"/>
                  <a:ext cx="1971374" cy="61202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GB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GB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GB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1870" y="4134051"/>
                  <a:ext cx="1971374" cy="61202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3487399" y="4134051"/>
                  <a:ext cx="1976695" cy="61202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GB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GB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4</m:t>
                                </m:r>
                              </m:sub>
                            </m:sSub>
                            <m:r>
                              <a:rPr lang="en-GB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5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87399" y="4134051"/>
                  <a:ext cx="1976695" cy="61202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5793584" y="4124837"/>
                  <a:ext cx="2443169" cy="61202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457200">
                    <a:spcAft>
                      <a:spcPts val="0"/>
                    </a:spcAft>
                    <a:tabLst>
                      <a:tab pos="48609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GB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n-GB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6</m:t>
                                </m:r>
                              </m:sub>
                            </m:sSub>
                            <m:r>
                              <a:rPr lang="en-GB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7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sz="1200" dirty="0">
                    <a:latin typeface="Times New Roman"/>
                    <a:ea typeface="Times New Roman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93584" y="4124837"/>
                  <a:ext cx="2443169" cy="612027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Group 16"/>
          <p:cNvGrpSpPr/>
          <p:nvPr/>
        </p:nvGrpSpPr>
        <p:grpSpPr>
          <a:xfrm>
            <a:off x="1906281" y="4861313"/>
            <a:ext cx="4765637" cy="940579"/>
            <a:chOff x="1906281" y="4861313"/>
            <a:chExt cx="4765637" cy="9405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1906281" y="4868259"/>
                  <a:ext cx="2393925" cy="66358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457200">
                    <a:spcAft>
                      <a:spcPts val="0"/>
                    </a:spcAft>
                    <a:tabLst>
                      <a:tab pos="48609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GB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GB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GB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sz="1200" dirty="0">
                    <a:latin typeface="Times New Roman"/>
                    <a:ea typeface="Times New Roman"/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6281" y="4868259"/>
                  <a:ext cx="2393925" cy="663580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4703494" y="4861313"/>
                  <a:ext cx="1968424" cy="94057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GB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GB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5</m:t>
                                </m:r>
                              </m:sub>
                            </m:sSub>
                            <m:r>
                              <a:rPr lang="en-GB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b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dirty="0"/>
                </a:p>
                <a:p>
                  <a:endParaRPr lang="en-GB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3494" y="4861313"/>
                  <a:ext cx="1968424" cy="940579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40D01C03-A08A-44DA-881E-CCCED5E74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187175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Routh-Hurwitz Stability Criteria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A.C.Ritchie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22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>
                <a:solidFill>
                  <a:schemeClr val="tx2"/>
                </a:solidFill>
              </a:rPr>
              <a:t>Using the Routh Array:</a:t>
            </a:r>
          </a:p>
          <a:p>
            <a:r>
              <a:rPr lang="en-GB" sz="2800" dirty="0">
                <a:solidFill>
                  <a:schemeClr val="tx2"/>
                </a:solidFill>
              </a:rPr>
              <a:t>If there is a change of sign in the </a:t>
            </a:r>
            <a:r>
              <a:rPr lang="en-GB" sz="2800" b="1" i="1" u="sng" dirty="0">
                <a:solidFill>
                  <a:schemeClr val="tx2"/>
                </a:solidFill>
              </a:rPr>
              <a:t>first</a:t>
            </a:r>
            <a:r>
              <a:rPr lang="en-GB" sz="2800" dirty="0">
                <a:solidFill>
                  <a:schemeClr val="tx2"/>
                </a:solidFill>
              </a:rPr>
              <a:t> column, there is a root on the real, positive side of the s-plane. For every change of sign, there is another positive root.</a:t>
            </a:r>
          </a:p>
          <a:p>
            <a:r>
              <a:rPr lang="en-GB" sz="2800" dirty="0">
                <a:solidFill>
                  <a:schemeClr val="tx2"/>
                </a:solidFill>
              </a:rPr>
              <a:t>Thus, for the system to be stable, all values in the first column must be positive.</a:t>
            </a:r>
          </a:p>
          <a:p>
            <a:pPr lvl="1"/>
            <a:r>
              <a:rPr lang="en-GB" sz="2400" dirty="0">
                <a:solidFill>
                  <a:schemeClr val="tx2"/>
                </a:solidFill>
              </a:rPr>
              <a:t>There is an issue if there is a zero in the first column, or there is a complete row of zeros so that the array cannot be completed.</a:t>
            </a:r>
          </a:p>
          <a:p>
            <a:pPr lvl="1"/>
            <a:r>
              <a:rPr lang="en-GB" sz="2400" dirty="0">
                <a:solidFill>
                  <a:schemeClr val="tx2"/>
                </a:solidFill>
              </a:rPr>
              <a:t>Beyond the scope of MM2DYN!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9EF9B811-9D08-4418-84CB-774B78213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03485" y="6356350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933065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13661</TotalTime>
  <Words>1409</Words>
  <Application>Microsoft Office PowerPoint</Application>
  <PresentationFormat>On-screen Show (4:3)</PresentationFormat>
  <Paragraphs>319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SimSun</vt:lpstr>
      <vt:lpstr>Arial</vt:lpstr>
      <vt:lpstr>Calibri</vt:lpstr>
      <vt:lpstr>Cambria Math</vt:lpstr>
      <vt:lpstr>Symbol</vt:lpstr>
      <vt:lpstr>Times New Roman</vt:lpstr>
      <vt:lpstr>Verdana</vt:lpstr>
      <vt:lpstr>Wingdings</vt:lpstr>
      <vt:lpstr>Office Theme</vt:lpstr>
      <vt:lpstr>PowerPoint Presentation</vt:lpstr>
      <vt:lpstr>Next week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Video Interlude</vt:lpstr>
      <vt:lpstr>PowerPoint Presentation</vt:lpstr>
      <vt:lpstr>PowerPoint Presentation</vt:lpstr>
      <vt:lpstr>PowerPoint Presentation</vt:lpstr>
      <vt:lpstr>Remote control </vt:lpstr>
      <vt:lpstr>Transient response – Third and higher order systems</vt:lpstr>
      <vt:lpstr>Transient Response – Higher order systems</vt:lpstr>
      <vt:lpstr>Transient Response – Higher order systems</vt:lpstr>
      <vt:lpstr>PowerPoint Presentation</vt:lpstr>
      <vt:lpstr>Routh-Hurwitz Stability Criteria</vt:lpstr>
      <vt:lpstr>Routh-Hurwitz Stability Criteria</vt:lpstr>
      <vt:lpstr>Routh-Hurwitz Stability Criteria (Routh Array)</vt:lpstr>
      <vt:lpstr>Routh-Hurwitz Stability Criteria</vt:lpstr>
    </vt:vector>
  </TitlesOfParts>
  <Company>University of Nottingham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Atanas Popov</dc:creator>
  <cp:lastModifiedBy>Alastair Campbell Ritchie</cp:lastModifiedBy>
  <cp:revision>83</cp:revision>
  <dcterms:created xsi:type="dcterms:W3CDTF">2013-02-01T18:09:07Z</dcterms:created>
  <dcterms:modified xsi:type="dcterms:W3CDTF">2021-03-04T18:30:18Z</dcterms:modified>
</cp:coreProperties>
</file>