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60" r:id="rId4"/>
    <p:sldId id="321" r:id="rId5"/>
    <p:sldId id="322" r:id="rId6"/>
    <p:sldId id="323" r:id="rId7"/>
    <p:sldId id="324" r:id="rId8"/>
    <p:sldId id="262" r:id="rId9"/>
    <p:sldId id="327" r:id="rId10"/>
    <p:sldId id="325" r:id="rId11"/>
    <p:sldId id="326" r:id="rId12"/>
    <p:sldId id="263" r:id="rId13"/>
    <p:sldId id="264" r:id="rId14"/>
    <p:sldId id="329" r:id="rId15"/>
    <p:sldId id="330" r:id="rId16"/>
    <p:sldId id="331" r:id="rId17"/>
    <p:sldId id="332" r:id="rId18"/>
    <p:sldId id="333" r:id="rId19"/>
    <p:sldId id="270" r:id="rId20"/>
    <p:sldId id="275" r:id="rId21"/>
    <p:sldId id="276" r:id="rId22"/>
    <p:sldId id="334" r:id="rId23"/>
    <p:sldId id="338" r:id="rId24"/>
    <p:sldId id="336" r:id="rId25"/>
    <p:sldId id="339" r:id="rId26"/>
    <p:sldId id="337" r:id="rId27"/>
    <p:sldId id="335" r:id="rId28"/>
    <p:sldId id="34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7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88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62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5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51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9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00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53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41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02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50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9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C888-E8D7-41E6-9455-C414993E8515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50C42B-168A-4845-8E26-79AD73F64964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0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121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6.png"/><Relationship Id="rId7" Type="http://schemas.openxmlformats.org/officeDocument/2006/relationships/image" Target="../media/image1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1.png"/><Relationship Id="rId4" Type="http://schemas.openxmlformats.org/officeDocument/2006/relationships/image" Target="../media/image300.png"/><Relationship Id="rId9" Type="http://schemas.openxmlformats.org/officeDocument/2006/relationships/image" Target="../media/image1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BF18-47F9-4283-AFC6-D9DC690C6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Dynamics and Control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D9F1-1531-491C-B780-A7C9A1530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Control Consolidation 3</a:t>
            </a:r>
          </a:p>
        </p:txBody>
      </p:sp>
    </p:spTree>
    <p:extLst>
      <p:ext uri="{BB962C8B-B14F-4D97-AF65-F5344CB8AC3E}">
        <p14:creationId xmlns:p14="http://schemas.microsoft.com/office/powerpoint/2010/main" val="340410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5301-80D8-4B65-8A4E-5A9BFED7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Introduction – Session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67C27-38F2-42B5-BBF9-0BBB7D738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Second order systems and PID controllers – additional material</a:t>
            </a:r>
          </a:p>
          <a:p>
            <a:r>
              <a:rPr lang="en-GB" dirty="0"/>
              <a:t>Routh Hurwitz – worked examples</a:t>
            </a:r>
          </a:p>
          <a:p>
            <a:r>
              <a:rPr lang="en-GB" dirty="0"/>
              <a:t>Q&amp;A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5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3344" y="899450"/>
            <a:ext cx="2569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  <a:latin typeface="Arial"/>
                <a:cs typeface="Arial"/>
              </a:rPr>
              <a:t>a) Velocity Feedback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434280" y="1395076"/>
            <a:ext cx="6960870" cy="1947470"/>
            <a:chOff x="910280" y="1788776"/>
            <a:chExt cx="6960870" cy="1947470"/>
          </a:xfrm>
        </p:grpSpPr>
        <p:sp>
          <p:nvSpPr>
            <p:cNvPr id="11" name="Line 29"/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Text Box 28"/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3" name="Text Box 27"/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4" name="Oval 26"/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AutoShape 25"/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3"/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4" name="Oval 15"/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AutoShape 13"/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AutoShape 12"/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32" name="AutoShape 5"/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5478047" y="178877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21"/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39" name="Text Box 28"/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40" name="Oval 26"/>
            <p:cNvSpPr>
              <a:spLocks noChangeArrowheads="1"/>
            </p:cNvSpPr>
            <p:nvPr/>
          </p:nvSpPr>
          <p:spPr bwMode="auto">
            <a:xfrm>
              <a:off x="3767780" y="2657018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AutoShape 19"/>
            <p:cNvSpPr>
              <a:spLocks noChangeShapeType="1"/>
            </p:cNvSpPr>
            <p:nvPr/>
          </p:nvSpPr>
          <p:spPr bwMode="auto">
            <a:xfrm>
              <a:off x="3532830" y="2764923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AutoShape 5"/>
            <p:cNvSpPr>
              <a:spLocks noChangeShapeType="1"/>
            </p:cNvSpPr>
            <p:nvPr/>
          </p:nvSpPr>
          <p:spPr bwMode="auto">
            <a:xfrm flipV="1">
              <a:off x="3996380" y="2771273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598560" y="276309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44" name="AutoShape 22"/>
            <p:cNvSpPr>
              <a:spLocks noChangeShapeType="1"/>
            </p:cNvSpPr>
            <p:nvPr/>
          </p:nvSpPr>
          <p:spPr bwMode="auto">
            <a:xfrm flipV="1">
              <a:off x="3888430" y="2885527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Text Box 16"/>
            <p:cNvSpPr txBox="1">
              <a:spLocks noChangeArrowheads="1"/>
            </p:cNvSpPr>
            <p:nvPr/>
          </p:nvSpPr>
          <p:spPr bwMode="auto">
            <a:xfrm>
              <a:off x="5173247" y="3113402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</a:t>
              </a:r>
              <a:r>
                <a:rPr lang="en-US" dirty="0" err="1"/>
                <a:t>K</a:t>
              </a:r>
              <a:r>
                <a:rPr lang="en-US" baseline="-25000" dirty="0" err="1"/>
                <a:t>v</a:t>
              </a:r>
              <a:r>
                <a:rPr lang="en-US" dirty="0" err="1"/>
                <a:t>s</a:t>
              </a:r>
              <a:endParaRPr lang="en-US" baseline="-25000" dirty="0"/>
            </a:p>
          </p:txBody>
        </p:sp>
        <p:cxnSp>
          <p:nvCxnSpPr>
            <p:cNvPr id="3" name="Straight Connector 2"/>
            <p:cNvCxnSpPr>
              <a:stCxn id="45" idx="3"/>
            </p:cNvCxnSpPr>
            <p:nvPr/>
          </p:nvCxnSpPr>
          <p:spPr>
            <a:xfrm>
              <a:off x="6087647" y="3341912"/>
              <a:ext cx="1212003" cy="1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6" name="Straight Connector 45"/>
            <p:cNvCxnSpPr/>
            <p:nvPr/>
          </p:nvCxnSpPr>
          <p:spPr>
            <a:xfrm>
              <a:off x="3873613" y="3345297"/>
              <a:ext cx="12911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680" y="4119033"/>
            <a:ext cx="6121400" cy="3048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549749" y="3612634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governing equation follows as:</a:t>
            </a:r>
            <a:endParaRPr lang="en-US" dirty="0"/>
          </a:p>
        </p:txBody>
      </p:sp>
      <p:sp>
        <p:nvSpPr>
          <p:cNvPr id="34" name="Left Brace 33"/>
          <p:cNvSpPr/>
          <p:nvPr/>
        </p:nvSpPr>
        <p:spPr>
          <a:xfrm rot="16200000">
            <a:off x="4632232" y="3165202"/>
            <a:ext cx="216000" cy="2880000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/>
          <a:srcRect l="29999" t="-12007" r="29423" b="-12009"/>
          <a:stretch/>
        </p:blipFill>
        <p:spPr>
          <a:xfrm>
            <a:off x="3708509" y="4713202"/>
            <a:ext cx="2484000" cy="37800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6317938" y="4713202"/>
            <a:ext cx="40286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Arial"/>
                <a:cs typeface="Arial"/>
              </a:rPr>
              <a:t>velocity feedback </a:t>
            </a:r>
            <a:r>
              <a:rPr lang="en-GB" sz="1600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sz="1600" dirty="0">
                <a:solidFill>
                  <a:srgbClr val="FF0000"/>
                </a:solidFill>
                <a:latin typeface="Arial"/>
                <a:ea typeface="Wingdings"/>
                <a:cs typeface="Arial"/>
                <a:sym typeface="Wingdings"/>
              </a:rPr>
              <a:t> viscous damping</a:t>
            </a:r>
            <a:r>
              <a:rPr lang="en-GB" sz="1600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  </a:t>
            </a:r>
            <a:endParaRPr lang="en-US" sz="1600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5"/>
          <a:srcRect l="32352" r="32365"/>
          <a:stretch/>
        </p:blipFill>
        <p:spPr>
          <a:xfrm>
            <a:off x="4966930" y="5676900"/>
            <a:ext cx="2160000" cy="5842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2549749" y="5199102"/>
            <a:ext cx="4766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Velocity lag (</a:t>
            </a:r>
            <a:r>
              <a:rPr lang="en-GB" i="1" dirty="0">
                <a:latin typeface="Cambria Math"/>
                <a:cs typeface="Cambria Math"/>
              </a:rPr>
              <a:t>F</a:t>
            </a:r>
            <a:r>
              <a:rPr lang="en-GB" baseline="-25000" dirty="0">
                <a:latin typeface="Cambria Math"/>
                <a:cs typeface="Cambria Math"/>
              </a:rPr>
              <a:t>R </a:t>
            </a:r>
            <a:r>
              <a:rPr lang="en-GB" dirty="0">
                <a:latin typeface="Cambria Math"/>
                <a:cs typeface="Cambria Math"/>
              </a:rPr>
              <a:t>= 0</a:t>
            </a:r>
            <a:r>
              <a:rPr lang="en-GB" dirty="0">
                <a:latin typeface="Arial"/>
                <a:cs typeface="Arial"/>
              </a:rPr>
              <a:t>) under ramp remains</a:t>
            </a:r>
            <a:endParaRPr lang="en-US" dirty="0"/>
          </a:p>
        </p:txBody>
      </p:sp>
      <p:sp>
        <p:nvSpPr>
          <p:cNvPr id="51" name="Footer Placeholder 2">
            <a:extLst>
              <a:ext uri="{FF2B5EF4-FFF2-40B4-BE49-F238E27FC236}">
                <a16:creationId xmlns:a16="http://schemas.microsoft.com/office/drawing/2014/main" id="{C2B48EEF-5E49-4CBC-95B9-F72D1D3E7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85126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 animBg="1"/>
      <p:bldP spid="47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36AA-8031-4CB2-9163-6357B10A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Velocity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F68EC-081A-4B3D-BB10-AED30AAD6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block diagram manipulation: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Becomes: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E0066B-7065-4058-AD35-38C515A722E8}"/>
              </a:ext>
            </a:extLst>
          </p:cNvPr>
          <p:cNvGrpSpPr/>
          <p:nvPr/>
        </p:nvGrpSpPr>
        <p:grpSpPr>
          <a:xfrm>
            <a:off x="2772781" y="2015732"/>
            <a:ext cx="6960870" cy="1947470"/>
            <a:chOff x="910280" y="1788776"/>
            <a:chExt cx="6960870" cy="1947470"/>
          </a:xfrm>
        </p:grpSpPr>
        <p:sp>
          <p:nvSpPr>
            <p:cNvPr id="5" name="Line 29">
              <a:extLst>
                <a:ext uri="{FF2B5EF4-FFF2-40B4-BE49-F238E27FC236}">
                  <a16:creationId xmlns:a16="http://schemas.microsoft.com/office/drawing/2014/main" id="{C57A525F-F87B-4782-A49D-B1D5D9271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Text Box 28">
              <a:extLst>
                <a:ext uri="{FF2B5EF4-FFF2-40B4-BE49-F238E27FC236}">
                  <a16:creationId xmlns:a16="http://schemas.microsoft.com/office/drawing/2014/main" id="{3B0C6D70-EFCA-41D9-91A7-1C9E225938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7" name="Text Box 27">
              <a:extLst>
                <a:ext uri="{FF2B5EF4-FFF2-40B4-BE49-F238E27FC236}">
                  <a16:creationId xmlns:a16="http://schemas.microsoft.com/office/drawing/2014/main" id="{05CACD21-A815-4F1A-B285-3B3F33D08E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8" name="Oval 26">
              <a:extLst>
                <a:ext uri="{FF2B5EF4-FFF2-40B4-BE49-F238E27FC236}">
                  <a16:creationId xmlns:a16="http://schemas.microsoft.com/office/drawing/2014/main" id="{D0FF7D9F-EE78-4A46-BB41-8CA2CBB36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AutoShape 25">
              <a:extLst>
                <a:ext uri="{FF2B5EF4-FFF2-40B4-BE49-F238E27FC236}">
                  <a16:creationId xmlns:a16="http://schemas.microsoft.com/office/drawing/2014/main" id="{B851B99C-24A3-49D4-9511-F9BC7960B6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AutoShape 23">
              <a:extLst>
                <a:ext uri="{FF2B5EF4-FFF2-40B4-BE49-F238E27FC236}">
                  <a16:creationId xmlns:a16="http://schemas.microsoft.com/office/drawing/2014/main" id="{70B1F180-C45A-4ACA-855D-F3AD126B79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AutoShape 22">
              <a:extLst>
                <a:ext uri="{FF2B5EF4-FFF2-40B4-BE49-F238E27FC236}">
                  <a16:creationId xmlns:a16="http://schemas.microsoft.com/office/drawing/2014/main" id="{B89D286E-5EF2-4E94-8CF4-0F74D253FA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AutoShape 21">
              <a:extLst>
                <a:ext uri="{FF2B5EF4-FFF2-40B4-BE49-F238E27FC236}">
                  <a16:creationId xmlns:a16="http://schemas.microsoft.com/office/drawing/2014/main" id="{49131934-2A9D-4E10-BD17-9B3E4C024B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0">
              <a:extLst>
                <a:ext uri="{FF2B5EF4-FFF2-40B4-BE49-F238E27FC236}">
                  <a16:creationId xmlns:a16="http://schemas.microsoft.com/office/drawing/2014/main" id="{72F1ADF7-D754-4215-AB6D-ADC09E213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19">
              <a:extLst>
                <a:ext uri="{FF2B5EF4-FFF2-40B4-BE49-F238E27FC236}">
                  <a16:creationId xmlns:a16="http://schemas.microsoft.com/office/drawing/2014/main" id="{A3F1E95C-B4C0-4314-8D3B-0BE84D5A39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Text Box 18">
              <a:extLst>
                <a:ext uri="{FF2B5EF4-FFF2-40B4-BE49-F238E27FC236}">
                  <a16:creationId xmlns:a16="http://schemas.microsoft.com/office/drawing/2014/main" id="{0A2EF6F9-FD3C-41CF-9E9F-6A6A68B4C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B9DCBB2A-99A3-4FE5-A6BA-EECF6CA2FD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Text Box 16">
              <a:extLst>
                <a:ext uri="{FF2B5EF4-FFF2-40B4-BE49-F238E27FC236}">
                  <a16:creationId xmlns:a16="http://schemas.microsoft.com/office/drawing/2014/main" id="{776EBECD-FAFD-4803-AD1C-6148A97F1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4AC49EEF-5B6B-4044-B62B-A625A1E09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AutoShape 13">
              <a:extLst>
                <a:ext uri="{FF2B5EF4-FFF2-40B4-BE49-F238E27FC236}">
                  <a16:creationId xmlns:a16="http://schemas.microsoft.com/office/drawing/2014/main" id="{30CF1BD9-18F3-4A46-84CD-03FDA309B4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AutoShape 12">
              <a:extLst>
                <a:ext uri="{FF2B5EF4-FFF2-40B4-BE49-F238E27FC236}">
                  <a16:creationId xmlns:a16="http://schemas.microsoft.com/office/drawing/2014/main" id="{3FAB6BE7-808A-44F3-B4B6-DE70748B6D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AE34D3AE-F294-4C5E-AFA6-3E0D4CD99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2" name="Text Box 10">
              <a:extLst>
                <a:ext uri="{FF2B5EF4-FFF2-40B4-BE49-F238E27FC236}">
                  <a16:creationId xmlns:a16="http://schemas.microsoft.com/office/drawing/2014/main" id="{7D7BA0DC-4ED3-4169-BCF2-82EE40D12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23" name="Text Box 9">
              <a:extLst>
                <a:ext uri="{FF2B5EF4-FFF2-40B4-BE49-F238E27FC236}">
                  <a16:creationId xmlns:a16="http://schemas.microsoft.com/office/drawing/2014/main" id="{EBAC2E70-139E-47A6-B1EF-714DE5F83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A0E0B45A-48B7-4D59-880F-5A7E82766F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Text Box 4">
              <a:extLst>
                <a:ext uri="{FF2B5EF4-FFF2-40B4-BE49-F238E27FC236}">
                  <a16:creationId xmlns:a16="http://schemas.microsoft.com/office/drawing/2014/main" id="{35F3B598-EB3B-4DA0-AE08-7DC7E8E4B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26" name="Text Box 4">
              <a:extLst>
                <a:ext uri="{FF2B5EF4-FFF2-40B4-BE49-F238E27FC236}">
                  <a16:creationId xmlns:a16="http://schemas.microsoft.com/office/drawing/2014/main" id="{A8EDD129-180F-447E-9FEC-DF66C842B4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8047" y="178877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21">
              <a:extLst>
                <a:ext uri="{FF2B5EF4-FFF2-40B4-BE49-F238E27FC236}">
                  <a16:creationId xmlns:a16="http://schemas.microsoft.com/office/drawing/2014/main" id="{8A900CDF-459E-4C1B-BC2F-30398FFEE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5D043B8-E99C-4A97-A8FD-EAEF0F63C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29" name="Text Box 28">
              <a:extLst>
                <a:ext uri="{FF2B5EF4-FFF2-40B4-BE49-F238E27FC236}">
                  <a16:creationId xmlns:a16="http://schemas.microsoft.com/office/drawing/2014/main" id="{D71EA1ED-870A-408E-A2DB-C1077353B8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30" name="Oval 26">
              <a:extLst>
                <a:ext uri="{FF2B5EF4-FFF2-40B4-BE49-F238E27FC236}">
                  <a16:creationId xmlns:a16="http://schemas.microsoft.com/office/drawing/2014/main" id="{AA8FC8F1-A106-4ADF-8B68-93A40470E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780" y="2657018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AutoShape 19">
              <a:extLst>
                <a:ext uri="{FF2B5EF4-FFF2-40B4-BE49-F238E27FC236}">
                  <a16:creationId xmlns:a16="http://schemas.microsoft.com/office/drawing/2014/main" id="{1465C50D-D439-4904-93D7-AF1E4543D0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2830" y="2764923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AutoShape 5">
              <a:extLst>
                <a:ext uri="{FF2B5EF4-FFF2-40B4-BE49-F238E27FC236}">
                  <a16:creationId xmlns:a16="http://schemas.microsoft.com/office/drawing/2014/main" id="{ECEE1F80-17C6-4950-9F7E-2150DE2140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6380" y="2771273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Text Box 27">
              <a:extLst>
                <a:ext uri="{FF2B5EF4-FFF2-40B4-BE49-F238E27FC236}">
                  <a16:creationId xmlns:a16="http://schemas.microsoft.com/office/drawing/2014/main" id="{75786746-5E57-4CE5-8F15-2865D4CD1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8560" y="276309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34" name="AutoShape 22">
              <a:extLst>
                <a:ext uri="{FF2B5EF4-FFF2-40B4-BE49-F238E27FC236}">
                  <a16:creationId xmlns:a16="http://schemas.microsoft.com/office/drawing/2014/main" id="{DD3C5498-2DE5-4BA3-A26C-F4C46F8707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430" y="2885527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Text Box 16">
              <a:extLst>
                <a:ext uri="{FF2B5EF4-FFF2-40B4-BE49-F238E27FC236}">
                  <a16:creationId xmlns:a16="http://schemas.microsoft.com/office/drawing/2014/main" id="{313D81F8-3628-40F9-8779-0A92DE612D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3247" y="3113402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</a:t>
              </a:r>
              <a:r>
                <a:rPr lang="en-US" dirty="0" err="1"/>
                <a:t>K</a:t>
              </a:r>
              <a:r>
                <a:rPr lang="en-US" baseline="-25000" dirty="0" err="1"/>
                <a:t>v</a:t>
              </a:r>
              <a:r>
                <a:rPr lang="en-US" dirty="0" err="1"/>
                <a:t>s</a:t>
              </a:r>
              <a:endParaRPr lang="en-US" baseline="-25000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51702-DBF7-4841-B4E9-88FEE51780C9}"/>
                </a:ext>
              </a:extLst>
            </p:cNvPr>
            <p:cNvCxnSpPr>
              <a:stCxn id="35" idx="3"/>
            </p:cNvCxnSpPr>
            <p:nvPr/>
          </p:nvCxnSpPr>
          <p:spPr>
            <a:xfrm>
              <a:off x="6087647" y="3341912"/>
              <a:ext cx="1212003" cy="1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06CA10-EC8C-4805-A58F-E18B87D74304}"/>
                </a:ext>
              </a:extLst>
            </p:cNvPr>
            <p:cNvCxnSpPr/>
            <p:nvPr/>
          </p:nvCxnSpPr>
          <p:spPr>
            <a:xfrm>
              <a:off x="3873613" y="3345297"/>
              <a:ext cx="12911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5FD7E-D9D7-4D27-85D8-3681EB44F619}"/>
              </a:ext>
            </a:extLst>
          </p:cNvPr>
          <p:cNvGrpSpPr/>
          <p:nvPr/>
        </p:nvGrpSpPr>
        <p:grpSpPr>
          <a:xfrm>
            <a:off x="2772781" y="3974845"/>
            <a:ext cx="6960870" cy="1726360"/>
            <a:chOff x="910280" y="2009886"/>
            <a:chExt cx="6960870" cy="1726360"/>
          </a:xfrm>
        </p:grpSpPr>
        <p:sp>
          <p:nvSpPr>
            <p:cNvPr id="40" name="Line 29">
              <a:extLst>
                <a:ext uri="{FF2B5EF4-FFF2-40B4-BE49-F238E27FC236}">
                  <a16:creationId xmlns:a16="http://schemas.microsoft.com/office/drawing/2014/main" id="{F7D467F7-93C2-4A0A-867A-3E585C1A3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Text Box 28">
              <a:extLst>
                <a:ext uri="{FF2B5EF4-FFF2-40B4-BE49-F238E27FC236}">
                  <a16:creationId xmlns:a16="http://schemas.microsoft.com/office/drawing/2014/main" id="{06433976-0D81-40F8-A0FB-26897BD84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42" name="Text Box 27">
              <a:extLst>
                <a:ext uri="{FF2B5EF4-FFF2-40B4-BE49-F238E27FC236}">
                  <a16:creationId xmlns:a16="http://schemas.microsoft.com/office/drawing/2014/main" id="{06621565-10A9-4ED9-A9B7-863DE37A0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43" name="Oval 26">
              <a:extLst>
                <a:ext uri="{FF2B5EF4-FFF2-40B4-BE49-F238E27FC236}">
                  <a16:creationId xmlns:a16="http://schemas.microsoft.com/office/drawing/2014/main" id="{3761F314-4416-45F6-898B-6C754A3AE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AutoShape 25">
              <a:extLst>
                <a:ext uri="{FF2B5EF4-FFF2-40B4-BE49-F238E27FC236}">
                  <a16:creationId xmlns:a16="http://schemas.microsoft.com/office/drawing/2014/main" id="{0FAB306A-D896-4728-8EA4-B57B15F6C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AutoShape 23">
              <a:extLst>
                <a:ext uri="{FF2B5EF4-FFF2-40B4-BE49-F238E27FC236}">
                  <a16:creationId xmlns:a16="http://schemas.microsoft.com/office/drawing/2014/main" id="{E7241582-AE5B-4E65-AA64-68153BA2D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AutoShape 22">
              <a:extLst>
                <a:ext uri="{FF2B5EF4-FFF2-40B4-BE49-F238E27FC236}">
                  <a16:creationId xmlns:a16="http://schemas.microsoft.com/office/drawing/2014/main" id="{CFEBA23D-1C46-4DA8-BEE4-04DF3695AB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AutoShape 21">
              <a:extLst>
                <a:ext uri="{FF2B5EF4-FFF2-40B4-BE49-F238E27FC236}">
                  <a16:creationId xmlns:a16="http://schemas.microsoft.com/office/drawing/2014/main" id="{E9EAEF3C-75CC-45B5-A490-F80AA82C69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Text Box 20">
              <a:extLst>
                <a:ext uri="{FF2B5EF4-FFF2-40B4-BE49-F238E27FC236}">
                  <a16:creationId xmlns:a16="http://schemas.microsoft.com/office/drawing/2014/main" id="{FDFAA5B2-95AB-4FEB-B9FE-1D6C4E989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AutoShape 19">
              <a:extLst>
                <a:ext uri="{FF2B5EF4-FFF2-40B4-BE49-F238E27FC236}">
                  <a16:creationId xmlns:a16="http://schemas.microsoft.com/office/drawing/2014/main" id="{FAF006B2-AD22-4E00-B53B-31725C44B9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1102FFF7-994A-469B-986E-E20A3E185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51" name="Line 17">
              <a:extLst>
                <a:ext uri="{FF2B5EF4-FFF2-40B4-BE49-F238E27FC236}">
                  <a16:creationId xmlns:a16="http://schemas.microsoft.com/office/drawing/2014/main" id="{65170A5F-DCB1-4900-B9A8-08221515E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Text Box 16">
              <a:extLst>
                <a:ext uri="{FF2B5EF4-FFF2-40B4-BE49-F238E27FC236}">
                  <a16:creationId xmlns:a16="http://schemas.microsoft.com/office/drawing/2014/main" id="{293981E3-9B4E-4467-8E61-4FD43AEEE5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3" name="Oval 15">
              <a:extLst>
                <a:ext uri="{FF2B5EF4-FFF2-40B4-BE49-F238E27FC236}">
                  <a16:creationId xmlns:a16="http://schemas.microsoft.com/office/drawing/2014/main" id="{B97B95AE-60BA-48B9-BB78-B1AEB01A9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AutoShape 13">
              <a:extLst>
                <a:ext uri="{FF2B5EF4-FFF2-40B4-BE49-F238E27FC236}">
                  <a16:creationId xmlns:a16="http://schemas.microsoft.com/office/drawing/2014/main" id="{74585902-B24D-45BC-8EA1-569CC3DABB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AutoShape 12">
              <a:extLst>
                <a:ext uri="{FF2B5EF4-FFF2-40B4-BE49-F238E27FC236}">
                  <a16:creationId xmlns:a16="http://schemas.microsoft.com/office/drawing/2014/main" id="{DA99E196-8E08-42B8-87F0-6C75F8497B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Text Box 11">
              <a:extLst>
                <a:ext uri="{FF2B5EF4-FFF2-40B4-BE49-F238E27FC236}">
                  <a16:creationId xmlns:a16="http://schemas.microsoft.com/office/drawing/2014/main" id="{3D06385E-4564-487F-A84F-5AD55FDDE6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57" name="Text Box 10">
              <a:extLst>
                <a:ext uri="{FF2B5EF4-FFF2-40B4-BE49-F238E27FC236}">
                  <a16:creationId xmlns:a16="http://schemas.microsoft.com/office/drawing/2014/main" id="{456BAE98-15E3-46A3-AAA7-572219A4B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58" name="Text Box 9">
              <a:extLst>
                <a:ext uri="{FF2B5EF4-FFF2-40B4-BE49-F238E27FC236}">
                  <a16:creationId xmlns:a16="http://schemas.microsoft.com/office/drawing/2014/main" id="{0E7AA974-51BD-41ED-8D9D-8E2635918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59" name="AutoShape 5">
              <a:extLst>
                <a:ext uri="{FF2B5EF4-FFF2-40B4-BE49-F238E27FC236}">
                  <a16:creationId xmlns:a16="http://schemas.microsoft.com/office/drawing/2014/main" id="{9BE502FB-5E26-44DE-8093-83918B755A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Text Box 4">
              <a:extLst>
                <a:ext uri="{FF2B5EF4-FFF2-40B4-BE49-F238E27FC236}">
                  <a16:creationId xmlns:a16="http://schemas.microsoft.com/office/drawing/2014/main" id="{F6140300-8C92-45B6-91C2-2DE2D8C10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1" name="Text Box 4">
              <a:extLst>
                <a:ext uri="{FF2B5EF4-FFF2-40B4-BE49-F238E27FC236}">
                  <a16:creationId xmlns:a16="http://schemas.microsoft.com/office/drawing/2014/main" id="{F0269DFF-ACFA-4347-B353-F4496FB23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030" y="200988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21">
              <a:extLst>
                <a:ext uri="{FF2B5EF4-FFF2-40B4-BE49-F238E27FC236}">
                  <a16:creationId xmlns:a16="http://schemas.microsoft.com/office/drawing/2014/main" id="{38BC76AA-BD84-4A21-88ED-CC44FD78D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929FCE5C-328D-4020-958D-BF073385C5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64" name="Text Box 28">
              <a:extLst>
                <a:ext uri="{FF2B5EF4-FFF2-40B4-BE49-F238E27FC236}">
                  <a16:creationId xmlns:a16="http://schemas.microsoft.com/office/drawing/2014/main" id="{252ADF54-2756-410D-A669-E1417B1064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65" name="Oval 26">
              <a:extLst>
                <a:ext uri="{FF2B5EF4-FFF2-40B4-BE49-F238E27FC236}">
                  <a16:creationId xmlns:a16="http://schemas.microsoft.com/office/drawing/2014/main" id="{8727893B-682E-46C7-B723-EDA42F9C7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019" y="3232822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AutoShape 5">
              <a:extLst>
                <a:ext uri="{FF2B5EF4-FFF2-40B4-BE49-F238E27FC236}">
                  <a16:creationId xmlns:a16="http://schemas.microsoft.com/office/drawing/2014/main" id="{82B92460-50CC-44DF-A10A-243A3E0FE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530" y="2764292"/>
              <a:ext cx="799638" cy="15576"/>
            </a:xfrm>
            <a:custGeom>
              <a:avLst/>
              <a:gdLst>
                <a:gd name="connsiteX0" fmla="*/ 0 w 869950"/>
                <a:gd name="connsiteY0" fmla="*/ 0 h 45719"/>
                <a:gd name="connsiteX1" fmla="*/ 869950 w 869950"/>
                <a:gd name="connsiteY1" fmla="*/ 45719 h 45719"/>
                <a:gd name="connsiteX0" fmla="*/ 0 w 869950"/>
                <a:gd name="connsiteY0" fmla="*/ 0 h 5526"/>
                <a:gd name="connsiteX1" fmla="*/ 869950 w 869950"/>
                <a:gd name="connsiteY1" fmla="*/ 5526 h 5526"/>
                <a:gd name="connsiteX0" fmla="*/ 0 w 9538"/>
                <a:gd name="connsiteY0" fmla="*/ 0 h 46368"/>
                <a:gd name="connsiteX1" fmla="*/ 9538 w 9538"/>
                <a:gd name="connsiteY1" fmla="*/ 46368 h 46368"/>
                <a:gd name="connsiteX0" fmla="*/ 0 w 9637"/>
                <a:gd name="connsiteY0" fmla="*/ 0 h 6079"/>
                <a:gd name="connsiteX1" fmla="*/ 9637 w 9637"/>
                <a:gd name="connsiteY1" fmla="*/ 6079 h 6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37" h="6079" fill="none">
                  <a:moveTo>
                    <a:pt x="0" y="0"/>
                  </a:moveTo>
                  <a:cubicBezTo>
                    <a:pt x="3494" y="5948"/>
                    <a:pt x="6143" y="131"/>
                    <a:pt x="9637" y="6079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Text Box 27">
              <a:extLst>
                <a:ext uri="{FF2B5EF4-FFF2-40B4-BE49-F238E27FC236}">
                  <a16:creationId xmlns:a16="http://schemas.microsoft.com/office/drawing/2014/main" id="{65A8EEF1-6A2A-40CB-B4CD-7D4CB9A098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2289" y="2941420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+</a:t>
              </a:r>
            </a:p>
          </p:txBody>
        </p:sp>
        <p:sp>
          <p:nvSpPr>
            <p:cNvPr id="69" name="AutoShape 22">
              <a:extLst>
                <a:ext uri="{FF2B5EF4-FFF2-40B4-BE49-F238E27FC236}">
                  <a16:creationId xmlns:a16="http://schemas.microsoft.com/office/drawing/2014/main" id="{D84A1AD9-9329-4269-A342-B6D6063E6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9704" y="3342872"/>
              <a:ext cx="2297602" cy="5525"/>
            </a:xfrm>
            <a:custGeom>
              <a:avLst/>
              <a:gdLst>
                <a:gd name="connsiteX0" fmla="*/ 0 w 1895668"/>
                <a:gd name="connsiteY0" fmla="*/ 0 h 45719"/>
                <a:gd name="connsiteX1" fmla="*/ 1895668 w 1895668"/>
                <a:gd name="connsiteY1" fmla="*/ 45719 h 45719"/>
                <a:gd name="connsiteX0" fmla="*/ 0 w 2197118"/>
                <a:gd name="connsiteY0" fmla="*/ 0 h 15574"/>
                <a:gd name="connsiteX1" fmla="*/ 2197118 w 2197118"/>
                <a:gd name="connsiteY1" fmla="*/ 15574 h 15574"/>
                <a:gd name="connsiteX0" fmla="*/ 0 w 2297602"/>
                <a:gd name="connsiteY0" fmla="*/ 0 h 5525"/>
                <a:gd name="connsiteX1" fmla="*/ 2297602 w 2297602"/>
                <a:gd name="connsiteY1" fmla="*/ 5525 h 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97602" h="5525" fill="none">
                  <a:moveTo>
                    <a:pt x="0" y="0"/>
                  </a:moveTo>
                  <a:cubicBezTo>
                    <a:pt x="631889" y="15240"/>
                    <a:pt x="1665713" y="-9715"/>
                    <a:pt x="2297602" y="552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Text Box 16">
              <a:extLst>
                <a:ext uri="{FF2B5EF4-FFF2-40B4-BE49-F238E27FC236}">
                  <a16:creationId xmlns:a16="http://schemas.microsoft.com/office/drawing/2014/main" id="{507FFC7E-3F81-4F7C-8CDE-9107F5233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4425" y="3163816"/>
              <a:ext cx="1033222" cy="40660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</a:t>
              </a:r>
              <a:r>
                <a:rPr lang="en-US" dirty="0" err="1"/>
                <a:t>K</a:t>
              </a:r>
              <a:r>
                <a:rPr lang="en-US" baseline="-25000" dirty="0" err="1"/>
                <a:t>v</a:t>
              </a:r>
              <a:r>
                <a:rPr lang="en-US" dirty="0" err="1"/>
                <a:t>s</a:t>
              </a:r>
              <a:r>
                <a:rPr lang="en-US" dirty="0"/>
                <a:t>/K</a:t>
              </a:r>
              <a:r>
                <a:rPr lang="en-US" baseline="-25000" dirty="0"/>
                <a:t>4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6853FBB-E8CA-4AF0-8982-82225DCFED42}"/>
                </a:ext>
              </a:extLst>
            </p:cNvPr>
            <p:cNvCxnSpPr>
              <a:cxnSpLocks/>
              <a:stCxn id="70" idx="3"/>
            </p:cNvCxnSpPr>
            <p:nvPr/>
          </p:nvCxnSpPr>
          <p:spPr>
            <a:xfrm flipV="1">
              <a:off x="6087647" y="3343181"/>
              <a:ext cx="1212003" cy="239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14009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36AA-8031-4CB2-9163-6357B10A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Velocity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F68EC-081A-4B3D-BB10-AED30AAD6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Becomes: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5FD7E-D9D7-4D27-85D8-3681EB44F619}"/>
              </a:ext>
            </a:extLst>
          </p:cNvPr>
          <p:cNvGrpSpPr/>
          <p:nvPr/>
        </p:nvGrpSpPr>
        <p:grpSpPr>
          <a:xfrm>
            <a:off x="2772781" y="1995328"/>
            <a:ext cx="6960870" cy="1726360"/>
            <a:chOff x="910280" y="2009886"/>
            <a:chExt cx="6960870" cy="1726360"/>
          </a:xfrm>
        </p:grpSpPr>
        <p:sp>
          <p:nvSpPr>
            <p:cNvPr id="40" name="Line 29">
              <a:extLst>
                <a:ext uri="{FF2B5EF4-FFF2-40B4-BE49-F238E27FC236}">
                  <a16:creationId xmlns:a16="http://schemas.microsoft.com/office/drawing/2014/main" id="{F7D467F7-93C2-4A0A-867A-3E585C1A3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Text Box 28">
              <a:extLst>
                <a:ext uri="{FF2B5EF4-FFF2-40B4-BE49-F238E27FC236}">
                  <a16:creationId xmlns:a16="http://schemas.microsoft.com/office/drawing/2014/main" id="{06433976-0D81-40F8-A0FB-26897BD84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42" name="Text Box 27">
              <a:extLst>
                <a:ext uri="{FF2B5EF4-FFF2-40B4-BE49-F238E27FC236}">
                  <a16:creationId xmlns:a16="http://schemas.microsoft.com/office/drawing/2014/main" id="{06621565-10A9-4ED9-A9B7-863DE37A0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43" name="Oval 26">
              <a:extLst>
                <a:ext uri="{FF2B5EF4-FFF2-40B4-BE49-F238E27FC236}">
                  <a16:creationId xmlns:a16="http://schemas.microsoft.com/office/drawing/2014/main" id="{3761F314-4416-45F6-898B-6C754A3AE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AutoShape 25">
              <a:extLst>
                <a:ext uri="{FF2B5EF4-FFF2-40B4-BE49-F238E27FC236}">
                  <a16:creationId xmlns:a16="http://schemas.microsoft.com/office/drawing/2014/main" id="{0FAB306A-D896-4728-8EA4-B57B15F6C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AutoShape 23">
              <a:extLst>
                <a:ext uri="{FF2B5EF4-FFF2-40B4-BE49-F238E27FC236}">
                  <a16:creationId xmlns:a16="http://schemas.microsoft.com/office/drawing/2014/main" id="{E7241582-AE5B-4E65-AA64-68153BA2D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AutoShape 22">
              <a:extLst>
                <a:ext uri="{FF2B5EF4-FFF2-40B4-BE49-F238E27FC236}">
                  <a16:creationId xmlns:a16="http://schemas.microsoft.com/office/drawing/2014/main" id="{CFEBA23D-1C46-4DA8-BEE4-04DF3695AB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AutoShape 21">
              <a:extLst>
                <a:ext uri="{FF2B5EF4-FFF2-40B4-BE49-F238E27FC236}">
                  <a16:creationId xmlns:a16="http://schemas.microsoft.com/office/drawing/2014/main" id="{E9EAEF3C-75CC-45B5-A490-F80AA82C69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Text Box 20">
              <a:extLst>
                <a:ext uri="{FF2B5EF4-FFF2-40B4-BE49-F238E27FC236}">
                  <a16:creationId xmlns:a16="http://schemas.microsoft.com/office/drawing/2014/main" id="{FDFAA5B2-95AB-4FEB-B9FE-1D6C4E989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AutoShape 19">
              <a:extLst>
                <a:ext uri="{FF2B5EF4-FFF2-40B4-BE49-F238E27FC236}">
                  <a16:creationId xmlns:a16="http://schemas.microsoft.com/office/drawing/2014/main" id="{FAF006B2-AD22-4E00-B53B-31725C44B9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1102FFF7-994A-469B-986E-E20A3E185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51" name="Line 17">
              <a:extLst>
                <a:ext uri="{FF2B5EF4-FFF2-40B4-BE49-F238E27FC236}">
                  <a16:creationId xmlns:a16="http://schemas.microsoft.com/office/drawing/2014/main" id="{65170A5F-DCB1-4900-B9A8-08221515E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Text Box 16">
              <a:extLst>
                <a:ext uri="{FF2B5EF4-FFF2-40B4-BE49-F238E27FC236}">
                  <a16:creationId xmlns:a16="http://schemas.microsoft.com/office/drawing/2014/main" id="{293981E3-9B4E-4467-8E61-4FD43AEEE5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3" name="Oval 15">
              <a:extLst>
                <a:ext uri="{FF2B5EF4-FFF2-40B4-BE49-F238E27FC236}">
                  <a16:creationId xmlns:a16="http://schemas.microsoft.com/office/drawing/2014/main" id="{B97B95AE-60BA-48B9-BB78-B1AEB01A9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AutoShape 13">
              <a:extLst>
                <a:ext uri="{FF2B5EF4-FFF2-40B4-BE49-F238E27FC236}">
                  <a16:creationId xmlns:a16="http://schemas.microsoft.com/office/drawing/2014/main" id="{74585902-B24D-45BC-8EA1-569CC3DABB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AutoShape 12">
              <a:extLst>
                <a:ext uri="{FF2B5EF4-FFF2-40B4-BE49-F238E27FC236}">
                  <a16:creationId xmlns:a16="http://schemas.microsoft.com/office/drawing/2014/main" id="{DA99E196-8E08-42B8-87F0-6C75F8497B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Text Box 11">
              <a:extLst>
                <a:ext uri="{FF2B5EF4-FFF2-40B4-BE49-F238E27FC236}">
                  <a16:creationId xmlns:a16="http://schemas.microsoft.com/office/drawing/2014/main" id="{3D06385E-4564-487F-A84F-5AD55FDDE6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57" name="Text Box 10">
              <a:extLst>
                <a:ext uri="{FF2B5EF4-FFF2-40B4-BE49-F238E27FC236}">
                  <a16:creationId xmlns:a16="http://schemas.microsoft.com/office/drawing/2014/main" id="{456BAE98-15E3-46A3-AAA7-572219A4B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58" name="Text Box 9">
              <a:extLst>
                <a:ext uri="{FF2B5EF4-FFF2-40B4-BE49-F238E27FC236}">
                  <a16:creationId xmlns:a16="http://schemas.microsoft.com/office/drawing/2014/main" id="{0E7AA974-51BD-41ED-8D9D-8E2635918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59" name="AutoShape 5">
              <a:extLst>
                <a:ext uri="{FF2B5EF4-FFF2-40B4-BE49-F238E27FC236}">
                  <a16:creationId xmlns:a16="http://schemas.microsoft.com/office/drawing/2014/main" id="{9BE502FB-5E26-44DE-8093-83918B755A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Text Box 4">
              <a:extLst>
                <a:ext uri="{FF2B5EF4-FFF2-40B4-BE49-F238E27FC236}">
                  <a16:creationId xmlns:a16="http://schemas.microsoft.com/office/drawing/2014/main" id="{F6140300-8C92-45B6-91C2-2DE2D8C10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1" name="Text Box 4">
              <a:extLst>
                <a:ext uri="{FF2B5EF4-FFF2-40B4-BE49-F238E27FC236}">
                  <a16:creationId xmlns:a16="http://schemas.microsoft.com/office/drawing/2014/main" id="{F0269DFF-ACFA-4347-B353-F4496FB23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030" y="200988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21">
              <a:extLst>
                <a:ext uri="{FF2B5EF4-FFF2-40B4-BE49-F238E27FC236}">
                  <a16:creationId xmlns:a16="http://schemas.microsoft.com/office/drawing/2014/main" id="{38BC76AA-BD84-4A21-88ED-CC44FD78D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929FCE5C-328D-4020-958D-BF073385C5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64" name="Text Box 28">
              <a:extLst>
                <a:ext uri="{FF2B5EF4-FFF2-40B4-BE49-F238E27FC236}">
                  <a16:creationId xmlns:a16="http://schemas.microsoft.com/office/drawing/2014/main" id="{252ADF54-2756-410D-A669-E1417B1064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65" name="Oval 26">
              <a:extLst>
                <a:ext uri="{FF2B5EF4-FFF2-40B4-BE49-F238E27FC236}">
                  <a16:creationId xmlns:a16="http://schemas.microsoft.com/office/drawing/2014/main" id="{8727893B-682E-46C7-B723-EDA42F9C7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067" y="3283062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AutoShape 5">
              <a:extLst>
                <a:ext uri="{FF2B5EF4-FFF2-40B4-BE49-F238E27FC236}">
                  <a16:creationId xmlns:a16="http://schemas.microsoft.com/office/drawing/2014/main" id="{82B92460-50CC-44DF-A10A-243A3E0FE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530" y="2764292"/>
              <a:ext cx="799638" cy="15576"/>
            </a:xfrm>
            <a:custGeom>
              <a:avLst/>
              <a:gdLst>
                <a:gd name="connsiteX0" fmla="*/ 0 w 869950"/>
                <a:gd name="connsiteY0" fmla="*/ 0 h 45719"/>
                <a:gd name="connsiteX1" fmla="*/ 869950 w 869950"/>
                <a:gd name="connsiteY1" fmla="*/ 45719 h 45719"/>
                <a:gd name="connsiteX0" fmla="*/ 0 w 869950"/>
                <a:gd name="connsiteY0" fmla="*/ 0 h 5526"/>
                <a:gd name="connsiteX1" fmla="*/ 869950 w 869950"/>
                <a:gd name="connsiteY1" fmla="*/ 5526 h 5526"/>
                <a:gd name="connsiteX0" fmla="*/ 0 w 9538"/>
                <a:gd name="connsiteY0" fmla="*/ 0 h 46368"/>
                <a:gd name="connsiteX1" fmla="*/ 9538 w 9538"/>
                <a:gd name="connsiteY1" fmla="*/ 46368 h 46368"/>
                <a:gd name="connsiteX0" fmla="*/ 0 w 9637"/>
                <a:gd name="connsiteY0" fmla="*/ 0 h 6079"/>
                <a:gd name="connsiteX1" fmla="*/ 9637 w 9637"/>
                <a:gd name="connsiteY1" fmla="*/ 6079 h 6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37" h="6079" fill="none">
                  <a:moveTo>
                    <a:pt x="0" y="0"/>
                  </a:moveTo>
                  <a:cubicBezTo>
                    <a:pt x="3494" y="5948"/>
                    <a:pt x="6143" y="131"/>
                    <a:pt x="9637" y="6079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Text Box 27">
              <a:extLst>
                <a:ext uri="{FF2B5EF4-FFF2-40B4-BE49-F238E27FC236}">
                  <a16:creationId xmlns:a16="http://schemas.microsoft.com/office/drawing/2014/main" id="{65A8EEF1-6A2A-40CB-B4CD-7D4CB9A098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2289" y="2941420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+</a:t>
              </a:r>
            </a:p>
          </p:txBody>
        </p:sp>
        <p:sp>
          <p:nvSpPr>
            <p:cNvPr id="70" name="Text Box 16">
              <a:extLst>
                <a:ext uri="{FF2B5EF4-FFF2-40B4-BE49-F238E27FC236}">
                  <a16:creationId xmlns:a16="http://schemas.microsoft.com/office/drawing/2014/main" id="{507FFC7E-3F81-4F7C-8CDE-9107F5233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4425" y="3163816"/>
              <a:ext cx="1033222" cy="40660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</a:t>
              </a:r>
              <a:r>
                <a:rPr lang="en-US" dirty="0" err="1"/>
                <a:t>K</a:t>
              </a:r>
              <a:r>
                <a:rPr lang="en-US" baseline="-25000" dirty="0" err="1"/>
                <a:t>v</a:t>
              </a:r>
              <a:r>
                <a:rPr lang="en-US" dirty="0" err="1"/>
                <a:t>s</a:t>
              </a:r>
              <a:r>
                <a:rPr lang="en-US" dirty="0"/>
                <a:t>/K</a:t>
              </a:r>
              <a:r>
                <a:rPr lang="en-US" baseline="-25000" dirty="0"/>
                <a:t>4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6853FBB-E8CA-4AF0-8982-82225DCFED42}"/>
                </a:ext>
              </a:extLst>
            </p:cNvPr>
            <p:cNvCxnSpPr>
              <a:cxnSpLocks/>
              <a:stCxn id="70" idx="3"/>
            </p:cNvCxnSpPr>
            <p:nvPr/>
          </p:nvCxnSpPr>
          <p:spPr>
            <a:xfrm flipV="1">
              <a:off x="6087647" y="3343181"/>
              <a:ext cx="1212003" cy="239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1380D1B-988A-496C-8453-AB4423C30785}"/>
              </a:ext>
            </a:extLst>
          </p:cNvPr>
          <p:cNvGrpSpPr/>
          <p:nvPr/>
        </p:nvGrpSpPr>
        <p:grpSpPr>
          <a:xfrm>
            <a:off x="2772781" y="3807104"/>
            <a:ext cx="6960870" cy="1922265"/>
            <a:chOff x="910280" y="2009886"/>
            <a:chExt cx="6960870" cy="1922265"/>
          </a:xfrm>
        </p:grpSpPr>
        <p:sp>
          <p:nvSpPr>
            <p:cNvPr id="73" name="Line 29">
              <a:extLst>
                <a:ext uri="{FF2B5EF4-FFF2-40B4-BE49-F238E27FC236}">
                  <a16:creationId xmlns:a16="http://schemas.microsoft.com/office/drawing/2014/main" id="{C6676834-8584-45ED-9836-998D6CFB4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Text Box 28">
              <a:extLst>
                <a:ext uri="{FF2B5EF4-FFF2-40B4-BE49-F238E27FC236}">
                  <a16:creationId xmlns:a16="http://schemas.microsoft.com/office/drawing/2014/main" id="{2EE65DF4-92BF-4363-8D8D-8D1F9C21C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75" name="Text Box 27">
              <a:extLst>
                <a:ext uri="{FF2B5EF4-FFF2-40B4-BE49-F238E27FC236}">
                  <a16:creationId xmlns:a16="http://schemas.microsoft.com/office/drawing/2014/main" id="{B3A79939-6339-482B-8331-DC99DB1F6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76" name="Oval 26">
              <a:extLst>
                <a:ext uri="{FF2B5EF4-FFF2-40B4-BE49-F238E27FC236}">
                  <a16:creationId xmlns:a16="http://schemas.microsoft.com/office/drawing/2014/main" id="{69DE5E4B-4715-4A71-8902-D8A817702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AutoShape 25">
              <a:extLst>
                <a:ext uri="{FF2B5EF4-FFF2-40B4-BE49-F238E27FC236}">
                  <a16:creationId xmlns:a16="http://schemas.microsoft.com/office/drawing/2014/main" id="{85AD6600-CFBD-41DB-A94C-3226D95EA4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AutoShape 23">
              <a:extLst>
                <a:ext uri="{FF2B5EF4-FFF2-40B4-BE49-F238E27FC236}">
                  <a16:creationId xmlns:a16="http://schemas.microsoft.com/office/drawing/2014/main" id="{A2262117-2BB3-49E1-BC31-AE7C808139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AutoShape 22">
              <a:extLst>
                <a:ext uri="{FF2B5EF4-FFF2-40B4-BE49-F238E27FC236}">
                  <a16:creationId xmlns:a16="http://schemas.microsoft.com/office/drawing/2014/main" id="{8B0B31AF-1E70-4B93-B308-FBF43B51C1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AutoShape 21">
              <a:extLst>
                <a:ext uri="{FF2B5EF4-FFF2-40B4-BE49-F238E27FC236}">
                  <a16:creationId xmlns:a16="http://schemas.microsoft.com/office/drawing/2014/main" id="{5FA47A7F-F61A-43CE-98C9-C8DD0166E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Text Box 20">
              <a:extLst>
                <a:ext uri="{FF2B5EF4-FFF2-40B4-BE49-F238E27FC236}">
                  <a16:creationId xmlns:a16="http://schemas.microsoft.com/office/drawing/2014/main" id="{FBF84D87-E24B-4EB4-A6D9-BAFBF921D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AutoShape 19">
              <a:extLst>
                <a:ext uri="{FF2B5EF4-FFF2-40B4-BE49-F238E27FC236}">
                  <a16:creationId xmlns:a16="http://schemas.microsoft.com/office/drawing/2014/main" id="{65AF85F5-0E8B-42C1-B7EB-B86267AC4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Text Box 18">
              <a:extLst>
                <a:ext uri="{FF2B5EF4-FFF2-40B4-BE49-F238E27FC236}">
                  <a16:creationId xmlns:a16="http://schemas.microsoft.com/office/drawing/2014/main" id="{B9C7492D-C763-44DE-9887-A427A0108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4" name="Line 17">
              <a:extLst>
                <a:ext uri="{FF2B5EF4-FFF2-40B4-BE49-F238E27FC236}">
                  <a16:creationId xmlns:a16="http://schemas.microsoft.com/office/drawing/2014/main" id="{BE677422-C190-4C68-83CE-F901AA4038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Text Box 16">
              <a:extLst>
                <a:ext uri="{FF2B5EF4-FFF2-40B4-BE49-F238E27FC236}">
                  <a16:creationId xmlns:a16="http://schemas.microsoft.com/office/drawing/2014/main" id="{62AD1058-1284-4EBB-8B63-D192A56F2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6" name="Oval 15">
              <a:extLst>
                <a:ext uri="{FF2B5EF4-FFF2-40B4-BE49-F238E27FC236}">
                  <a16:creationId xmlns:a16="http://schemas.microsoft.com/office/drawing/2014/main" id="{6C3B181B-A1C5-4597-9942-12BC8F40A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AutoShape 13">
              <a:extLst>
                <a:ext uri="{FF2B5EF4-FFF2-40B4-BE49-F238E27FC236}">
                  <a16:creationId xmlns:a16="http://schemas.microsoft.com/office/drawing/2014/main" id="{EEA03D5C-07E4-43DC-900E-E0E874B6C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AutoShape 12">
              <a:extLst>
                <a:ext uri="{FF2B5EF4-FFF2-40B4-BE49-F238E27FC236}">
                  <a16:creationId xmlns:a16="http://schemas.microsoft.com/office/drawing/2014/main" id="{78079C1B-9650-471D-8BAF-442FD75FD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Text Box 11">
              <a:extLst>
                <a:ext uri="{FF2B5EF4-FFF2-40B4-BE49-F238E27FC236}">
                  <a16:creationId xmlns:a16="http://schemas.microsoft.com/office/drawing/2014/main" id="{846A8978-7312-4C98-A1B3-170AA9E96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90" name="Text Box 10">
              <a:extLst>
                <a:ext uri="{FF2B5EF4-FFF2-40B4-BE49-F238E27FC236}">
                  <a16:creationId xmlns:a16="http://schemas.microsoft.com/office/drawing/2014/main" id="{2A01F505-07C8-4741-AA55-D0B2A9D3F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91" name="Text Box 9">
              <a:extLst>
                <a:ext uri="{FF2B5EF4-FFF2-40B4-BE49-F238E27FC236}">
                  <a16:creationId xmlns:a16="http://schemas.microsoft.com/office/drawing/2014/main" id="{FF35656F-26F0-4C3C-8A65-FFD9FE9947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92" name="AutoShape 5">
              <a:extLst>
                <a:ext uri="{FF2B5EF4-FFF2-40B4-BE49-F238E27FC236}">
                  <a16:creationId xmlns:a16="http://schemas.microsoft.com/office/drawing/2014/main" id="{6FA186FC-B988-44B6-9A02-C6BF850E9D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Text Box 4">
              <a:extLst>
                <a:ext uri="{FF2B5EF4-FFF2-40B4-BE49-F238E27FC236}">
                  <a16:creationId xmlns:a16="http://schemas.microsoft.com/office/drawing/2014/main" id="{A101727C-DAC4-4A34-845B-A54E61EE9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94" name="Text Box 4">
              <a:extLst>
                <a:ext uri="{FF2B5EF4-FFF2-40B4-BE49-F238E27FC236}">
                  <a16:creationId xmlns:a16="http://schemas.microsoft.com/office/drawing/2014/main" id="{0C14909E-29F1-4843-ABBA-ECB7D2400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030" y="200988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21">
              <a:extLst>
                <a:ext uri="{FF2B5EF4-FFF2-40B4-BE49-F238E27FC236}">
                  <a16:creationId xmlns:a16="http://schemas.microsoft.com/office/drawing/2014/main" id="{A1AE1BC1-A4DD-4D57-B254-4AE92DDB1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BFCF1BEE-6146-4BA8-B67D-789C2BC26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97" name="Text Box 28">
              <a:extLst>
                <a:ext uri="{FF2B5EF4-FFF2-40B4-BE49-F238E27FC236}">
                  <a16:creationId xmlns:a16="http://schemas.microsoft.com/office/drawing/2014/main" id="{71358874-1183-4EA2-B4A5-5B3459679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99" name="AutoShape 5">
              <a:extLst>
                <a:ext uri="{FF2B5EF4-FFF2-40B4-BE49-F238E27FC236}">
                  <a16:creationId xmlns:a16="http://schemas.microsoft.com/office/drawing/2014/main" id="{9F6F41AF-0A4F-4191-8FA5-C1AF128596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530" y="2764292"/>
              <a:ext cx="799638" cy="15576"/>
            </a:xfrm>
            <a:custGeom>
              <a:avLst/>
              <a:gdLst>
                <a:gd name="connsiteX0" fmla="*/ 0 w 869950"/>
                <a:gd name="connsiteY0" fmla="*/ 0 h 45719"/>
                <a:gd name="connsiteX1" fmla="*/ 869950 w 869950"/>
                <a:gd name="connsiteY1" fmla="*/ 45719 h 45719"/>
                <a:gd name="connsiteX0" fmla="*/ 0 w 869950"/>
                <a:gd name="connsiteY0" fmla="*/ 0 h 5526"/>
                <a:gd name="connsiteX1" fmla="*/ 869950 w 869950"/>
                <a:gd name="connsiteY1" fmla="*/ 5526 h 5526"/>
                <a:gd name="connsiteX0" fmla="*/ 0 w 9538"/>
                <a:gd name="connsiteY0" fmla="*/ 0 h 46368"/>
                <a:gd name="connsiteX1" fmla="*/ 9538 w 9538"/>
                <a:gd name="connsiteY1" fmla="*/ 46368 h 46368"/>
                <a:gd name="connsiteX0" fmla="*/ 0 w 9637"/>
                <a:gd name="connsiteY0" fmla="*/ 0 h 6079"/>
                <a:gd name="connsiteX1" fmla="*/ 9637 w 9637"/>
                <a:gd name="connsiteY1" fmla="*/ 6079 h 6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37" h="6079" fill="none">
                  <a:moveTo>
                    <a:pt x="0" y="0"/>
                  </a:moveTo>
                  <a:cubicBezTo>
                    <a:pt x="3494" y="5948"/>
                    <a:pt x="6143" y="131"/>
                    <a:pt x="9637" y="6079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Text Box 16">
              <a:extLst>
                <a:ext uri="{FF2B5EF4-FFF2-40B4-BE49-F238E27FC236}">
                  <a16:creationId xmlns:a16="http://schemas.microsoft.com/office/drawing/2014/main" id="{8AD4A44A-5BBB-4C8E-9B72-7ADDFC56A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177" y="3525546"/>
              <a:ext cx="1931182" cy="40660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1+</a:t>
              </a:r>
              <a:r>
                <a:rPr lang="en-US" dirty="0"/>
                <a:t>K</a:t>
              </a:r>
              <a:r>
                <a:rPr lang="en-US" baseline="-25000" dirty="0"/>
                <a:t>v</a:t>
              </a:r>
              <a:r>
                <a:rPr lang="en-US" dirty="0"/>
                <a:t>s/K</a:t>
              </a:r>
              <a:r>
                <a:rPr lang="en-US" baseline="-25000" dirty="0"/>
                <a:t>4</a:t>
              </a:r>
            </a:p>
          </p:txBody>
        </p:sp>
      </p:grpSp>
      <p:sp>
        <p:nvSpPr>
          <p:cNvPr id="104" name="AutoShape 5">
            <a:extLst>
              <a:ext uri="{FF2B5EF4-FFF2-40B4-BE49-F238E27FC236}">
                <a16:creationId xmlns:a16="http://schemas.microsoft.com/office/drawing/2014/main" id="{C5FEBAC2-8895-4AC7-A755-92E79834D9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88107" y="3335057"/>
            <a:ext cx="2327027" cy="35674"/>
          </a:xfrm>
          <a:custGeom>
            <a:avLst/>
            <a:gdLst>
              <a:gd name="connsiteX0" fmla="*/ 0 w 869950"/>
              <a:gd name="connsiteY0" fmla="*/ 0 h 45719"/>
              <a:gd name="connsiteX1" fmla="*/ 869950 w 869950"/>
              <a:gd name="connsiteY1" fmla="*/ 45719 h 45719"/>
              <a:gd name="connsiteX0" fmla="*/ 0 w 869950"/>
              <a:gd name="connsiteY0" fmla="*/ 0 h 5526"/>
              <a:gd name="connsiteX1" fmla="*/ 869950 w 869950"/>
              <a:gd name="connsiteY1" fmla="*/ 5526 h 5526"/>
              <a:gd name="connsiteX0" fmla="*/ 0 w 9538"/>
              <a:gd name="connsiteY0" fmla="*/ 0 h 46368"/>
              <a:gd name="connsiteX1" fmla="*/ 9538 w 9538"/>
              <a:gd name="connsiteY1" fmla="*/ 46368 h 46368"/>
              <a:gd name="connsiteX0" fmla="*/ 0 w 9637"/>
              <a:gd name="connsiteY0" fmla="*/ 0 h 6079"/>
              <a:gd name="connsiteX1" fmla="*/ 9637 w 9637"/>
              <a:gd name="connsiteY1" fmla="*/ 6079 h 6079"/>
              <a:gd name="connsiteX0" fmla="*/ 0 w 29101"/>
              <a:gd name="connsiteY0" fmla="*/ 0 h 22903"/>
              <a:gd name="connsiteX1" fmla="*/ 29101 w 29101"/>
              <a:gd name="connsiteY1" fmla="*/ 22903 h 2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101" h="22903" fill="none">
                <a:moveTo>
                  <a:pt x="0" y="0"/>
                </a:moveTo>
                <a:cubicBezTo>
                  <a:pt x="3626" y="9785"/>
                  <a:pt x="25475" y="13118"/>
                  <a:pt x="29101" y="22903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6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36AA-8031-4CB2-9163-6357B10A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Velocity Feedback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BF68EC-081A-4B3D-BB10-AED30AAD6F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Transfer function: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𝐶𝑠</m:t>
                            </m:r>
                          </m:den>
                        </m:f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BF68EC-081A-4B3D-BB10-AED30AAD6F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81380D1B-988A-496C-8453-AB4423C30785}"/>
              </a:ext>
            </a:extLst>
          </p:cNvPr>
          <p:cNvGrpSpPr/>
          <p:nvPr/>
        </p:nvGrpSpPr>
        <p:grpSpPr>
          <a:xfrm>
            <a:off x="2511524" y="1818773"/>
            <a:ext cx="6960870" cy="1922265"/>
            <a:chOff x="910280" y="2009886"/>
            <a:chExt cx="6960870" cy="1922265"/>
          </a:xfrm>
        </p:grpSpPr>
        <p:sp>
          <p:nvSpPr>
            <p:cNvPr id="73" name="Line 29">
              <a:extLst>
                <a:ext uri="{FF2B5EF4-FFF2-40B4-BE49-F238E27FC236}">
                  <a16:creationId xmlns:a16="http://schemas.microsoft.com/office/drawing/2014/main" id="{C6676834-8584-45ED-9836-998D6CFB4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Text Box 28">
              <a:extLst>
                <a:ext uri="{FF2B5EF4-FFF2-40B4-BE49-F238E27FC236}">
                  <a16:creationId xmlns:a16="http://schemas.microsoft.com/office/drawing/2014/main" id="{2EE65DF4-92BF-4363-8D8D-8D1F9C21C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75" name="Text Box 27">
              <a:extLst>
                <a:ext uri="{FF2B5EF4-FFF2-40B4-BE49-F238E27FC236}">
                  <a16:creationId xmlns:a16="http://schemas.microsoft.com/office/drawing/2014/main" id="{B3A79939-6339-482B-8331-DC99DB1F6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76" name="Oval 26">
              <a:extLst>
                <a:ext uri="{FF2B5EF4-FFF2-40B4-BE49-F238E27FC236}">
                  <a16:creationId xmlns:a16="http://schemas.microsoft.com/office/drawing/2014/main" id="{69DE5E4B-4715-4A71-8902-D8A817702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AutoShape 25">
              <a:extLst>
                <a:ext uri="{FF2B5EF4-FFF2-40B4-BE49-F238E27FC236}">
                  <a16:creationId xmlns:a16="http://schemas.microsoft.com/office/drawing/2014/main" id="{85AD6600-CFBD-41DB-A94C-3226D95EA4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AutoShape 23">
              <a:extLst>
                <a:ext uri="{FF2B5EF4-FFF2-40B4-BE49-F238E27FC236}">
                  <a16:creationId xmlns:a16="http://schemas.microsoft.com/office/drawing/2014/main" id="{A2262117-2BB3-49E1-BC31-AE7C808139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AutoShape 22">
              <a:extLst>
                <a:ext uri="{FF2B5EF4-FFF2-40B4-BE49-F238E27FC236}">
                  <a16:creationId xmlns:a16="http://schemas.microsoft.com/office/drawing/2014/main" id="{8B0B31AF-1E70-4B93-B308-FBF43B51C1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AutoShape 21">
              <a:extLst>
                <a:ext uri="{FF2B5EF4-FFF2-40B4-BE49-F238E27FC236}">
                  <a16:creationId xmlns:a16="http://schemas.microsoft.com/office/drawing/2014/main" id="{5FA47A7F-F61A-43CE-98C9-C8DD0166E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Text Box 20">
              <a:extLst>
                <a:ext uri="{FF2B5EF4-FFF2-40B4-BE49-F238E27FC236}">
                  <a16:creationId xmlns:a16="http://schemas.microsoft.com/office/drawing/2014/main" id="{FBF84D87-E24B-4EB4-A6D9-BAFBF921D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AutoShape 19">
              <a:extLst>
                <a:ext uri="{FF2B5EF4-FFF2-40B4-BE49-F238E27FC236}">
                  <a16:creationId xmlns:a16="http://schemas.microsoft.com/office/drawing/2014/main" id="{65AF85F5-0E8B-42C1-B7EB-B86267AC4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Text Box 18">
              <a:extLst>
                <a:ext uri="{FF2B5EF4-FFF2-40B4-BE49-F238E27FC236}">
                  <a16:creationId xmlns:a16="http://schemas.microsoft.com/office/drawing/2014/main" id="{B9C7492D-C763-44DE-9887-A427A0108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4" name="Line 17">
              <a:extLst>
                <a:ext uri="{FF2B5EF4-FFF2-40B4-BE49-F238E27FC236}">
                  <a16:creationId xmlns:a16="http://schemas.microsoft.com/office/drawing/2014/main" id="{BE677422-C190-4C68-83CE-F901AA4038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Text Box 16">
              <a:extLst>
                <a:ext uri="{FF2B5EF4-FFF2-40B4-BE49-F238E27FC236}">
                  <a16:creationId xmlns:a16="http://schemas.microsoft.com/office/drawing/2014/main" id="{62AD1058-1284-4EBB-8B63-D192A56F2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6" name="Oval 15">
              <a:extLst>
                <a:ext uri="{FF2B5EF4-FFF2-40B4-BE49-F238E27FC236}">
                  <a16:creationId xmlns:a16="http://schemas.microsoft.com/office/drawing/2014/main" id="{6C3B181B-A1C5-4597-9942-12BC8F40A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AutoShape 13">
              <a:extLst>
                <a:ext uri="{FF2B5EF4-FFF2-40B4-BE49-F238E27FC236}">
                  <a16:creationId xmlns:a16="http://schemas.microsoft.com/office/drawing/2014/main" id="{EEA03D5C-07E4-43DC-900E-E0E874B6C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AutoShape 12">
              <a:extLst>
                <a:ext uri="{FF2B5EF4-FFF2-40B4-BE49-F238E27FC236}">
                  <a16:creationId xmlns:a16="http://schemas.microsoft.com/office/drawing/2014/main" id="{78079C1B-9650-471D-8BAF-442FD75FD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Text Box 11">
              <a:extLst>
                <a:ext uri="{FF2B5EF4-FFF2-40B4-BE49-F238E27FC236}">
                  <a16:creationId xmlns:a16="http://schemas.microsoft.com/office/drawing/2014/main" id="{846A8978-7312-4C98-A1B3-170AA9E96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90" name="Text Box 10">
              <a:extLst>
                <a:ext uri="{FF2B5EF4-FFF2-40B4-BE49-F238E27FC236}">
                  <a16:creationId xmlns:a16="http://schemas.microsoft.com/office/drawing/2014/main" id="{2A01F505-07C8-4741-AA55-D0B2A9D3F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91" name="Text Box 9">
              <a:extLst>
                <a:ext uri="{FF2B5EF4-FFF2-40B4-BE49-F238E27FC236}">
                  <a16:creationId xmlns:a16="http://schemas.microsoft.com/office/drawing/2014/main" id="{FF35656F-26F0-4C3C-8A65-FFD9FE9947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92" name="AutoShape 5">
              <a:extLst>
                <a:ext uri="{FF2B5EF4-FFF2-40B4-BE49-F238E27FC236}">
                  <a16:creationId xmlns:a16="http://schemas.microsoft.com/office/drawing/2014/main" id="{6FA186FC-B988-44B6-9A02-C6BF850E9D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Text Box 4">
              <a:extLst>
                <a:ext uri="{FF2B5EF4-FFF2-40B4-BE49-F238E27FC236}">
                  <a16:creationId xmlns:a16="http://schemas.microsoft.com/office/drawing/2014/main" id="{A101727C-DAC4-4A34-845B-A54E61EE9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94" name="Text Box 4">
              <a:extLst>
                <a:ext uri="{FF2B5EF4-FFF2-40B4-BE49-F238E27FC236}">
                  <a16:creationId xmlns:a16="http://schemas.microsoft.com/office/drawing/2014/main" id="{0C14909E-29F1-4843-ABBA-ECB7D2400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030" y="200988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21">
              <a:extLst>
                <a:ext uri="{FF2B5EF4-FFF2-40B4-BE49-F238E27FC236}">
                  <a16:creationId xmlns:a16="http://schemas.microsoft.com/office/drawing/2014/main" id="{A1AE1BC1-A4DD-4D57-B254-4AE92DDB1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BFCF1BEE-6146-4BA8-B67D-789C2BC26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97" name="Text Box 28">
              <a:extLst>
                <a:ext uri="{FF2B5EF4-FFF2-40B4-BE49-F238E27FC236}">
                  <a16:creationId xmlns:a16="http://schemas.microsoft.com/office/drawing/2014/main" id="{71358874-1183-4EA2-B4A5-5B3459679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99" name="AutoShape 5">
              <a:extLst>
                <a:ext uri="{FF2B5EF4-FFF2-40B4-BE49-F238E27FC236}">
                  <a16:creationId xmlns:a16="http://schemas.microsoft.com/office/drawing/2014/main" id="{9F6F41AF-0A4F-4191-8FA5-C1AF128596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530" y="2764292"/>
              <a:ext cx="799638" cy="15576"/>
            </a:xfrm>
            <a:custGeom>
              <a:avLst/>
              <a:gdLst>
                <a:gd name="connsiteX0" fmla="*/ 0 w 869950"/>
                <a:gd name="connsiteY0" fmla="*/ 0 h 45719"/>
                <a:gd name="connsiteX1" fmla="*/ 869950 w 869950"/>
                <a:gd name="connsiteY1" fmla="*/ 45719 h 45719"/>
                <a:gd name="connsiteX0" fmla="*/ 0 w 869950"/>
                <a:gd name="connsiteY0" fmla="*/ 0 h 5526"/>
                <a:gd name="connsiteX1" fmla="*/ 869950 w 869950"/>
                <a:gd name="connsiteY1" fmla="*/ 5526 h 5526"/>
                <a:gd name="connsiteX0" fmla="*/ 0 w 9538"/>
                <a:gd name="connsiteY0" fmla="*/ 0 h 46368"/>
                <a:gd name="connsiteX1" fmla="*/ 9538 w 9538"/>
                <a:gd name="connsiteY1" fmla="*/ 46368 h 46368"/>
                <a:gd name="connsiteX0" fmla="*/ 0 w 9637"/>
                <a:gd name="connsiteY0" fmla="*/ 0 h 6079"/>
                <a:gd name="connsiteX1" fmla="*/ 9637 w 9637"/>
                <a:gd name="connsiteY1" fmla="*/ 6079 h 6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37" h="6079" fill="none">
                  <a:moveTo>
                    <a:pt x="0" y="0"/>
                  </a:moveTo>
                  <a:cubicBezTo>
                    <a:pt x="3494" y="5948"/>
                    <a:pt x="6143" y="131"/>
                    <a:pt x="9637" y="6079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Text Box 16">
              <a:extLst>
                <a:ext uri="{FF2B5EF4-FFF2-40B4-BE49-F238E27FC236}">
                  <a16:creationId xmlns:a16="http://schemas.microsoft.com/office/drawing/2014/main" id="{8AD4A44A-5BBB-4C8E-9B72-7ADDFC56A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177" y="3525546"/>
              <a:ext cx="1931182" cy="40660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1+</a:t>
              </a:r>
              <a:r>
                <a:rPr lang="en-US" dirty="0"/>
                <a:t>K</a:t>
              </a:r>
              <a:r>
                <a:rPr lang="en-US" baseline="-25000" dirty="0"/>
                <a:t>v</a:t>
              </a:r>
              <a:r>
                <a:rPr lang="en-US" dirty="0"/>
                <a:t>s/K</a:t>
              </a:r>
              <a:r>
                <a:rPr lang="en-US" baseline="-250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59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36AA-8031-4CB2-9163-6357B10A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Velocity Feedback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BF68EC-081A-4B3D-BB10-AED30AAD6F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Transfer function:</a:t>
                </a:r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𝐶𝑠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𝛾𝜔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r>
                  <a:rPr lang="en-GB" dirty="0"/>
                  <a:t>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BF68EC-081A-4B3D-BB10-AED30AAD6F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81380D1B-988A-496C-8453-AB4423C30785}"/>
              </a:ext>
            </a:extLst>
          </p:cNvPr>
          <p:cNvGrpSpPr/>
          <p:nvPr/>
        </p:nvGrpSpPr>
        <p:grpSpPr>
          <a:xfrm>
            <a:off x="2511524" y="1818773"/>
            <a:ext cx="6960870" cy="1922265"/>
            <a:chOff x="910280" y="2009886"/>
            <a:chExt cx="6960870" cy="1922265"/>
          </a:xfrm>
        </p:grpSpPr>
        <p:sp>
          <p:nvSpPr>
            <p:cNvPr id="73" name="Line 29">
              <a:extLst>
                <a:ext uri="{FF2B5EF4-FFF2-40B4-BE49-F238E27FC236}">
                  <a16:creationId xmlns:a16="http://schemas.microsoft.com/office/drawing/2014/main" id="{C6676834-8584-45ED-9836-998D6CFB4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9780" y="2764288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Text Box 28">
              <a:extLst>
                <a:ext uri="{FF2B5EF4-FFF2-40B4-BE49-F238E27FC236}">
                  <a16:creationId xmlns:a16="http://schemas.microsoft.com/office/drawing/2014/main" id="{2EE65DF4-92BF-4363-8D8D-8D1F9C21C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7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75" name="Text Box 27">
              <a:extLst>
                <a:ext uri="{FF2B5EF4-FFF2-40B4-BE49-F238E27FC236}">
                  <a16:creationId xmlns:a16="http://schemas.microsoft.com/office/drawing/2014/main" id="{B3A79939-6339-482B-8331-DC99DB1F6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4580" y="27293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76" name="Oval 26">
              <a:extLst>
                <a:ext uri="{FF2B5EF4-FFF2-40B4-BE49-F238E27FC236}">
                  <a16:creationId xmlns:a16="http://schemas.microsoft.com/office/drawing/2014/main" id="{69DE5E4B-4715-4A71-8902-D8A817702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08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AutoShape 25">
              <a:extLst>
                <a:ext uri="{FF2B5EF4-FFF2-40B4-BE49-F238E27FC236}">
                  <a16:creationId xmlns:a16="http://schemas.microsoft.com/office/drawing/2014/main" id="{85AD6600-CFBD-41DB-A94C-3226D95EA4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2033" y="2764288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AutoShape 23">
              <a:extLst>
                <a:ext uri="{FF2B5EF4-FFF2-40B4-BE49-F238E27FC236}">
                  <a16:creationId xmlns:a16="http://schemas.microsoft.com/office/drawing/2014/main" id="{A2262117-2BB3-49E1-BC31-AE7C808139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24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AutoShape 22">
              <a:extLst>
                <a:ext uri="{FF2B5EF4-FFF2-40B4-BE49-F238E27FC236}">
                  <a16:creationId xmlns:a16="http://schemas.microsoft.com/office/drawing/2014/main" id="{8B0B31AF-1E70-4B93-B308-FBF43B51C1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0015" y="28785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AutoShape 21">
              <a:extLst>
                <a:ext uri="{FF2B5EF4-FFF2-40B4-BE49-F238E27FC236}">
                  <a16:creationId xmlns:a16="http://schemas.microsoft.com/office/drawing/2014/main" id="{5FA47A7F-F61A-43CE-98C9-C8DD0166E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0800" y="3727450"/>
              <a:ext cx="471393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Text Box 20">
              <a:extLst>
                <a:ext uri="{FF2B5EF4-FFF2-40B4-BE49-F238E27FC236}">
                  <a16:creationId xmlns:a16="http://schemas.microsoft.com/office/drawing/2014/main" id="{FBF84D87-E24B-4EB4-A6D9-BAFBF921D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9650" y="2440302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AutoShape 19">
              <a:extLst>
                <a:ext uri="{FF2B5EF4-FFF2-40B4-BE49-F238E27FC236}">
                  <a16:creationId xmlns:a16="http://schemas.microsoft.com/office/drawing/2014/main" id="{65AF85F5-0E8B-42C1-B7EB-B86267AC4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480" y="27642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Text Box 18">
              <a:extLst>
                <a:ext uri="{FF2B5EF4-FFF2-40B4-BE49-F238E27FC236}">
                  <a16:creationId xmlns:a16="http://schemas.microsoft.com/office/drawing/2014/main" id="{B9C7492D-C763-44DE-9887-A427A0108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680" y="24849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4" name="Line 17">
              <a:extLst>
                <a:ext uri="{FF2B5EF4-FFF2-40B4-BE49-F238E27FC236}">
                  <a16:creationId xmlns:a16="http://schemas.microsoft.com/office/drawing/2014/main" id="{BE677422-C190-4C68-83CE-F901AA4038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780" y="27642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Text Box 16">
              <a:extLst>
                <a:ext uri="{FF2B5EF4-FFF2-40B4-BE49-F238E27FC236}">
                  <a16:creationId xmlns:a16="http://schemas.microsoft.com/office/drawing/2014/main" id="{62AD1058-1284-4EBB-8B63-D192A56F2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5630" y="2535779"/>
              <a:ext cx="9144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   K</a:t>
              </a:r>
              <a:r>
                <a:rPr lang="en-US" i="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6" name="Oval 15">
              <a:extLst>
                <a:ext uri="{FF2B5EF4-FFF2-40B4-BE49-F238E27FC236}">
                  <a16:creationId xmlns:a16="http://schemas.microsoft.com/office/drawing/2014/main" id="{6C3B181B-A1C5-4597-9942-12BC8F40A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930" y="26500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AutoShape 13">
              <a:extLst>
                <a:ext uri="{FF2B5EF4-FFF2-40B4-BE49-F238E27FC236}">
                  <a16:creationId xmlns:a16="http://schemas.microsoft.com/office/drawing/2014/main" id="{EEA03D5C-07E4-43DC-900E-E0E874B6C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003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AutoShape 12">
              <a:extLst>
                <a:ext uri="{FF2B5EF4-FFF2-40B4-BE49-F238E27FC236}">
                  <a16:creationId xmlns:a16="http://schemas.microsoft.com/office/drawing/2014/main" id="{78079C1B-9650-471D-8BAF-442FD75FD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7230" y="21930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Text Box 11">
              <a:extLst>
                <a:ext uri="{FF2B5EF4-FFF2-40B4-BE49-F238E27FC236}">
                  <a16:creationId xmlns:a16="http://schemas.microsoft.com/office/drawing/2014/main" id="{846A8978-7312-4C98-A1B3-170AA9E96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5380" y="2476510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90" name="Text Box 10">
              <a:extLst>
                <a:ext uri="{FF2B5EF4-FFF2-40B4-BE49-F238E27FC236}">
                  <a16:creationId xmlns:a16="http://schemas.microsoft.com/office/drawing/2014/main" id="{2A01F505-07C8-4741-AA55-D0B2A9D3F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3530" y="24087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91" name="Text Box 9">
              <a:extLst>
                <a:ext uri="{FF2B5EF4-FFF2-40B4-BE49-F238E27FC236}">
                  <a16:creationId xmlns:a16="http://schemas.microsoft.com/office/drawing/2014/main" id="{FF35656F-26F0-4C3C-8A65-FFD9FE9947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7080" y="22691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92" name="AutoShape 5">
              <a:extLst>
                <a:ext uri="{FF2B5EF4-FFF2-40B4-BE49-F238E27FC236}">
                  <a16:creationId xmlns:a16="http://schemas.microsoft.com/office/drawing/2014/main" id="{6FA186FC-B988-44B6-9A02-C6BF850E9D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3680" y="2764288"/>
              <a:ext cx="3429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Text Box 4">
              <a:extLst>
                <a:ext uri="{FF2B5EF4-FFF2-40B4-BE49-F238E27FC236}">
                  <a16:creationId xmlns:a16="http://schemas.microsoft.com/office/drawing/2014/main" id="{A101727C-DAC4-4A34-845B-A54E61EE9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930" y="2535779"/>
              <a:ext cx="457200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K</a:t>
              </a:r>
              <a:r>
                <a:rPr lang="en-US" i="0" baseline="-250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94" name="Text Box 4">
              <a:extLst>
                <a:ext uri="{FF2B5EF4-FFF2-40B4-BE49-F238E27FC236}">
                  <a16:creationId xmlns:a16="http://schemas.microsoft.com/office/drawing/2014/main" id="{0C14909E-29F1-4843-ABBA-ECB7D2400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030" y="2009886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21">
              <a:extLst>
                <a:ext uri="{FF2B5EF4-FFF2-40B4-BE49-F238E27FC236}">
                  <a16:creationId xmlns:a16="http://schemas.microsoft.com/office/drawing/2014/main" id="{A1AE1BC1-A4DD-4D57-B254-4AE92DDB1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80" y="23580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BFCF1BEE-6146-4BA8-B67D-789C2BC26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9427" r="39415"/>
            <a:stretch/>
          </p:blipFill>
          <p:spPr>
            <a:xfrm>
              <a:off x="6214650" y="2571599"/>
              <a:ext cx="787400" cy="369821"/>
            </a:xfrm>
            <a:prstGeom prst="rect">
              <a:avLst/>
            </a:prstGeom>
          </p:spPr>
        </p:pic>
        <p:sp>
          <p:nvSpPr>
            <p:cNvPr id="97" name="Text Box 28">
              <a:extLst>
                <a:ext uri="{FF2B5EF4-FFF2-40B4-BE49-F238E27FC236}">
                  <a16:creationId xmlns:a16="http://schemas.microsoft.com/office/drawing/2014/main" id="{71358874-1183-4EA2-B4A5-5B3459679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430" y="241576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99" name="AutoShape 5">
              <a:extLst>
                <a:ext uri="{FF2B5EF4-FFF2-40B4-BE49-F238E27FC236}">
                  <a16:creationId xmlns:a16="http://schemas.microsoft.com/office/drawing/2014/main" id="{9F6F41AF-0A4F-4191-8FA5-C1AF128596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530" y="2764292"/>
              <a:ext cx="799638" cy="15576"/>
            </a:xfrm>
            <a:custGeom>
              <a:avLst/>
              <a:gdLst>
                <a:gd name="connsiteX0" fmla="*/ 0 w 869950"/>
                <a:gd name="connsiteY0" fmla="*/ 0 h 45719"/>
                <a:gd name="connsiteX1" fmla="*/ 869950 w 869950"/>
                <a:gd name="connsiteY1" fmla="*/ 45719 h 45719"/>
                <a:gd name="connsiteX0" fmla="*/ 0 w 869950"/>
                <a:gd name="connsiteY0" fmla="*/ 0 h 5526"/>
                <a:gd name="connsiteX1" fmla="*/ 869950 w 869950"/>
                <a:gd name="connsiteY1" fmla="*/ 5526 h 5526"/>
                <a:gd name="connsiteX0" fmla="*/ 0 w 9538"/>
                <a:gd name="connsiteY0" fmla="*/ 0 h 46368"/>
                <a:gd name="connsiteX1" fmla="*/ 9538 w 9538"/>
                <a:gd name="connsiteY1" fmla="*/ 46368 h 46368"/>
                <a:gd name="connsiteX0" fmla="*/ 0 w 9637"/>
                <a:gd name="connsiteY0" fmla="*/ 0 h 6079"/>
                <a:gd name="connsiteX1" fmla="*/ 9637 w 9637"/>
                <a:gd name="connsiteY1" fmla="*/ 6079 h 6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37" h="6079" fill="none">
                  <a:moveTo>
                    <a:pt x="0" y="0"/>
                  </a:moveTo>
                  <a:cubicBezTo>
                    <a:pt x="3494" y="5948"/>
                    <a:pt x="6143" y="131"/>
                    <a:pt x="9637" y="6079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Text Box 16">
              <a:extLst>
                <a:ext uri="{FF2B5EF4-FFF2-40B4-BE49-F238E27FC236}">
                  <a16:creationId xmlns:a16="http://schemas.microsoft.com/office/drawing/2014/main" id="{8AD4A44A-5BBB-4C8E-9B72-7ADDFC56A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177" y="3525546"/>
              <a:ext cx="1931182" cy="40660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pPr algn="ctr"/>
              <a:r>
                <a:rPr lang="en-US" dirty="0">
                  <a:solidFill>
                    <a:schemeClr val="tx1"/>
                  </a:solidFill>
                </a:rPr>
                <a:t>   1+</a:t>
              </a:r>
              <a:r>
                <a:rPr lang="en-US" dirty="0"/>
                <a:t>K</a:t>
              </a:r>
              <a:r>
                <a:rPr lang="en-US" baseline="-25000" dirty="0"/>
                <a:t>v</a:t>
              </a:r>
              <a:r>
                <a:rPr lang="en-US" dirty="0"/>
                <a:t>s/K</a:t>
              </a:r>
              <a:r>
                <a:rPr lang="en-US" baseline="-250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9230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72363" y="851560"/>
            <a:ext cx="6833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/>
                <a:cs typeface="Arial"/>
              </a:rPr>
              <a:t>Proportional and Derivative Control (P+D)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324426" y="2041979"/>
            <a:ext cx="6689926" cy="1615278"/>
            <a:chOff x="910280" y="1735735"/>
            <a:chExt cx="6689926" cy="1615278"/>
          </a:xfrm>
        </p:grpSpPr>
        <p:sp>
          <p:nvSpPr>
            <p:cNvPr id="10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1570680" y="2091277"/>
              <a:ext cx="6858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936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r>
                <a:rPr lang="en-US" i="0" dirty="0">
                  <a:solidFill>
                    <a:srgbClr val="000000"/>
                  </a:solidFill>
                </a:rPr>
                <a:t>1/</a:t>
              </a:r>
              <a:r>
                <a:rPr lang="en-US" dirty="0">
                  <a:solidFill>
                    <a:srgbClr val="000000"/>
                  </a:solidFill>
                </a:rPr>
                <a:t>K</a:t>
              </a:r>
              <a:r>
                <a:rPr lang="en-US" i="0" baseline="-25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1227780" y="2370588"/>
              <a:ext cx="3429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3064933" y="2142079"/>
              <a:ext cx="1543252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4967905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AutoShape 12"/>
            <p:cNvSpPr>
              <a:spLocks noChangeShapeType="1"/>
            </p:cNvSpPr>
            <p:nvPr/>
          </p:nvSpPr>
          <p:spPr bwMode="auto">
            <a:xfrm>
              <a:off x="5082205" y="1799315"/>
              <a:ext cx="635" cy="45701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4688505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5152055" y="1875424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5084848" y="1735735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F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R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910280" y="1964338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44" name="AutoShape 5"/>
            <p:cNvSpPr>
              <a:spLocks noChangeShapeType="1"/>
            </p:cNvSpPr>
            <p:nvPr/>
          </p:nvSpPr>
          <p:spPr bwMode="auto">
            <a:xfrm>
              <a:off x="5205030" y="2372432"/>
              <a:ext cx="66452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3"/>
            <a:srcRect l="39410" t="-12532" r="39419" b="-11950"/>
            <a:stretch/>
          </p:blipFill>
          <p:spPr>
            <a:xfrm>
              <a:off x="3217334" y="2173698"/>
              <a:ext cx="1296000" cy="363600"/>
            </a:xfrm>
            <a:prstGeom prst="rect">
              <a:avLst/>
            </a:prstGeom>
          </p:spPr>
        </p:pic>
        <p:sp>
          <p:nvSpPr>
            <p:cNvPr id="46" name="AutoShape 5"/>
            <p:cNvSpPr>
              <a:spLocks noChangeShapeType="1"/>
            </p:cNvSpPr>
            <p:nvPr/>
          </p:nvSpPr>
          <p:spPr bwMode="auto">
            <a:xfrm>
              <a:off x="4608185" y="2372432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9" name="Rectangle 48"/>
          <p:cNvSpPr/>
          <p:nvPr/>
        </p:nvSpPr>
        <p:spPr>
          <a:xfrm>
            <a:off x="820309" y="4391676"/>
            <a:ext cx="851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Notes: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820308" y="4780402"/>
            <a:ext cx="7479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latin typeface="Arial"/>
                <a:cs typeface="Arial"/>
              </a:rPr>
              <a:t>i</a:t>
            </a:r>
            <a:r>
              <a:rPr lang="en-GB" dirty="0">
                <a:latin typeface="Arial"/>
                <a:cs typeface="Arial"/>
              </a:rPr>
              <a:t>) 	Damping increased without increasing power consumption (why?) </a:t>
            </a:r>
          </a:p>
        </p:txBody>
      </p:sp>
      <p:sp>
        <p:nvSpPr>
          <p:cNvPr id="37" name="Footer Placeholder 2">
            <a:extLst>
              <a:ext uri="{FF2B5EF4-FFF2-40B4-BE49-F238E27FC236}">
                <a16:creationId xmlns:a16="http://schemas.microsoft.com/office/drawing/2014/main" id="{C4DD4A0E-ACA3-4DBE-96F1-26D3E9AA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72363" y="2871835"/>
                <a:ext cx="9603275" cy="171562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Transfer function:</a:t>
                </a:r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𝐶𝑠</m:t>
                        </m:r>
                      </m:den>
                    </m:f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𝐾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72363" y="2871835"/>
                <a:ext cx="9603275" cy="1715628"/>
              </a:xfrm>
              <a:blipFill>
                <a:blip r:embed="rId7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766DCDE0-C868-430C-B6BB-837E6074E91E}"/>
              </a:ext>
            </a:extLst>
          </p:cNvPr>
          <p:cNvSpPr/>
          <p:nvPr/>
        </p:nvSpPr>
        <p:spPr>
          <a:xfrm>
            <a:off x="820307" y="5129550"/>
            <a:ext cx="7479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ii) 	Overshoot is decreased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B68988-F3F7-4E1B-B8A9-3C92FDB2BE76}"/>
              </a:ext>
            </a:extLst>
          </p:cNvPr>
          <p:cNvSpPr/>
          <p:nvPr/>
        </p:nvSpPr>
        <p:spPr>
          <a:xfrm>
            <a:off x="820307" y="5458346"/>
            <a:ext cx="7479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iii) 	Derivative control has no effect on steady state error.</a:t>
            </a:r>
          </a:p>
        </p:txBody>
      </p:sp>
    </p:spTree>
    <p:extLst>
      <p:ext uri="{BB962C8B-B14F-4D97-AF65-F5344CB8AC3E}">
        <p14:creationId xmlns:p14="http://schemas.microsoft.com/office/powerpoint/2010/main" val="185685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72363" y="549380"/>
                <a:ext cx="6833922" cy="1170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/>
                    <a:cs typeface="Arial"/>
                  </a:rPr>
                  <a:t>Proportional and Derivative Control (P+D)</a:t>
                </a:r>
              </a:p>
              <a:p>
                <a:r>
                  <a:rPr lang="en-US" sz="2800" dirty="0">
                    <a:latin typeface="Arial"/>
                    <a:cs typeface="Arial"/>
                  </a:rPr>
                  <a:t>Steady state error for ramp input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363" y="549380"/>
                <a:ext cx="6833922" cy="1170641"/>
              </a:xfrm>
              <a:prstGeom prst="rect">
                <a:avLst/>
              </a:prstGeom>
              <a:blipFill>
                <a:blip r:embed="rId2"/>
                <a:stretch>
                  <a:fillRect l="-1873" t="-5208" r="-714"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93B2283-AE88-45DF-A7A0-7AE4FF553178}"/>
              </a:ext>
            </a:extLst>
          </p:cNvPr>
          <p:cNvGrpSpPr/>
          <p:nvPr/>
        </p:nvGrpSpPr>
        <p:grpSpPr>
          <a:xfrm>
            <a:off x="4817095" y="2281211"/>
            <a:ext cx="6197257" cy="1376046"/>
            <a:chOff x="4817095" y="2281211"/>
            <a:chExt cx="6197257" cy="1376046"/>
          </a:xfrm>
        </p:grpSpPr>
        <p:sp>
          <p:nvSpPr>
            <p:cNvPr id="10" name="Line 29"/>
            <p:cNvSpPr>
              <a:spLocks noChangeShapeType="1"/>
            </p:cNvSpPr>
            <p:nvPr/>
          </p:nvSpPr>
          <p:spPr bwMode="auto">
            <a:xfrm>
              <a:off x="10212982" y="2685299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638876" y="2321323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5708726" y="2641896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5899226" y="2562577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AutoShape 25"/>
            <p:cNvSpPr>
              <a:spLocks noChangeShapeType="1"/>
            </p:cNvSpPr>
            <p:nvPr/>
          </p:nvSpPr>
          <p:spPr bwMode="auto">
            <a:xfrm flipH="1">
              <a:off x="10435235" y="2685299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2"/>
            <p:cNvSpPr>
              <a:spLocks noChangeShapeType="1"/>
            </p:cNvSpPr>
            <p:nvPr/>
          </p:nvSpPr>
          <p:spPr bwMode="auto">
            <a:xfrm flipH="1" flipV="1">
              <a:off x="6014161" y="2791086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1"/>
            <p:cNvSpPr>
              <a:spLocks noChangeShapeType="1"/>
            </p:cNvSpPr>
            <p:nvPr/>
          </p:nvSpPr>
          <p:spPr bwMode="auto">
            <a:xfrm flipH="1">
              <a:off x="5996479" y="3642960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10442852" y="2361313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19"/>
            <p:cNvSpPr>
              <a:spLocks noChangeShapeType="1"/>
            </p:cNvSpPr>
            <p:nvPr/>
          </p:nvSpPr>
          <p:spPr bwMode="auto">
            <a:xfrm flipV="1">
              <a:off x="4817095" y="2677466"/>
              <a:ext cx="1082132" cy="3200"/>
            </a:xfrm>
            <a:custGeom>
              <a:avLst/>
              <a:gdLst>
                <a:gd name="connsiteX0" fmla="*/ 0 w 1003300"/>
                <a:gd name="connsiteY0" fmla="*/ 0 h 45719"/>
                <a:gd name="connsiteX1" fmla="*/ 1003300 w 1003300"/>
                <a:gd name="connsiteY1" fmla="*/ 45719 h 45719"/>
                <a:gd name="connsiteX0" fmla="*/ 0 w 1013348"/>
                <a:gd name="connsiteY0" fmla="*/ 0 h 15574"/>
                <a:gd name="connsiteX1" fmla="*/ 1013348 w 1013348"/>
                <a:gd name="connsiteY1" fmla="*/ 15574 h 15574"/>
                <a:gd name="connsiteX0" fmla="*/ 0 w 1016891"/>
                <a:gd name="connsiteY0" fmla="*/ 0 h 8243"/>
                <a:gd name="connsiteX1" fmla="*/ 1016891 w 1016891"/>
                <a:gd name="connsiteY1" fmla="*/ 8243 h 8243"/>
                <a:gd name="connsiteX0" fmla="*/ 0 w 10000"/>
                <a:gd name="connsiteY0" fmla="*/ 2449 h 12449"/>
                <a:gd name="connsiteX1" fmla="*/ 10000 w 10000"/>
                <a:gd name="connsiteY1" fmla="*/ 12449 h 12449"/>
                <a:gd name="connsiteX0" fmla="*/ 0 w 10000"/>
                <a:gd name="connsiteY0" fmla="*/ 107 h 10107"/>
                <a:gd name="connsiteX1" fmla="*/ 10000 w 10000"/>
                <a:gd name="connsiteY1" fmla="*/ 10107 h 10107"/>
                <a:gd name="connsiteX0" fmla="*/ 0 w 9895"/>
                <a:gd name="connsiteY0" fmla="*/ 712 h 830"/>
                <a:gd name="connsiteX1" fmla="*/ 9895 w 9895"/>
                <a:gd name="connsiteY1" fmla="*/ 830 h 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95" h="830" fill="none">
                  <a:moveTo>
                    <a:pt x="0" y="712"/>
                  </a:moveTo>
                  <a:cubicBezTo>
                    <a:pt x="3324" y="-564"/>
                    <a:pt x="6641" y="129"/>
                    <a:pt x="9895" y="83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6479079" y="2448323"/>
              <a:ext cx="1543252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9298582" y="2397521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6127826" y="2677465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5269454" y="2281211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/>
            <a:srcRect l="39427" r="39415"/>
            <a:stretch/>
          </p:blipFill>
          <p:spPr>
            <a:xfrm>
              <a:off x="9366319" y="2484143"/>
              <a:ext cx="787400" cy="36982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4"/>
            <a:srcRect l="39410" t="-12532" r="39419" b="-11950"/>
            <a:stretch/>
          </p:blipFill>
          <p:spPr>
            <a:xfrm>
              <a:off x="6631480" y="2479942"/>
              <a:ext cx="1296000" cy="363600"/>
            </a:xfrm>
            <a:prstGeom prst="rect">
              <a:avLst/>
            </a:prstGeom>
          </p:spPr>
        </p:pic>
        <p:sp>
          <p:nvSpPr>
            <p:cNvPr id="46" name="AutoShape 5"/>
            <p:cNvSpPr>
              <a:spLocks noChangeShapeType="1"/>
            </p:cNvSpPr>
            <p:nvPr/>
          </p:nvSpPr>
          <p:spPr bwMode="auto">
            <a:xfrm>
              <a:off x="8022331" y="2678674"/>
              <a:ext cx="1295301" cy="3387"/>
            </a:xfrm>
            <a:custGeom>
              <a:avLst/>
              <a:gdLst>
                <a:gd name="connsiteX0" fmla="*/ 0 w 1276251"/>
                <a:gd name="connsiteY0" fmla="*/ 0 h 45719"/>
                <a:gd name="connsiteX1" fmla="*/ 1276251 w 1276251"/>
                <a:gd name="connsiteY1" fmla="*/ 45719 h 45719"/>
                <a:gd name="connsiteX0" fmla="*/ 0 w 1295301"/>
                <a:gd name="connsiteY0" fmla="*/ 4400 h 8799"/>
                <a:gd name="connsiteX1" fmla="*/ 1295301 w 1295301"/>
                <a:gd name="connsiteY1" fmla="*/ 4399 h 8799"/>
                <a:gd name="connsiteX0" fmla="*/ 0 w 10000"/>
                <a:gd name="connsiteY0" fmla="*/ 2 h 7699"/>
                <a:gd name="connsiteX1" fmla="*/ 10000 w 10000"/>
                <a:gd name="connsiteY1" fmla="*/ 0 h 7699"/>
                <a:gd name="connsiteX0" fmla="*/ 0 w 10000"/>
                <a:gd name="connsiteY0" fmla="*/ 3 h 5000"/>
                <a:gd name="connsiteX1" fmla="*/ 10000 w 10000"/>
                <a:gd name="connsiteY1" fmla="*/ 0 h 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5000" fill="none">
                  <a:moveTo>
                    <a:pt x="0" y="3"/>
                  </a:moveTo>
                  <a:cubicBezTo>
                    <a:pt x="3284" y="11250"/>
                    <a:pt x="6392" y="0"/>
                    <a:pt x="10000" y="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11077" y="3654404"/>
                <a:ext cx="9923464" cy="171562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</m:oMath>
                </a14:m>
                <a:r>
                  <a:rPr lang="en-GB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                      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𝐸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:r>
                  <a:rPr lang="en-GB" dirty="0"/>
                  <a:t>Final Value Theorem: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𝑠𝐸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:r>
                  <a:rPr lang="en-GB" dirty="0"/>
                  <a:t>Take 5 – have a go …</a:t>
                </a:r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11077" y="3654404"/>
                <a:ext cx="9923464" cy="1715628"/>
              </a:xfrm>
              <a:blipFill>
                <a:blip r:embed="rId5"/>
                <a:stretch>
                  <a:fillRect l="-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6394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72363" y="549380"/>
                <a:ext cx="6833922" cy="1170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/>
                    <a:cs typeface="Arial"/>
                  </a:rPr>
                  <a:t>Proportional and Derivative Control (P+D)</a:t>
                </a:r>
              </a:p>
              <a:p>
                <a:r>
                  <a:rPr lang="en-US" sz="2800" dirty="0">
                    <a:latin typeface="Arial"/>
                    <a:cs typeface="Arial"/>
                  </a:rPr>
                  <a:t>Steady state error for ramp input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363" y="549380"/>
                <a:ext cx="6833922" cy="1170641"/>
              </a:xfrm>
              <a:prstGeom prst="rect">
                <a:avLst/>
              </a:prstGeom>
              <a:blipFill>
                <a:blip r:embed="rId2"/>
                <a:stretch>
                  <a:fillRect l="-1873" t="-5208" r="-714"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93B2283-AE88-45DF-A7A0-7AE4FF553178}"/>
              </a:ext>
            </a:extLst>
          </p:cNvPr>
          <p:cNvGrpSpPr/>
          <p:nvPr/>
        </p:nvGrpSpPr>
        <p:grpSpPr>
          <a:xfrm>
            <a:off x="4817095" y="2281211"/>
            <a:ext cx="6197257" cy="1376046"/>
            <a:chOff x="4817095" y="2281211"/>
            <a:chExt cx="6197257" cy="1376046"/>
          </a:xfrm>
        </p:grpSpPr>
        <p:sp>
          <p:nvSpPr>
            <p:cNvPr id="10" name="Line 29"/>
            <p:cNvSpPr>
              <a:spLocks noChangeShapeType="1"/>
            </p:cNvSpPr>
            <p:nvPr/>
          </p:nvSpPr>
          <p:spPr bwMode="auto">
            <a:xfrm>
              <a:off x="10212982" y="2685299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5638876" y="2321323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5708726" y="2641896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5899226" y="2562577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AutoShape 25"/>
            <p:cNvSpPr>
              <a:spLocks noChangeShapeType="1"/>
            </p:cNvSpPr>
            <p:nvPr/>
          </p:nvSpPr>
          <p:spPr bwMode="auto">
            <a:xfrm flipH="1">
              <a:off x="10435235" y="2685299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2"/>
            <p:cNvSpPr>
              <a:spLocks noChangeShapeType="1"/>
            </p:cNvSpPr>
            <p:nvPr/>
          </p:nvSpPr>
          <p:spPr bwMode="auto">
            <a:xfrm flipH="1" flipV="1">
              <a:off x="6014161" y="2791086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1"/>
            <p:cNvSpPr>
              <a:spLocks noChangeShapeType="1"/>
            </p:cNvSpPr>
            <p:nvPr/>
          </p:nvSpPr>
          <p:spPr bwMode="auto">
            <a:xfrm flipH="1">
              <a:off x="5996479" y="3642960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10442852" y="2361313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19"/>
            <p:cNvSpPr>
              <a:spLocks noChangeShapeType="1"/>
            </p:cNvSpPr>
            <p:nvPr/>
          </p:nvSpPr>
          <p:spPr bwMode="auto">
            <a:xfrm flipV="1">
              <a:off x="4817095" y="2677466"/>
              <a:ext cx="1082132" cy="3200"/>
            </a:xfrm>
            <a:custGeom>
              <a:avLst/>
              <a:gdLst>
                <a:gd name="connsiteX0" fmla="*/ 0 w 1003300"/>
                <a:gd name="connsiteY0" fmla="*/ 0 h 45719"/>
                <a:gd name="connsiteX1" fmla="*/ 1003300 w 1003300"/>
                <a:gd name="connsiteY1" fmla="*/ 45719 h 45719"/>
                <a:gd name="connsiteX0" fmla="*/ 0 w 1013348"/>
                <a:gd name="connsiteY0" fmla="*/ 0 h 15574"/>
                <a:gd name="connsiteX1" fmla="*/ 1013348 w 1013348"/>
                <a:gd name="connsiteY1" fmla="*/ 15574 h 15574"/>
                <a:gd name="connsiteX0" fmla="*/ 0 w 1016891"/>
                <a:gd name="connsiteY0" fmla="*/ 0 h 8243"/>
                <a:gd name="connsiteX1" fmla="*/ 1016891 w 1016891"/>
                <a:gd name="connsiteY1" fmla="*/ 8243 h 8243"/>
                <a:gd name="connsiteX0" fmla="*/ 0 w 10000"/>
                <a:gd name="connsiteY0" fmla="*/ 2449 h 12449"/>
                <a:gd name="connsiteX1" fmla="*/ 10000 w 10000"/>
                <a:gd name="connsiteY1" fmla="*/ 12449 h 12449"/>
                <a:gd name="connsiteX0" fmla="*/ 0 w 10000"/>
                <a:gd name="connsiteY0" fmla="*/ 107 h 10107"/>
                <a:gd name="connsiteX1" fmla="*/ 10000 w 10000"/>
                <a:gd name="connsiteY1" fmla="*/ 10107 h 10107"/>
                <a:gd name="connsiteX0" fmla="*/ 0 w 9895"/>
                <a:gd name="connsiteY0" fmla="*/ 712 h 830"/>
                <a:gd name="connsiteX1" fmla="*/ 9895 w 9895"/>
                <a:gd name="connsiteY1" fmla="*/ 830 h 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95" h="830" fill="none">
                  <a:moveTo>
                    <a:pt x="0" y="712"/>
                  </a:moveTo>
                  <a:cubicBezTo>
                    <a:pt x="3324" y="-564"/>
                    <a:pt x="6641" y="129"/>
                    <a:pt x="9895" y="83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6479079" y="2448323"/>
              <a:ext cx="1543252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9298582" y="2397521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6127826" y="2677465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5269454" y="2281211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/>
            <a:srcRect l="39427" r="39415"/>
            <a:stretch/>
          </p:blipFill>
          <p:spPr>
            <a:xfrm>
              <a:off x="9366319" y="2484143"/>
              <a:ext cx="787400" cy="36982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4"/>
            <a:srcRect l="39410" t="-12532" r="39419" b="-11950"/>
            <a:stretch/>
          </p:blipFill>
          <p:spPr>
            <a:xfrm>
              <a:off x="6631480" y="2479942"/>
              <a:ext cx="1296000" cy="363600"/>
            </a:xfrm>
            <a:prstGeom prst="rect">
              <a:avLst/>
            </a:prstGeom>
          </p:spPr>
        </p:pic>
        <p:sp>
          <p:nvSpPr>
            <p:cNvPr id="46" name="AutoShape 5"/>
            <p:cNvSpPr>
              <a:spLocks noChangeShapeType="1"/>
            </p:cNvSpPr>
            <p:nvPr/>
          </p:nvSpPr>
          <p:spPr bwMode="auto">
            <a:xfrm>
              <a:off x="8022331" y="2678674"/>
              <a:ext cx="1295301" cy="3387"/>
            </a:xfrm>
            <a:custGeom>
              <a:avLst/>
              <a:gdLst>
                <a:gd name="connsiteX0" fmla="*/ 0 w 1276251"/>
                <a:gd name="connsiteY0" fmla="*/ 0 h 45719"/>
                <a:gd name="connsiteX1" fmla="*/ 1276251 w 1276251"/>
                <a:gd name="connsiteY1" fmla="*/ 45719 h 45719"/>
                <a:gd name="connsiteX0" fmla="*/ 0 w 1295301"/>
                <a:gd name="connsiteY0" fmla="*/ 4400 h 8799"/>
                <a:gd name="connsiteX1" fmla="*/ 1295301 w 1295301"/>
                <a:gd name="connsiteY1" fmla="*/ 4399 h 8799"/>
                <a:gd name="connsiteX0" fmla="*/ 0 w 10000"/>
                <a:gd name="connsiteY0" fmla="*/ 2 h 7699"/>
                <a:gd name="connsiteX1" fmla="*/ 10000 w 10000"/>
                <a:gd name="connsiteY1" fmla="*/ 0 h 7699"/>
                <a:gd name="connsiteX0" fmla="*/ 0 w 10000"/>
                <a:gd name="connsiteY0" fmla="*/ 3 h 5000"/>
                <a:gd name="connsiteX1" fmla="*/ 10000 w 10000"/>
                <a:gd name="connsiteY1" fmla="*/ 0 h 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5000" fill="none">
                  <a:moveTo>
                    <a:pt x="0" y="3"/>
                  </a:moveTo>
                  <a:cubicBezTo>
                    <a:pt x="3284" y="11250"/>
                    <a:pt x="6392" y="0"/>
                    <a:pt x="10000" y="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11077" y="3654404"/>
                <a:ext cx="9923464" cy="171562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</m:oMath>
                </a14:m>
                <a:r>
                  <a:rPr lang="en-GB" dirty="0"/>
                  <a:t>	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:r>
                  <a:rPr lang="en-GB" dirty="0"/>
                  <a:t>Final Value Theorem: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𝑠𝐸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cs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11077" y="3654404"/>
                <a:ext cx="9923464" cy="1715628"/>
              </a:xfrm>
              <a:blipFill>
                <a:blip r:embed="rId5"/>
                <a:stretch>
                  <a:fillRect l="-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E3202B6-F5D8-4F16-A23C-61AC87357D81}"/>
                  </a:ext>
                </a:extLst>
              </p:cNvPr>
              <p:cNvSpPr/>
              <p:nvPr/>
            </p:nvSpPr>
            <p:spPr>
              <a:xfrm>
                <a:off x="1765375" y="5070346"/>
                <a:ext cx="8669007" cy="56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𝑠𝐸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cs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</m:num>
                      <m:den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  <m:d>
                          <m:dPr>
                            <m:ctrl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𝐶𝑠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E3202B6-F5D8-4F16-A23C-61AC87357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375" y="5070346"/>
                <a:ext cx="8669007" cy="56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378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72363" y="549380"/>
                <a:ext cx="6833922" cy="1170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/>
                    <a:cs typeface="Arial"/>
                  </a:rPr>
                  <a:t>Proportional and Derivative Control (P+D)</a:t>
                </a:r>
              </a:p>
              <a:p>
                <a:r>
                  <a:rPr lang="en-US" sz="2800" dirty="0">
                    <a:latin typeface="Arial"/>
                    <a:cs typeface="Arial"/>
                  </a:rPr>
                  <a:t>Steady state error for ramp input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363" y="549380"/>
                <a:ext cx="6833922" cy="1170641"/>
              </a:xfrm>
              <a:prstGeom prst="rect">
                <a:avLst/>
              </a:prstGeom>
              <a:blipFill>
                <a:blip r:embed="rId2"/>
                <a:stretch>
                  <a:fillRect l="-1873" t="-5208" r="-714"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11077" y="3654404"/>
                <a:ext cx="9923464" cy="171562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</a:pPr>
                <a:endParaRPr lang="en-GB" dirty="0"/>
              </a:p>
              <a:p>
                <a:pPr>
                  <a:spcBef>
                    <a:spcPts val="0"/>
                  </a:spcBef>
                </a:pPr>
                <a:r>
                  <a:rPr lang="en-GB" dirty="0"/>
                  <a:t>Apply the limit: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𝑠𝐸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cs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𝐶𝑠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GB" dirty="0"/>
              </a:p>
              <a:p>
                <a:pPr>
                  <a:spcBef>
                    <a:spcPts val="0"/>
                  </a:spcBef>
                </a:pPr>
                <a:r>
                  <a:rPr lang="en-GB" dirty="0"/>
                  <a:t>Therefore differential control cannot completely remove the S-S error</a:t>
                </a:r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E71EE002-EF48-4030-B888-AEFB339C46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11077" y="3654404"/>
                <a:ext cx="9923464" cy="1715628"/>
              </a:xfrm>
              <a:blipFill>
                <a:blip r:embed="rId7"/>
                <a:stretch>
                  <a:fillRect l="-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E3202B6-F5D8-4F16-A23C-61AC87357D81}"/>
                  </a:ext>
                </a:extLst>
              </p:cNvPr>
              <p:cNvSpPr/>
              <p:nvPr/>
            </p:nvSpPr>
            <p:spPr>
              <a:xfrm>
                <a:off x="1564722" y="3650217"/>
                <a:ext cx="8669007" cy="56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𝑠𝐸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cs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cs typeface="Arial"/>
                          </a:rPr>
                          <m:t>𝑠</m:t>
                        </m:r>
                      </m:num>
                      <m:den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Ω</m:t>
                        </m:r>
                        <m:d>
                          <m:dPr>
                            <m:ctrl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𝐶𝑠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Arial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E3202B6-F5D8-4F16-A23C-61AC87357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722" y="3650217"/>
                <a:ext cx="8669007" cy="56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93357E54-0E33-434E-A157-6D6A69D551B4}"/>
              </a:ext>
            </a:extLst>
          </p:cNvPr>
          <p:cNvGrpSpPr/>
          <p:nvPr/>
        </p:nvGrpSpPr>
        <p:grpSpPr>
          <a:xfrm>
            <a:off x="5137284" y="1997096"/>
            <a:ext cx="6197257" cy="1376046"/>
            <a:chOff x="4817095" y="2281211"/>
            <a:chExt cx="6197257" cy="1376046"/>
          </a:xfrm>
        </p:grpSpPr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91D09224-FC8F-434B-AE77-1FB5868EFC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12982" y="2685299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Text Box 28">
              <a:extLst>
                <a:ext uri="{FF2B5EF4-FFF2-40B4-BE49-F238E27FC236}">
                  <a16:creationId xmlns:a16="http://schemas.microsoft.com/office/drawing/2014/main" id="{57D9E4B7-BAF2-459C-95DD-A586DF2458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76" y="2321323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36" name="Text Box 27">
              <a:extLst>
                <a:ext uri="{FF2B5EF4-FFF2-40B4-BE49-F238E27FC236}">
                  <a16:creationId xmlns:a16="http://schemas.microsoft.com/office/drawing/2014/main" id="{2101F2F9-E76D-4847-8B46-398DA1EAF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8726" y="2641896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37" name="Oval 26">
              <a:extLst>
                <a:ext uri="{FF2B5EF4-FFF2-40B4-BE49-F238E27FC236}">
                  <a16:creationId xmlns:a16="http://schemas.microsoft.com/office/drawing/2014/main" id="{C4049D96-DB88-4E14-96E1-481671FE1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9226" y="2562577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AutoShape 25">
              <a:extLst>
                <a:ext uri="{FF2B5EF4-FFF2-40B4-BE49-F238E27FC236}">
                  <a16:creationId xmlns:a16="http://schemas.microsoft.com/office/drawing/2014/main" id="{A46B768B-08E0-4E42-9A7A-6827A9FDDD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435235" y="2685299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C5020476-475B-417E-8FEF-751C8D8BC7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14161" y="2791086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AutoShape 21">
              <a:extLst>
                <a:ext uri="{FF2B5EF4-FFF2-40B4-BE49-F238E27FC236}">
                  <a16:creationId xmlns:a16="http://schemas.microsoft.com/office/drawing/2014/main" id="{CDD6B4A0-FEE8-4D8C-8612-299035CCFF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96479" y="3642960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Text Box 20">
              <a:extLst>
                <a:ext uri="{FF2B5EF4-FFF2-40B4-BE49-F238E27FC236}">
                  <a16:creationId xmlns:a16="http://schemas.microsoft.com/office/drawing/2014/main" id="{783BA63A-6FE8-40D2-B0C4-97383FE37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42852" y="2361313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AutoShape 19">
              <a:extLst>
                <a:ext uri="{FF2B5EF4-FFF2-40B4-BE49-F238E27FC236}">
                  <a16:creationId xmlns:a16="http://schemas.microsoft.com/office/drawing/2014/main" id="{CD224658-CE66-44C4-ABC5-F46310463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17095" y="2677466"/>
              <a:ext cx="1082132" cy="3200"/>
            </a:xfrm>
            <a:custGeom>
              <a:avLst/>
              <a:gdLst>
                <a:gd name="connsiteX0" fmla="*/ 0 w 1003300"/>
                <a:gd name="connsiteY0" fmla="*/ 0 h 45719"/>
                <a:gd name="connsiteX1" fmla="*/ 1003300 w 1003300"/>
                <a:gd name="connsiteY1" fmla="*/ 45719 h 45719"/>
                <a:gd name="connsiteX0" fmla="*/ 0 w 1013348"/>
                <a:gd name="connsiteY0" fmla="*/ 0 h 15574"/>
                <a:gd name="connsiteX1" fmla="*/ 1013348 w 1013348"/>
                <a:gd name="connsiteY1" fmla="*/ 15574 h 15574"/>
                <a:gd name="connsiteX0" fmla="*/ 0 w 1016891"/>
                <a:gd name="connsiteY0" fmla="*/ 0 h 8243"/>
                <a:gd name="connsiteX1" fmla="*/ 1016891 w 1016891"/>
                <a:gd name="connsiteY1" fmla="*/ 8243 h 8243"/>
                <a:gd name="connsiteX0" fmla="*/ 0 w 10000"/>
                <a:gd name="connsiteY0" fmla="*/ 2449 h 12449"/>
                <a:gd name="connsiteX1" fmla="*/ 10000 w 10000"/>
                <a:gd name="connsiteY1" fmla="*/ 12449 h 12449"/>
                <a:gd name="connsiteX0" fmla="*/ 0 w 10000"/>
                <a:gd name="connsiteY0" fmla="*/ 107 h 10107"/>
                <a:gd name="connsiteX1" fmla="*/ 10000 w 10000"/>
                <a:gd name="connsiteY1" fmla="*/ 10107 h 10107"/>
                <a:gd name="connsiteX0" fmla="*/ 0 w 9895"/>
                <a:gd name="connsiteY0" fmla="*/ 712 h 830"/>
                <a:gd name="connsiteX1" fmla="*/ 9895 w 9895"/>
                <a:gd name="connsiteY1" fmla="*/ 830 h 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95" h="830" fill="none">
                  <a:moveTo>
                    <a:pt x="0" y="712"/>
                  </a:moveTo>
                  <a:cubicBezTo>
                    <a:pt x="3324" y="-564"/>
                    <a:pt x="6641" y="129"/>
                    <a:pt x="9895" y="83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52EC9BDB-F3B8-498F-990E-426A0B691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9079" y="2448323"/>
              <a:ext cx="1543252" cy="45701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 Box 11">
              <a:extLst>
                <a:ext uri="{FF2B5EF4-FFF2-40B4-BE49-F238E27FC236}">
                  <a16:creationId xmlns:a16="http://schemas.microsoft.com/office/drawing/2014/main" id="{D3734321-7224-4C0B-AA81-332FB72836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98582" y="2397521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7FDA3470-9459-46DB-80C8-CE566C8C98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7826" y="2677465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Text Box 21">
              <a:extLst>
                <a:ext uri="{FF2B5EF4-FFF2-40B4-BE49-F238E27FC236}">
                  <a16:creationId xmlns:a16="http://schemas.microsoft.com/office/drawing/2014/main" id="{7FA82AD7-AD3D-4070-B857-8F9E96BDB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9454" y="2281211"/>
              <a:ext cx="5715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X</a:t>
              </a:r>
              <a:r>
                <a:rPr lang="en-US" baseline="-25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baseline="-25000" dirty="0">
                <a:latin typeface="Cambria Math"/>
                <a:cs typeface="Cambria Math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28EA1D9A-50D3-4759-9CBC-77F1ADAFF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9427" r="39415"/>
            <a:stretch/>
          </p:blipFill>
          <p:spPr>
            <a:xfrm>
              <a:off x="9366319" y="2484143"/>
              <a:ext cx="787400" cy="369821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CF1281A-2A20-4E71-8E39-5350B33982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39410" t="-12532" r="39419" b="-11950"/>
            <a:stretch/>
          </p:blipFill>
          <p:spPr>
            <a:xfrm>
              <a:off x="6631480" y="2479942"/>
              <a:ext cx="1296000" cy="363600"/>
            </a:xfrm>
            <a:prstGeom prst="rect">
              <a:avLst/>
            </a:prstGeom>
          </p:spPr>
        </p:pic>
        <p:sp>
          <p:nvSpPr>
            <p:cNvPr id="53" name="AutoShape 5">
              <a:extLst>
                <a:ext uri="{FF2B5EF4-FFF2-40B4-BE49-F238E27FC236}">
                  <a16:creationId xmlns:a16="http://schemas.microsoft.com/office/drawing/2014/main" id="{EFF247F5-001C-470A-B039-8600E4B375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2331" y="2678674"/>
              <a:ext cx="1295301" cy="3387"/>
            </a:xfrm>
            <a:custGeom>
              <a:avLst/>
              <a:gdLst>
                <a:gd name="connsiteX0" fmla="*/ 0 w 1276251"/>
                <a:gd name="connsiteY0" fmla="*/ 0 h 45719"/>
                <a:gd name="connsiteX1" fmla="*/ 1276251 w 1276251"/>
                <a:gd name="connsiteY1" fmla="*/ 45719 h 45719"/>
                <a:gd name="connsiteX0" fmla="*/ 0 w 1295301"/>
                <a:gd name="connsiteY0" fmla="*/ 4400 h 8799"/>
                <a:gd name="connsiteX1" fmla="*/ 1295301 w 1295301"/>
                <a:gd name="connsiteY1" fmla="*/ 4399 h 8799"/>
                <a:gd name="connsiteX0" fmla="*/ 0 w 10000"/>
                <a:gd name="connsiteY0" fmla="*/ 2 h 7699"/>
                <a:gd name="connsiteX1" fmla="*/ 10000 w 10000"/>
                <a:gd name="connsiteY1" fmla="*/ 0 h 7699"/>
                <a:gd name="connsiteX0" fmla="*/ 0 w 10000"/>
                <a:gd name="connsiteY0" fmla="*/ 3 h 5000"/>
                <a:gd name="connsiteX1" fmla="*/ 10000 w 10000"/>
                <a:gd name="connsiteY1" fmla="*/ 0 h 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5000" fill="none">
                  <a:moveTo>
                    <a:pt x="0" y="3"/>
                  </a:moveTo>
                  <a:cubicBezTo>
                    <a:pt x="3284" y="11250"/>
                    <a:pt x="6392" y="0"/>
                    <a:pt x="10000" y="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34194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7232" y="299452"/>
            <a:ext cx="6833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/>
                <a:cs typeface="Arial"/>
              </a:rPr>
              <a:t>Proportional and Derivative Control (P+D)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19444" y="2883531"/>
            <a:ext cx="2898957" cy="682641"/>
            <a:chOff x="3095443" y="2485581"/>
            <a:chExt cx="2898957" cy="682641"/>
          </a:xfrm>
        </p:grpSpPr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3135931" y="2957467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5064529" y="2956753"/>
              <a:ext cx="914325" cy="7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066786" y="2733946"/>
              <a:ext cx="985507" cy="43427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5569953" y="2510135"/>
              <a:ext cx="42444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b="0" i="1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V</a:t>
              </a:r>
              <a:r>
                <a:rPr lang="en-US" i="0" baseline="-25000" dirty="0"/>
                <a:t>o</a:t>
              </a:r>
              <a:endParaRPr lang="en-US" dirty="0"/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3095443" y="2485581"/>
              <a:ext cx="37165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latin typeface="Cambria Math"/>
                  <a:ea typeface="Times New Roman" pitchFamily="18" charset="0"/>
                  <a:cs typeface="Cambria Math"/>
                </a:rPr>
                <a:t>V</a:t>
              </a:r>
              <a:r>
                <a:rPr lang="en-US" baseline="-30000" dirty="0">
                  <a:latin typeface="Cambria Math"/>
                  <a:ea typeface="Times New Roman" pitchFamily="18" charset="0"/>
                  <a:cs typeface="Cambria Math"/>
                </a:rPr>
                <a:t>i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42790" r="42813"/>
            <a:stretch/>
          </p:blipFill>
          <p:spPr>
            <a:xfrm>
              <a:off x="4104000" y="2793768"/>
              <a:ext cx="932400" cy="29210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557044" y="2536376"/>
            <a:ext cx="6231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iv)	Derivative action tends to amplify ‘noise’ in the system: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28331" r="27256"/>
          <a:stretch/>
        </p:blipFill>
        <p:spPr>
          <a:xfrm>
            <a:off x="5564101" y="3742291"/>
            <a:ext cx="2876400" cy="5969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l="30000" t="-12530" r="30591" b="-11947"/>
          <a:stretch/>
        </p:blipFill>
        <p:spPr>
          <a:xfrm>
            <a:off x="5528162" y="4510050"/>
            <a:ext cx="2552400" cy="363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15549" t="-12530" r="15031" b="-11947"/>
          <a:stretch/>
        </p:blipFill>
        <p:spPr>
          <a:xfrm>
            <a:off x="4913883" y="5111133"/>
            <a:ext cx="4496400" cy="3636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064588" y="3870864"/>
            <a:ext cx="1685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in time domain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064587" y="4528114"/>
            <a:ext cx="2160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If the input signal is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064588" y="5100646"/>
            <a:ext cx="1442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the output is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064588" y="5682156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Now, if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/>
          <a:srcRect l="40599" r="40555"/>
          <a:stretch/>
        </p:blipFill>
        <p:spPr>
          <a:xfrm>
            <a:off x="4373200" y="5708586"/>
            <a:ext cx="1220400" cy="2921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5858588" y="5682156"/>
            <a:ext cx="1955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noise is amplified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/>
          <a:srcRect l="38954" r="38870"/>
          <a:stretch/>
        </p:blipFill>
        <p:spPr>
          <a:xfrm>
            <a:off x="8214508" y="5708586"/>
            <a:ext cx="1436400" cy="292100"/>
          </a:xfrm>
          <a:prstGeom prst="rect">
            <a:avLst/>
          </a:prstGeom>
        </p:spPr>
      </p:pic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D55184C8-E216-4352-947A-CC1F01469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250087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87232" y="299452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Proportional and Integral Control (P+I)</a:t>
            </a:r>
          </a:p>
        </p:txBody>
      </p:sp>
      <p:sp>
        <p:nvSpPr>
          <p:cNvPr id="8" name="Rectangle 7"/>
          <p:cNvSpPr/>
          <p:nvPr/>
        </p:nvSpPr>
        <p:spPr>
          <a:xfrm>
            <a:off x="2549748" y="983134"/>
            <a:ext cx="7142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/>
                <a:cs typeface="Arial"/>
              </a:rPr>
              <a:t>Proportional error is modified by adding an integral of error.</a:t>
            </a:r>
          </a:p>
          <a:p>
            <a:r>
              <a:rPr lang="en-GB" sz="2000" dirty="0">
                <a:latin typeface="Arial"/>
                <a:cs typeface="Arial"/>
              </a:rPr>
              <a:t>This can also be carried out electronically.  </a:t>
            </a:r>
            <a:endParaRPr lang="en-GB" sz="2000" b="1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49748" y="346023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Governing equation: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3400482" y="2040551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endParaRPr lang="en-US" baseline="-25000" dirty="0">
              <a:latin typeface="Cambria Math"/>
              <a:cs typeface="Cambria Math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748730" y="1989679"/>
            <a:ext cx="5375476" cy="1361335"/>
            <a:chOff x="2224730" y="1989678"/>
            <a:chExt cx="5375476" cy="1361335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 flipV="1">
              <a:off x="4621068" y="2372431"/>
              <a:ext cx="1248481" cy="6924"/>
            </a:xfrm>
            <a:custGeom>
              <a:avLst/>
              <a:gdLst>
                <a:gd name="connsiteX0" fmla="*/ 0 w 1237051"/>
                <a:gd name="connsiteY0" fmla="*/ 0 h 45719"/>
                <a:gd name="connsiteX1" fmla="*/ 1237051 w 1237051"/>
                <a:gd name="connsiteY1" fmla="*/ 45719 h 45719"/>
                <a:gd name="connsiteX0" fmla="*/ 0 w 1248481"/>
                <a:gd name="connsiteY0" fmla="*/ 1081 h 5970"/>
                <a:gd name="connsiteX1" fmla="*/ 1248481 w 1248481"/>
                <a:gd name="connsiteY1" fmla="*/ 4890 h 5970"/>
                <a:gd name="connsiteX0" fmla="*/ 0 w 10000"/>
                <a:gd name="connsiteY0" fmla="*/ 11169 h 17549"/>
                <a:gd name="connsiteX1" fmla="*/ 10000 w 10000"/>
                <a:gd name="connsiteY1" fmla="*/ 17549 h 17549"/>
                <a:gd name="connsiteX0" fmla="*/ 0 w 10000"/>
                <a:gd name="connsiteY0" fmla="*/ 2727 h 9107"/>
                <a:gd name="connsiteX1" fmla="*/ 10000 w 10000"/>
                <a:gd name="connsiteY1" fmla="*/ 9107 h 9107"/>
                <a:gd name="connsiteX0" fmla="*/ 0 w 10000"/>
                <a:gd name="connsiteY0" fmla="*/ 5729 h 12735"/>
                <a:gd name="connsiteX1" fmla="*/ 10000 w 10000"/>
                <a:gd name="connsiteY1" fmla="*/ 12735 h 1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735" fill="none">
                  <a:moveTo>
                    <a:pt x="0" y="5729"/>
                  </a:moveTo>
                  <a:cubicBezTo>
                    <a:pt x="3241" y="12737"/>
                    <a:pt x="6697" y="-15296"/>
                    <a:pt x="10000" y="1273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B97ADFC-8576-4BE2-851D-603D81F92983}"/>
                  </a:ext>
                </a:extLst>
              </p:cNvPr>
              <p:cNvSpPr txBox="1"/>
              <p:nvPr/>
            </p:nvSpPr>
            <p:spPr>
              <a:xfrm>
                <a:off x="2804680" y="4086643"/>
                <a:ext cx="483760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B97ADFC-8576-4BE2-851D-603D81F92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680" y="4086643"/>
                <a:ext cx="4837606" cy="622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F7AF6E-8F0F-4676-A649-37F15CB80709}"/>
                  </a:ext>
                </a:extLst>
              </p:cNvPr>
              <p:cNvSpPr txBox="1"/>
              <p:nvPr/>
            </p:nvSpPr>
            <p:spPr>
              <a:xfrm>
                <a:off x="2804680" y="4976430"/>
                <a:ext cx="6870471" cy="7159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F7AF6E-8F0F-4676-A649-37F15CB80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680" y="4976430"/>
                <a:ext cx="6870471" cy="7159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296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10805" y="962548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Proportional and Integral Control (P+I)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9748" y="346023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Governing equation: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3400482" y="2040551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endParaRPr lang="en-US" baseline="-25000" dirty="0">
              <a:latin typeface="Cambria Math"/>
              <a:cs typeface="Cambria Math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748730" y="1989679"/>
            <a:ext cx="5375476" cy="1361335"/>
            <a:chOff x="2224730" y="1989678"/>
            <a:chExt cx="5375476" cy="1361335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 flipV="1">
              <a:off x="4621068" y="2372431"/>
              <a:ext cx="1248481" cy="6924"/>
            </a:xfrm>
            <a:custGeom>
              <a:avLst/>
              <a:gdLst>
                <a:gd name="connsiteX0" fmla="*/ 0 w 1237051"/>
                <a:gd name="connsiteY0" fmla="*/ 0 h 45719"/>
                <a:gd name="connsiteX1" fmla="*/ 1237051 w 1237051"/>
                <a:gd name="connsiteY1" fmla="*/ 45719 h 45719"/>
                <a:gd name="connsiteX0" fmla="*/ 0 w 1248481"/>
                <a:gd name="connsiteY0" fmla="*/ 1081 h 5970"/>
                <a:gd name="connsiteX1" fmla="*/ 1248481 w 1248481"/>
                <a:gd name="connsiteY1" fmla="*/ 4890 h 5970"/>
                <a:gd name="connsiteX0" fmla="*/ 0 w 10000"/>
                <a:gd name="connsiteY0" fmla="*/ 11169 h 17549"/>
                <a:gd name="connsiteX1" fmla="*/ 10000 w 10000"/>
                <a:gd name="connsiteY1" fmla="*/ 17549 h 17549"/>
                <a:gd name="connsiteX0" fmla="*/ 0 w 10000"/>
                <a:gd name="connsiteY0" fmla="*/ 2727 h 9107"/>
                <a:gd name="connsiteX1" fmla="*/ 10000 w 10000"/>
                <a:gd name="connsiteY1" fmla="*/ 9107 h 9107"/>
                <a:gd name="connsiteX0" fmla="*/ 0 w 10000"/>
                <a:gd name="connsiteY0" fmla="*/ 5729 h 12735"/>
                <a:gd name="connsiteX1" fmla="*/ 10000 w 10000"/>
                <a:gd name="connsiteY1" fmla="*/ 12735 h 1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735" fill="none">
                  <a:moveTo>
                    <a:pt x="0" y="5729"/>
                  </a:moveTo>
                  <a:cubicBezTo>
                    <a:pt x="3241" y="12737"/>
                    <a:pt x="6697" y="-15296"/>
                    <a:pt x="10000" y="1273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F7AF6E-8F0F-4676-A649-37F15CB80709}"/>
                  </a:ext>
                </a:extLst>
              </p:cNvPr>
              <p:cNvSpPr txBox="1"/>
              <p:nvPr/>
            </p:nvSpPr>
            <p:spPr>
              <a:xfrm>
                <a:off x="2709832" y="3949700"/>
                <a:ext cx="6870471" cy="7159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F7AF6E-8F0F-4676-A649-37F15CB80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832" y="3949700"/>
                <a:ext cx="6870471" cy="715902"/>
              </a:xfrm>
              <a:prstGeom prst="rect">
                <a:avLst/>
              </a:prstGeom>
              <a:blipFill>
                <a:blip r:embed="rId4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9F1AD1-AA15-49C6-9693-D10B88156A9E}"/>
                  </a:ext>
                </a:extLst>
              </p:cNvPr>
              <p:cNvSpPr txBox="1"/>
              <p:nvPr/>
            </p:nvSpPr>
            <p:spPr>
              <a:xfrm>
                <a:off x="2709832" y="5027100"/>
                <a:ext cx="4776371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𝑀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9F1AD1-AA15-49C6-9693-D10B88156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832" y="5027100"/>
                <a:ext cx="4776371" cy="6223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92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10805" y="962548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Proportional and Integral Control (P+I)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9748" y="3460234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Step input: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3400482" y="2040551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endParaRPr lang="en-US" baseline="-25000" dirty="0">
              <a:latin typeface="Cambria Math"/>
              <a:cs typeface="Cambria Math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748730" y="1989679"/>
            <a:ext cx="5375476" cy="1361335"/>
            <a:chOff x="2224730" y="1989678"/>
            <a:chExt cx="5375476" cy="1361335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 flipV="1">
              <a:off x="4621068" y="2372431"/>
              <a:ext cx="1248481" cy="6924"/>
            </a:xfrm>
            <a:custGeom>
              <a:avLst/>
              <a:gdLst>
                <a:gd name="connsiteX0" fmla="*/ 0 w 1237051"/>
                <a:gd name="connsiteY0" fmla="*/ 0 h 45719"/>
                <a:gd name="connsiteX1" fmla="*/ 1237051 w 1237051"/>
                <a:gd name="connsiteY1" fmla="*/ 45719 h 45719"/>
                <a:gd name="connsiteX0" fmla="*/ 0 w 1248481"/>
                <a:gd name="connsiteY0" fmla="*/ 1081 h 5970"/>
                <a:gd name="connsiteX1" fmla="*/ 1248481 w 1248481"/>
                <a:gd name="connsiteY1" fmla="*/ 4890 h 5970"/>
                <a:gd name="connsiteX0" fmla="*/ 0 w 10000"/>
                <a:gd name="connsiteY0" fmla="*/ 11169 h 17549"/>
                <a:gd name="connsiteX1" fmla="*/ 10000 w 10000"/>
                <a:gd name="connsiteY1" fmla="*/ 17549 h 17549"/>
                <a:gd name="connsiteX0" fmla="*/ 0 w 10000"/>
                <a:gd name="connsiteY0" fmla="*/ 2727 h 9107"/>
                <a:gd name="connsiteX1" fmla="*/ 10000 w 10000"/>
                <a:gd name="connsiteY1" fmla="*/ 9107 h 9107"/>
                <a:gd name="connsiteX0" fmla="*/ 0 w 10000"/>
                <a:gd name="connsiteY0" fmla="*/ 5729 h 12735"/>
                <a:gd name="connsiteX1" fmla="*/ 10000 w 10000"/>
                <a:gd name="connsiteY1" fmla="*/ 12735 h 1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735" fill="none">
                  <a:moveTo>
                    <a:pt x="0" y="5729"/>
                  </a:moveTo>
                  <a:cubicBezTo>
                    <a:pt x="3241" y="12737"/>
                    <a:pt x="6697" y="-15296"/>
                    <a:pt x="10000" y="1273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9F1AD1-AA15-49C6-9693-D10B88156A9E}"/>
                  </a:ext>
                </a:extLst>
              </p:cNvPr>
              <p:cNvSpPr txBox="1"/>
              <p:nvPr/>
            </p:nvSpPr>
            <p:spPr>
              <a:xfrm>
                <a:off x="2724038" y="3870964"/>
                <a:ext cx="447064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𝑀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9F1AD1-AA15-49C6-9693-D10B88156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038" y="3870964"/>
                <a:ext cx="4470647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/>
              <p:nvPr/>
            </p:nvSpPr>
            <p:spPr>
              <a:xfrm>
                <a:off x="2724038" y="4825193"/>
                <a:ext cx="5375702" cy="10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038" y="4825193"/>
                <a:ext cx="5375702" cy="10346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2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10805" y="962548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Proportional and Integral Control (P+I)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9748" y="3460234"/>
            <a:ext cx="3745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Final value Theorem for step input: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3400482" y="2040551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endParaRPr lang="en-US" baseline="-25000" dirty="0">
              <a:latin typeface="Cambria Math"/>
              <a:cs typeface="Cambria Math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748730" y="1989679"/>
            <a:ext cx="5375476" cy="1361335"/>
            <a:chOff x="2224730" y="1989678"/>
            <a:chExt cx="5375476" cy="1361335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 flipV="1">
              <a:off x="4621068" y="2372431"/>
              <a:ext cx="1248481" cy="6924"/>
            </a:xfrm>
            <a:custGeom>
              <a:avLst/>
              <a:gdLst>
                <a:gd name="connsiteX0" fmla="*/ 0 w 1237051"/>
                <a:gd name="connsiteY0" fmla="*/ 0 h 45719"/>
                <a:gd name="connsiteX1" fmla="*/ 1237051 w 1237051"/>
                <a:gd name="connsiteY1" fmla="*/ 45719 h 45719"/>
                <a:gd name="connsiteX0" fmla="*/ 0 w 1248481"/>
                <a:gd name="connsiteY0" fmla="*/ 1081 h 5970"/>
                <a:gd name="connsiteX1" fmla="*/ 1248481 w 1248481"/>
                <a:gd name="connsiteY1" fmla="*/ 4890 h 5970"/>
                <a:gd name="connsiteX0" fmla="*/ 0 w 10000"/>
                <a:gd name="connsiteY0" fmla="*/ 11169 h 17549"/>
                <a:gd name="connsiteX1" fmla="*/ 10000 w 10000"/>
                <a:gd name="connsiteY1" fmla="*/ 17549 h 17549"/>
                <a:gd name="connsiteX0" fmla="*/ 0 w 10000"/>
                <a:gd name="connsiteY0" fmla="*/ 2727 h 9107"/>
                <a:gd name="connsiteX1" fmla="*/ 10000 w 10000"/>
                <a:gd name="connsiteY1" fmla="*/ 9107 h 9107"/>
                <a:gd name="connsiteX0" fmla="*/ 0 w 10000"/>
                <a:gd name="connsiteY0" fmla="*/ 5729 h 12735"/>
                <a:gd name="connsiteX1" fmla="*/ 10000 w 10000"/>
                <a:gd name="connsiteY1" fmla="*/ 12735 h 1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735" fill="none">
                  <a:moveTo>
                    <a:pt x="0" y="5729"/>
                  </a:moveTo>
                  <a:cubicBezTo>
                    <a:pt x="3241" y="12737"/>
                    <a:pt x="6697" y="-15296"/>
                    <a:pt x="10000" y="1273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/>
              <p:nvPr/>
            </p:nvSpPr>
            <p:spPr>
              <a:xfrm>
                <a:off x="1477110" y="3889921"/>
                <a:ext cx="9334913" cy="1149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𝑠𝐸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=1−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GB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110" y="3889921"/>
                <a:ext cx="9334913" cy="11496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765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10805" y="962548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Proportional and Integral Control (P+I)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9748" y="3460234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Ramp input: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3400482" y="2040551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endParaRPr lang="en-US" baseline="-25000" dirty="0">
              <a:latin typeface="Cambria Math"/>
              <a:cs typeface="Cambria Math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748730" y="1989679"/>
            <a:ext cx="5375476" cy="1361335"/>
            <a:chOff x="2224730" y="1989678"/>
            <a:chExt cx="5375476" cy="1361335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 flipV="1">
              <a:off x="4621068" y="2372431"/>
              <a:ext cx="1248481" cy="6924"/>
            </a:xfrm>
            <a:custGeom>
              <a:avLst/>
              <a:gdLst>
                <a:gd name="connsiteX0" fmla="*/ 0 w 1237051"/>
                <a:gd name="connsiteY0" fmla="*/ 0 h 45719"/>
                <a:gd name="connsiteX1" fmla="*/ 1237051 w 1237051"/>
                <a:gd name="connsiteY1" fmla="*/ 45719 h 45719"/>
                <a:gd name="connsiteX0" fmla="*/ 0 w 1248481"/>
                <a:gd name="connsiteY0" fmla="*/ 1081 h 5970"/>
                <a:gd name="connsiteX1" fmla="*/ 1248481 w 1248481"/>
                <a:gd name="connsiteY1" fmla="*/ 4890 h 5970"/>
                <a:gd name="connsiteX0" fmla="*/ 0 w 10000"/>
                <a:gd name="connsiteY0" fmla="*/ 11169 h 17549"/>
                <a:gd name="connsiteX1" fmla="*/ 10000 w 10000"/>
                <a:gd name="connsiteY1" fmla="*/ 17549 h 17549"/>
                <a:gd name="connsiteX0" fmla="*/ 0 w 10000"/>
                <a:gd name="connsiteY0" fmla="*/ 2727 h 9107"/>
                <a:gd name="connsiteX1" fmla="*/ 10000 w 10000"/>
                <a:gd name="connsiteY1" fmla="*/ 9107 h 9107"/>
                <a:gd name="connsiteX0" fmla="*/ 0 w 10000"/>
                <a:gd name="connsiteY0" fmla="*/ 5729 h 12735"/>
                <a:gd name="connsiteX1" fmla="*/ 10000 w 10000"/>
                <a:gd name="connsiteY1" fmla="*/ 12735 h 1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735" fill="none">
                  <a:moveTo>
                    <a:pt x="0" y="5729"/>
                  </a:moveTo>
                  <a:cubicBezTo>
                    <a:pt x="3241" y="12737"/>
                    <a:pt x="6697" y="-15296"/>
                    <a:pt x="10000" y="1273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9F1AD1-AA15-49C6-9693-D10B88156A9E}"/>
                  </a:ext>
                </a:extLst>
              </p:cNvPr>
              <p:cNvSpPr txBox="1"/>
              <p:nvPr/>
            </p:nvSpPr>
            <p:spPr>
              <a:xfrm>
                <a:off x="2724038" y="3870964"/>
                <a:ext cx="448475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𝑀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𝐾𝑠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9F1AD1-AA15-49C6-9693-D10B88156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038" y="3870964"/>
                <a:ext cx="4484753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/>
              <p:nvPr/>
            </p:nvSpPr>
            <p:spPr>
              <a:xfrm>
                <a:off x="2724038" y="4825193"/>
                <a:ext cx="5473165" cy="10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038" y="4825193"/>
                <a:ext cx="5473165" cy="10346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820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10805" y="962548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Proportional and Integral Control (P+I)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9748" y="3460234"/>
            <a:ext cx="3835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Final value Theorem for ramp input:</a:t>
            </a:r>
            <a:endParaRPr lang="en-US" dirty="0"/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3400482" y="2040551"/>
            <a:ext cx="571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Cambria Math"/>
                <a:ea typeface="Times New Roman" pitchFamily="18" charset="0"/>
                <a:cs typeface="Cambria Math"/>
              </a:rPr>
              <a:t>X</a:t>
            </a:r>
            <a:r>
              <a:rPr lang="en-US" baseline="-25000" dirty="0">
                <a:latin typeface="Cambria Math"/>
                <a:ea typeface="Times New Roman" pitchFamily="18" charset="0"/>
                <a:cs typeface="Cambria Math"/>
              </a:rPr>
              <a:t>i</a:t>
            </a:r>
            <a:endParaRPr lang="en-US" baseline="-25000" dirty="0">
              <a:latin typeface="Cambria Math"/>
              <a:cs typeface="Cambria Math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748730" y="1989679"/>
            <a:ext cx="5375476" cy="1361335"/>
            <a:chOff x="2224730" y="1989678"/>
            <a:chExt cx="5375476" cy="1361335"/>
          </a:xfrm>
        </p:grpSpPr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6798836" y="2379055"/>
              <a:ext cx="571500" cy="63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2224730" y="2015079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/>
                <a:t>+</a:t>
              </a:r>
            </a:p>
            <a:p>
              <a:r>
                <a:rPr lang="en-US" dirty="0"/>
                <a:t>  </a:t>
              </a:r>
            </a:p>
          </p:txBody>
        </p:sp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2294580" y="2335652"/>
              <a:ext cx="342900" cy="228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R="0" lvl="0" indent="0" defTabSz="9144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normalizeH="0" baseline="0">
                  <a:ln>
                    <a:noFill/>
                  </a:ln>
                  <a:effectLst/>
                  <a:latin typeface="Cambria Math"/>
                  <a:ea typeface="Times New Roman" pitchFamily="18" charset="0"/>
                  <a:cs typeface="Cambria Math"/>
                </a:defRPr>
              </a:lvl1pPr>
            </a:lstStyle>
            <a:p>
              <a:r>
                <a:rPr lang="en-US" dirty="0">
                  <a:sym typeface="Symbol" pitchFamily="18" charset="2"/>
                </a:rPr>
                <a:t></a:t>
              </a:r>
              <a:endParaRPr lang="en-US" dirty="0"/>
            </a:p>
            <a:p>
              <a:r>
                <a:rPr lang="en-US" dirty="0">
                  <a:sym typeface="Symbol" pitchFamily="18" charset="2"/>
                </a:rPr>
                <a:t>  </a:t>
              </a: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2485080" y="2256333"/>
              <a:ext cx="228600" cy="228509"/>
            </a:xfrm>
            <a:prstGeom prst="ellipse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AutoShape 25"/>
            <p:cNvSpPr>
              <a:spLocks noChangeShapeType="1"/>
            </p:cNvSpPr>
            <p:nvPr/>
          </p:nvSpPr>
          <p:spPr bwMode="auto">
            <a:xfrm flipH="1">
              <a:off x="7021089" y="2379055"/>
              <a:ext cx="0" cy="97195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flipH="1" flipV="1">
              <a:off x="2600015" y="2484842"/>
              <a:ext cx="0" cy="85525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AutoShape 21"/>
            <p:cNvSpPr>
              <a:spLocks noChangeShapeType="1"/>
            </p:cNvSpPr>
            <p:nvPr/>
          </p:nvSpPr>
          <p:spPr bwMode="auto">
            <a:xfrm flipH="1">
              <a:off x="2582333" y="3336716"/>
              <a:ext cx="4437906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7028706" y="2055069"/>
              <a:ext cx="571500" cy="34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>
                  <a:latin typeface="Cambria Math" pitchFamily="18" charset="0"/>
                  <a:ea typeface="Times New Roman" pitchFamily="18" charset="0"/>
                  <a:cs typeface="Arial" pitchFamily="34" charset="0"/>
                </a:rPr>
                <a:t>X</a:t>
              </a:r>
              <a:endParaRPr lang="en-US" sz="600">
                <a:latin typeface="Arial" pitchFamily="34" charset="0"/>
                <a:cs typeface="Arial" pitchFamily="34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AutoShape 19"/>
            <p:cNvSpPr>
              <a:spLocks noChangeShapeType="1"/>
            </p:cNvSpPr>
            <p:nvPr/>
          </p:nvSpPr>
          <p:spPr bwMode="auto">
            <a:xfrm>
              <a:off x="2256480" y="2370588"/>
              <a:ext cx="2286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064933" y="1989678"/>
              <a:ext cx="1543252" cy="77045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solidFill>
                    <a:srgbClr val="0000FF"/>
                  </a:solidFill>
                  <a:latin typeface="Cambria Math"/>
                  <a:cs typeface="Cambria Math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  </a:t>
              </a:r>
              <a:endParaRPr lang="en-US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884436" y="2091277"/>
              <a:ext cx="914400" cy="5712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>
                <a:defRPr i="1">
                  <a:latin typeface="Cambria Math"/>
                  <a:cs typeface="Cambria Math"/>
                </a:defRPr>
              </a:lvl1pPr>
            </a:lstStyle>
            <a:p>
              <a:endParaRPr lang="en-US" dirty="0"/>
            </a:p>
          </p:txBody>
        </p:sp>
        <p:sp>
          <p:nvSpPr>
            <p:cNvPr id="29" name="AutoShape 5"/>
            <p:cNvSpPr>
              <a:spLocks noChangeShapeType="1"/>
            </p:cNvSpPr>
            <p:nvPr/>
          </p:nvSpPr>
          <p:spPr bwMode="auto">
            <a:xfrm>
              <a:off x="2713680" y="2371221"/>
              <a:ext cx="351253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l="39427" r="39415"/>
            <a:stretch/>
          </p:blipFill>
          <p:spPr>
            <a:xfrm>
              <a:off x="5952173" y="2177899"/>
              <a:ext cx="787400" cy="369821"/>
            </a:xfrm>
            <a:prstGeom prst="rect">
              <a:avLst/>
            </a:prstGeom>
          </p:spPr>
        </p:pic>
        <p:sp>
          <p:nvSpPr>
            <p:cNvPr id="33" name="AutoShape 5"/>
            <p:cNvSpPr>
              <a:spLocks noChangeShapeType="1"/>
            </p:cNvSpPr>
            <p:nvPr/>
          </p:nvSpPr>
          <p:spPr bwMode="auto">
            <a:xfrm flipV="1">
              <a:off x="4621068" y="2372431"/>
              <a:ext cx="1248481" cy="6924"/>
            </a:xfrm>
            <a:custGeom>
              <a:avLst/>
              <a:gdLst>
                <a:gd name="connsiteX0" fmla="*/ 0 w 1237051"/>
                <a:gd name="connsiteY0" fmla="*/ 0 h 45719"/>
                <a:gd name="connsiteX1" fmla="*/ 1237051 w 1237051"/>
                <a:gd name="connsiteY1" fmla="*/ 45719 h 45719"/>
                <a:gd name="connsiteX0" fmla="*/ 0 w 1248481"/>
                <a:gd name="connsiteY0" fmla="*/ 1081 h 5970"/>
                <a:gd name="connsiteX1" fmla="*/ 1248481 w 1248481"/>
                <a:gd name="connsiteY1" fmla="*/ 4890 h 5970"/>
                <a:gd name="connsiteX0" fmla="*/ 0 w 10000"/>
                <a:gd name="connsiteY0" fmla="*/ 11169 h 17549"/>
                <a:gd name="connsiteX1" fmla="*/ 10000 w 10000"/>
                <a:gd name="connsiteY1" fmla="*/ 17549 h 17549"/>
                <a:gd name="connsiteX0" fmla="*/ 0 w 10000"/>
                <a:gd name="connsiteY0" fmla="*/ 2727 h 9107"/>
                <a:gd name="connsiteX1" fmla="*/ 10000 w 10000"/>
                <a:gd name="connsiteY1" fmla="*/ 9107 h 9107"/>
                <a:gd name="connsiteX0" fmla="*/ 0 w 10000"/>
                <a:gd name="connsiteY0" fmla="*/ 5729 h 12735"/>
                <a:gd name="connsiteX1" fmla="*/ 10000 w 10000"/>
                <a:gd name="connsiteY1" fmla="*/ 12735 h 1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735" fill="none">
                  <a:moveTo>
                    <a:pt x="0" y="5729"/>
                  </a:moveTo>
                  <a:cubicBezTo>
                    <a:pt x="3241" y="12737"/>
                    <a:pt x="6697" y="-15296"/>
                    <a:pt x="10000" y="12735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/>
            <a:srcRect l="38895" t="-177" r="39481" b="-11474"/>
            <a:stretch/>
          </p:blipFill>
          <p:spPr>
            <a:xfrm>
              <a:off x="3148516" y="2039330"/>
              <a:ext cx="1400400" cy="694800"/>
            </a:xfrm>
            <a:prstGeom prst="rect">
              <a:avLst/>
            </a:prstGeom>
          </p:spPr>
        </p:pic>
      </p:grp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E47FCD5E-E677-4979-A858-CAE6C60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/>
              <p:nvPr/>
            </p:nvSpPr>
            <p:spPr>
              <a:xfrm>
                <a:off x="1477110" y="3889921"/>
                <a:ext cx="9334913" cy="1149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𝑠𝐸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C5575-EC42-411D-941B-E3A40FA70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110" y="3889921"/>
                <a:ext cx="9334913" cy="11496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065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Transient response – Third and higher order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tx2"/>
                    </a:solidFill>
                  </a:rPr>
                  <a:t>Generalised transfer function for the system: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𝑄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r>
                  <a:rPr lang="en-GB" dirty="0">
                    <a:solidFill>
                      <a:schemeClr val="tx2"/>
                    </a:solidFill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GB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𝑄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  <m:r>
                          <a:rPr lang="en-GB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…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0A425CA-FC9B-4866-96B7-6ABD08D0D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1073131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Routh-Hurwitz Stability Criteria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A.C.Ritchie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tx2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GB" sz="2800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28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800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2800" i="1">
                          <a:solidFill>
                            <a:schemeClr val="tx2"/>
                          </a:solidFill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en-GB" sz="2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GB" sz="2800" i="1">
                          <a:solidFill>
                            <a:schemeClr val="tx2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2800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r>
                  <a:rPr lang="en-GB" sz="2800" dirty="0">
                    <a:solidFill>
                      <a:schemeClr val="tx2"/>
                    </a:solidFill>
                  </a:rPr>
                  <a:t>Routh Hurwitz criteria for stability:</a:t>
                </a:r>
              </a:p>
              <a:p>
                <a:pPr marL="571500" indent="-571500">
                  <a:buAutoNum type="romanLcParenR"/>
                </a:pPr>
                <a:r>
                  <a:rPr lang="en-GB" sz="2800" dirty="0">
                    <a:solidFill>
                      <a:schemeClr val="tx2"/>
                    </a:solidFill>
                  </a:rPr>
                  <a:t>Necessary: All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2"/>
                    </a:solidFill>
                  </a:rPr>
                  <a:t> are non-zero and have the same sign.</a:t>
                </a:r>
                <a:endParaRPr lang="en-GB" dirty="0">
                  <a:solidFill>
                    <a:schemeClr val="tx2"/>
                  </a:solidFill>
                </a:endParaRPr>
              </a:p>
              <a:p>
                <a:pPr marL="571500" indent="-571500">
                  <a:buAutoNum type="romanLcParenR"/>
                </a:pPr>
                <a:r>
                  <a:rPr lang="en-GB" sz="2800" dirty="0">
                    <a:solidFill>
                      <a:schemeClr val="tx2"/>
                    </a:solidFill>
                  </a:rPr>
                  <a:t>Necessary and sufficient: if </a:t>
                </a:r>
                <a:r>
                  <a:rPr lang="en-GB" sz="2800" dirty="0" err="1">
                    <a:solidFill>
                      <a:schemeClr val="tx2"/>
                    </a:solidFill>
                  </a:rPr>
                  <a:t>i</a:t>
                </a:r>
                <a:r>
                  <a:rPr lang="en-GB" sz="2800" dirty="0">
                    <a:solidFill>
                      <a:schemeClr val="tx2"/>
                    </a:solidFill>
                  </a:rPr>
                  <a:t>) is satisfied, then the Hurwitz determinants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solidFill>
                          <a:schemeClr val="tx2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GB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8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2"/>
                    </a:solidFill>
                  </a:rPr>
                  <a:t> must be positive.</a:t>
                </a: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70" r="-1016" b="-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8966BB74-46A2-4731-8E3F-08D90139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5305" y="6342934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958071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Routh-Hurwitz Stability Criteria (Routh Array)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D70E-E5BA-DD46-9C02-D317112A5B58}" type="slidenum">
              <a:rPr lang="en-US" smtClean="0"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8526416"/>
                  </p:ext>
                </p:extLst>
              </p:nvPr>
            </p:nvGraphicFramePr>
            <p:xfrm>
              <a:off x="2086762" y="1909012"/>
              <a:ext cx="82296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…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>
                              <a:effectLst/>
                            </a:rPr>
                            <a:t>…</a:t>
                          </a:r>
                          <a:endParaRPr lang="en-GB" sz="14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8526416"/>
                  </p:ext>
                </p:extLst>
              </p:nvPr>
            </p:nvGraphicFramePr>
            <p:xfrm>
              <a:off x="2086762" y="1909012"/>
              <a:ext cx="82296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44" t="-21311" r="-501333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444" t="-21311" r="-401333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99558" t="-21311" r="-299558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889" t="-21311" r="-200889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00889" t="-21311" r="-100889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…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8"/>
                          <a:stretch>
                            <a:fillRect l="-444" t="-121311" r="-501333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8"/>
                          <a:stretch>
                            <a:fillRect l="-100444" t="-121311" r="-401333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8"/>
                          <a:stretch>
                            <a:fillRect l="-199558" t="-121311" r="-299558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8"/>
                          <a:stretch>
                            <a:fillRect l="-300889" t="-121311" r="-200889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8"/>
                          <a:stretch>
                            <a:fillRect l="-400889" t="-121311" r="-100889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8"/>
                          <a:stretch>
                            <a:fillRect l="-444" t="-221311" r="-501333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8"/>
                          <a:stretch>
                            <a:fillRect l="-100444" t="-221311" r="-401333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8"/>
                          <a:stretch>
                            <a:fillRect l="-199558" t="-221311" r="-299558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8"/>
                          <a:stretch>
                            <a:fillRect l="-300889" t="-221311" r="-200889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8"/>
                          <a:stretch>
                            <a:fillRect l="-444" t="-321311" r="-501333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8"/>
                          <a:stretch>
                            <a:fillRect l="-100444" t="-321311" r="-401333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8"/>
                          <a:stretch>
                            <a:fillRect l="-199558" t="-321311" r="-299558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8"/>
                          <a:stretch>
                            <a:fillRect l="-300889" t="-321311" r="-200889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>
                              <a:effectLst/>
                            </a:rPr>
                            <a:t>…</a:t>
                          </a:r>
                          <a:endParaRPr lang="en-GB" sz="140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8"/>
                          <a:stretch>
                            <a:fillRect l="-444" t="-521311" r="-501333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</a:rPr>
                            <a:t>…</a:t>
                          </a:r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/>
          <p:cNvGrpSpPr/>
          <p:nvPr/>
        </p:nvGrpSpPr>
        <p:grpSpPr>
          <a:xfrm>
            <a:off x="2665920" y="4376426"/>
            <a:ext cx="7104883" cy="621241"/>
            <a:chOff x="1131870" y="4124837"/>
            <a:chExt cx="7104883" cy="6212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1131870" y="4134051"/>
                  <a:ext cx="1971374" cy="6120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1870" y="4134051"/>
                  <a:ext cx="1971374" cy="61202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3487399" y="4134051"/>
                  <a:ext cx="1976695" cy="6120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5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7399" y="4134051"/>
                  <a:ext cx="1976695" cy="61202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5793584" y="4124837"/>
                  <a:ext cx="2443169" cy="6120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457200">
                    <a:tabLst>
                      <a:tab pos="48609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6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7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200" dirty="0"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3584" y="4124837"/>
                  <a:ext cx="2443169" cy="61202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/>
          <p:cNvGrpSpPr/>
          <p:nvPr/>
        </p:nvGrpSpPr>
        <p:grpSpPr>
          <a:xfrm>
            <a:off x="3440331" y="5112902"/>
            <a:ext cx="4794491" cy="940579"/>
            <a:chOff x="1906281" y="4861313"/>
            <a:chExt cx="4794491" cy="9405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1906281" y="4868259"/>
                  <a:ext cx="2393925" cy="66358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457200">
                    <a:tabLst>
                      <a:tab pos="48609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200" dirty="0"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6281" y="4868259"/>
                  <a:ext cx="2393925" cy="66358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4703494" y="4861313"/>
                  <a:ext cx="1997278" cy="9405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GB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en-GB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GB">
                                    <a:latin typeface="Cambria Math"/>
                                  </a:rPr>
                                  <m:t>b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/>
                </a:p>
                <a:p>
                  <a:endParaRPr lang="en-GB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3494" y="4861313"/>
                  <a:ext cx="1997278" cy="94057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40D01C03-A08A-44DA-881E-CCCED5E7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7485" y="6356351"/>
            <a:ext cx="3348154" cy="365125"/>
          </a:xfrm>
        </p:spPr>
        <p:txBody>
          <a:bodyPr/>
          <a:lstStyle/>
          <a:p>
            <a:r>
              <a:rPr lang="en-US" dirty="0"/>
              <a:t>MMME2046 Dynamics and Control Lecture 5</a:t>
            </a:r>
          </a:p>
        </p:txBody>
      </p:sp>
    </p:spTree>
    <p:extLst>
      <p:ext uri="{BB962C8B-B14F-4D97-AF65-F5344CB8AC3E}">
        <p14:creationId xmlns:p14="http://schemas.microsoft.com/office/powerpoint/2010/main" val="426101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45B1-FDC2-4C8C-9125-17EB3F4B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5 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 dirty="0"/>
                  <a:t>The transfer function of a control system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lvl="0" indent="0">
                  <a:buNone/>
                </a:pPr>
                <a:r>
                  <a:rPr lang="en-GB" dirty="0"/>
                  <a:t>Is the system stable?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0785773"/>
                  </p:ext>
                </p:extLst>
              </p:nvPr>
            </p:nvGraphicFramePr>
            <p:xfrm>
              <a:off x="3730172" y="3309762"/>
              <a:ext cx="8128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rgbClr val="FF000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rgbClr val="00B05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indent="-9525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8609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0785773"/>
                  </p:ext>
                </p:extLst>
              </p:nvPr>
            </p:nvGraphicFramePr>
            <p:xfrm>
              <a:off x="3730172" y="3309762"/>
              <a:ext cx="8128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108197" r="-300898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90488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300000" t="-108197" r="-1198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204839" r="-30089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90488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rgbClr val="FF000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endParaRPr lang="en-GB" sz="1400" dirty="0">
                            <a:solidFill>
                              <a:srgbClr val="00B05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300000" t="-204839" r="-119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309836" r="-300898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299" t="-309836" r="-200898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00901" t="-309836" r="-10150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300000" t="-309836" r="-1198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409836" r="-300898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9" t="-409836" r="-200898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901" t="-409836" r="-10150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000" t="-409836" r="-1198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66348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45B1-FDC2-4C8C-9125-17EB3F4B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5 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 dirty="0"/>
                  <a:t>The transfer function of a control system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lvl="0" indent="0">
                  <a:buNone/>
                </a:pPr>
                <a:r>
                  <a:rPr lang="en-GB" dirty="0"/>
                  <a:t>Is the system stable?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730172" y="3309762"/>
              <a:ext cx="8128000" cy="23599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FF000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00B05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indent="-9525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×20−1×6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8609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×0−1×0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45720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1375657"/>
                  </p:ext>
                </p:extLst>
              </p:nvPr>
            </p:nvGraphicFramePr>
            <p:xfrm>
              <a:off x="3730172" y="3309762"/>
              <a:ext cx="8128000" cy="23599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108197" r="-300898" b="-44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299" t="-108197" r="-200898" b="-44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00901" t="-108197" r="-101502" b="-44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300000" t="-108197" r="-1198" b="-4409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208197" r="-300898" b="-34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299" t="-208197" r="-200898" b="-34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00901" t="-208197" r="-101502" b="-34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300000" t="-208197" r="-1198" b="-3409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8765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129655" r="-300898" b="-4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299" t="-129655" r="-200898" b="-4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00901" t="-129655" r="-101502" b="-4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300000" t="-129655" r="-1198" b="-4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299" t="-545902" r="-300898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9" t="-545902" r="-200898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901" t="-545902" r="-10150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000" t="-545902" r="-1198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81178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45B1-FDC2-4C8C-9125-17EB3F4B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5 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 dirty="0"/>
                  <a:t>The transfer function of a control system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lvl="0" indent="0">
                  <a:buNone/>
                </a:pPr>
                <a:r>
                  <a:rPr lang="en-GB" dirty="0"/>
                  <a:t>Is the system stable?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1117967"/>
                  </p:ext>
                </p:extLst>
              </p:nvPr>
            </p:nvGraphicFramePr>
            <p:xfrm>
              <a:off x="3730172" y="3309762"/>
              <a:ext cx="8128000" cy="2291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5116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538884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FF000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00B05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94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=18.8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8609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  <a:latin typeface="Times New Roman"/>
                              <a:ea typeface="Times New Roman"/>
                            </a:rPr>
                            <a:t>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18.8</m:t>
                                    </m:r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×6−0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18.8</m:t>
                                    </m:r>
                                  </m:den>
                                </m:f>
                                <m:r>
                                  <a:rPr lang="en-GB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1117967"/>
                  </p:ext>
                </p:extLst>
              </p:nvPr>
            </p:nvGraphicFramePr>
            <p:xfrm>
              <a:off x="3730172" y="3309762"/>
              <a:ext cx="8128000" cy="2291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5116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538884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108197" r="-4356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60048" t="-108197" r="-160526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0901" t="-108197" r="-101502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300000" t="-108197" r="-1198" b="-4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208197" r="-4356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60048" t="-208197" r="-160526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0901" t="-208197" r="-101502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300000" t="-208197" r="-1198" b="-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572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200000" r="-435600" b="-10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60048" t="-200000" r="-160526" b="-10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0901" t="-200000" r="-101502" b="-10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  <a:latin typeface="Times New Roman"/>
                              <a:ea typeface="Times New Roman"/>
                            </a:rPr>
                            <a:t>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282000" r="-435600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0048" t="-282000" r="-160526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901" t="-282000" r="-101502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0000" t="-282000" r="-1198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50847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45B1-FDC2-4C8C-9125-17EB3F4B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5 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 dirty="0"/>
                  <a:t>The transfer function of a control system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lvl="0" indent="0">
                  <a:buNone/>
                </a:pPr>
                <a:r>
                  <a:rPr lang="en-GB" dirty="0"/>
                  <a:t>Is the system stable?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3730172" y="3309762"/>
              <a:ext cx="8128000" cy="2291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5116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538884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FF000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00B05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94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=18.8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8609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  <a:latin typeface="Times New Roman"/>
                              <a:ea typeface="Times New Roman"/>
                            </a:rPr>
                            <a:t>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GB" sz="18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18.8</m:t>
                                    </m:r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×6−0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18.8</m:t>
                                    </m:r>
                                  </m:den>
                                </m:f>
                                <m:r>
                                  <a:rPr lang="en-GB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1117967"/>
                  </p:ext>
                </p:extLst>
              </p:nvPr>
            </p:nvGraphicFramePr>
            <p:xfrm>
              <a:off x="3730172" y="3309762"/>
              <a:ext cx="8128000" cy="2291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5116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538884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108197" r="-435600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60048" t="-108197" r="-160526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0901" t="-108197" r="-101502" b="-4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300000" t="-108197" r="-1198" b="-4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208197" r="-435600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60048" t="-208197" r="-160526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0901" t="-208197" r="-101502" b="-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300000" t="-208197" r="-1198" b="-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5725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200000" r="-435600" b="-10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60048" t="-200000" r="-160526" b="-10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0901" t="-200000" r="-101502" b="-10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  <a:latin typeface="Times New Roman"/>
                              <a:ea typeface="Times New Roman"/>
                            </a:rPr>
                            <a:t>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400" t="-282000" r="-435600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0048" t="-282000" r="-160526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901" t="-282000" r="-101502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0000" t="-282000" r="-1198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13119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45B1-FDC2-4C8C-9125-17EB3F4B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5 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 dirty="0"/>
                  <a:t>The transfer function of a control system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lvl="0" indent="0">
                  <a:buNone/>
                </a:pPr>
                <a:r>
                  <a:rPr lang="en-GB" dirty="0"/>
                  <a:t>Is the system stable?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5524547"/>
                  </p:ext>
                </p:extLst>
              </p:nvPr>
            </p:nvGraphicFramePr>
            <p:xfrm>
              <a:off x="3730172" y="3309762"/>
              <a:ext cx="8128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5116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538884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90488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FF000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rgbClr val="00B050"/>
                            </a:solidFill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18.8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860925" algn="l"/>
                            </a:tabLst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  <a:latin typeface="Times New Roman"/>
                              <a:ea typeface="Times New Roman"/>
                            </a:rPr>
                            <a:t>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imes New Roman"/>
                            <a:ea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9B4136A8-FECB-4981-8C14-06A6FD3B5D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5524547"/>
                  </p:ext>
                </p:extLst>
              </p:nvPr>
            </p:nvGraphicFramePr>
            <p:xfrm>
              <a:off x="3730172" y="3309762"/>
              <a:ext cx="8128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5116">
                      <a:extLst>
                        <a:ext uri="{9D8B030D-6E8A-4147-A177-3AD203B41FA5}">
                          <a16:colId xmlns:a16="http://schemas.microsoft.com/office/drawing/2014/main" val="1287955407"/>
                        </a:ext>
                      </a:extLst>
                    </a:gridCol>
                    <a:gridCol w="2538884">
                      <a:extLst>
                        <a:ext uri="{9D8B030D-6E8A-4147-A177-3AD203B41FA5}">
                          <a16:colId xmlns:a16="http://schemas.microsoft.com/office/drawing/2014/main" val="159855565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6956019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73871932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Routh-Hurwitz Array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7246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00" t="-108197" r="-435600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60048" t="-108197" r="-160526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200901" t="-108197" r="-101502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300000" t="-108197" r="-1198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1665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00" t="-204839" r="-4356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60048" t="-204839" r="-1605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200901" t="-204839" r="-10150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300000" t="-204839" r="-119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570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00" t="-309836" r="-435600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60048" t="-309836" r="-1605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200901" t="-309836" r="-10150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spcAft>
                              <a:spcPts val="0"/>
                            </a:spcAft>
                            <a:tabLst>
                              <a:tab pos="4860925" algn="l"/>
                            </a:tabLst>
                          </a:pPr>
                          <a:r>
                            <a:rPr lang="en-GB" sz="2000" dirty="0">
                              <a:effectLst/>
                              <a:latin typeface="Times New Roman"/>
                              <a:ea typeface="Times New Roman"/>
                            </a:rPr>
                            <a:t>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97639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400" t="-409836" r="-435600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0048" t="-409836" r="-160526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901" t="-409836" r="-10150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409836" r="-1198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49164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A11AB7D-DC11-445C-BAB8-9D26BF63BC56}"/>
              </a:ext>
            </a:extLst>
          </p:cNvPr>
          <p:cNvSpPr/>
          <p:nvPr/>
        </p:nvSpPr>
        <p:spPr>
          <a:xfrm>
            <a:off x="6179736" y="3687740"/>
            <a:ext cx="643095" cy="14762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7C9717-ECA4-4DFC-A4E2-CEF4B897F6F6}"/>
              </a:ext>
            </a:extLst>
          </p:cNvPr>
          <p:cNvSpPr txBox="1">
            <a:spLocks/>
          </p:cNvSpPr>
          <p:nvPr/>
        </p:nvSpPr>
        <p:spPr>
          <a:xfrm>
            <a:off x="1451579" y="5313266"/>
            <a:ext cx="9603275" cy="665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No change of sign in the first column: system is stable.</a:t>
            </a:r>
          </a:p>
        </p:txBody>
      </p:sp>
    </p:spTree>
    <p:extLst>
      <p:ext uri="{BB962C8B-B14F-4D97-AF65-F5344CB8AC3E}">
        <p14:creationId xmlns:p14="http://schemas.microsoft.com/office/powerpoint/2010/main" val="3106157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45B1-FDC2-4C8C-9125-17EB3F4B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Sheet 5 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GB" dirty="0"/>
                  <a:t>The transfer function of a control system is as follows: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+20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lvl="0" indent="0">
                  <a:buNone/>
                </a:pPr>
                <a:r>
                  <a:rPr lang="en-GB" dirty="0"/>
                  <a:t>Use the final value theorem to calculate the unit step response of the system.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87868-39A7-4319-BB6F-0305D3583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5" t="-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3B7831F-3CD0-4E67-A34D-AA578B83AFD2}"/>
                  </a:ext>
                </a:extLst>
              </p:cNvPr>
              <p:cNvSpPr txBox="1"/>
              <p:nvPr/>
            </p:nvSpPr>
            <p:spPr>
              <a:xfrm>
                <a:off x="1451579" y="4903807"/>
                <a:ext cx="9334913" cy="5783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𝑠𝑋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+5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+20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3B7831F-3CD0-4E67-A34D-AA578B83A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579" y="4903807"/>
                <a:ext cx="9334913" cy="578363"/>
              </a:xfrm>
              <a:prstGeom prst="rect">
                <a:avLst/>
              </a:prstGeom>
              <a:blipFill>
                <a:blip r:embed="rId4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CD61B93-482F-4315-97C8-4D7ABBE4B99A}"/>
                  </a:ext>
                </a:extLst>
              </p:cNvPr>
              <p:cNvSpPr/>
              <p:nvPr/>
            </p:nvSpPr>
            <p:spPr>
              <a:xfrm>
                <a:off x="4327723" y="3741038"/>
                <a:ext cx="4272067" cy="6519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+20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CD61B93-482F-4315-97C8-4D7ABBE4B9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723" y="3741038"/>
                <a:ext cx="4272067" cy="6519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261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8215D-2B20-41E3-A3A2-F61E431E8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Finis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19598-0679-4EC7-95BB-80E574E9E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6740348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5940</TotalTime>
  <Words>1271</Words>
  <Application>Microsoft Office PowerPoint</Application>
  <PresentationFormat>Widescreen</PresentationFormat>
  <Paragraphs>516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Cambria Math</vt:lpstr>
      <vt:lpstr>Gill Sans MT</vt:lpstr>
      <vt:lpstr>Symbol</vt:lpstr>
      <vt:lpstr>Times New Roman</vt:lpstr>
      <vt:lpstr>Wingdings</vt:lpstr>
      <vt:lpstr>Gallery</vt:lpstr>
      <vt:lpstr>Dynamics and Control</vt:lpstr>
      <vt:lpstr>General Introduction – Session 3</vt:lpstr>
      <vt:lpstr>PowerPoint Presentation</vt:lpstr>
      <vt:lpstr>Velocity Feedback</vt:lpstr>
      <vt:lpstr>Velocity Feedback</vt:lpstr>
      <vt:lpstr>Velocity Feedback</vt:lpstr>
      <vt:lpstr>Velocity Feedback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Transient response – Third and higher order systems</vt:lpstr>
      <vt:lpstr>Routh-Hurwitz Stability Criteria</vt:lpstr>
      <vt:lpstr>Routh-Hurwitz Stability Criteria (Routh Array)</vt:lpstr>
      <vt:lpstr>Example Sheet 5 Question 4</vt:lpstr>
      <vt:lpstr>Example Sheet 5 Question 4</vt:lpstr>
      <vt:lpstr>Example Sheet 5 Question 4</vt:lpstr>
      <vt:lpstr>Example Sheet 5 Question 4</vt:lpstr>
      <vt:lpstr>Example Sheet 5 Question 4</vt:lpstr>
      <vt:lpstr>Example Sheet 5 Question 4</vt:lpstr>
      <vt:lpstr>Finis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MMME 4042 Virtual design office</dc:title>
  <dc:creator>Alastair Campbell Ritchie</dc:creator>
  <cp:lastModifiedBy>Alastair Campbell Ritchie</cp:lastModifiedBy>
  <cp:revision>101</cp:revision>
  <dcterms:created xsi:type="dcterms:W3CDTF">2020-05-12T08:36:36Z</dcterms:created>
  <dcterms:modified xsi:type="dcterms:W3CDTF">2021-03-11T12:56:00Z</dcterms:modified>
</cp:coreProperties>
</file>