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  <p:sldMasterId id="2147483648" r:id="rId2"/>
  </p:sldMasterIdLst>
  <p:notesMasterIdLst>
    <p:notesMasterId r:id="rId31"/>
  </p:notesMasterIdLst>
  <p:sldIdLst>
    <p:sldId id="256" r:id="rId3"/>
    <p:sldId id="257" r:id="rId4"/>
    <p:sldId id="321" r:id="rId5"/>
    <p:sldId id="322" r:id="rId6"/>
    <p:sldId id="324" r:id="rId7"/>
    <p:sldId id="326" r:id="rId8"/>
    <p:sldId id="327" r:id="rId9"/>
    <p:sldId id="291" r:id="rId10"/>
    <p:sldId id="299" r:id="rId11"/>
    <p:sldId id="300" r:id="rId12"/>
    <p:sldId id="301" r:id="rId13"/>
    <p:sldId id="302" r:id="rId14"/>
    <p:sldId id="303" r:id="rId15"/>
    <p:sldId id="305" r:id="rId16"/>
    <p:sldId id="306" r:id="rId17"/>
    <p:sldId id="307" r:id="rId18"/>
    <p:sldId id="312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7" r:id="rId28"/>
    <p:sldId id="338" r:id="rId29"/>
    <p:sldId id="32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46259" units="1/cm"/>
          <inkml:channelProperty channel="Y" name="resolution" value="46.54546" units="1/cm"/>
          <inkml:channelProperty channel="T" name="resolution" value="1" units="1/dev"/>
        </inkml:channelProperties>
      </inkml:inkSource>
      <inkml:timestamp xml:id="ts0" timeString="2022-02-25T09:28:59.9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23703 2977 0,'0'-40'63,"80"40"15,-1 0-62,-39 0-16,39 0 15,-39 0-15,0 0 16,-1 0-16,1 0 15,0 0 1,-1 0-16,1 0 16,0 0-1,0 0-15,-1 0 16,1 0-16,0-39 141</inkml:trace>
  <inkml:trace contextRef="#ctx0" brushRef="#br0" timeOffset="1496.58">23822 3295 0,'80'0'141,"-1"0"-126,-39 0 1,0 0-16,-1 0 16,1 0-16,0 0 15,-1 0-15,1 0 63,0 0-32,0 0 16,-1 0-31,1 0 15,0 0-16,-1 0 64,1 0-33,0 0 64,-40-40-79</inkml:trace>
  <inkml:trace contextRef="#ctx0" brushRef="#br0" timeOffset="5304.47">25291 3017 0,'0'-40'125,"0"0"-109,0 1-16,0-1 15,0 0-15,0 1 16,0-1-16,0 0 16,0 1-16,0-41 15,0 1 1,0 39-1,0 0-15,0 1 16,0-1-16,0-39 31,40 79 141,0 0-141,-1 0-15,-39 39 0,40-39-16,-40 40 15,40-40 1,0 40-16,-1-1 31,-39 1-15,40-40-1,-40 40 17,40-40-17,-1 40-15,1-1 32,-40 1-17,0 0 1,40-1-16,-40 1 15,0 0 17,40-1 155,-1 1-171,-39 0-1,40-1 64,-40 41-64,0-41 1,0 1-1,-40-40 142,1-40-126,-1 40-15</inkml:trace>
  <inkml:trace contextRef="#ctx0" brushRef="#br0" timeOffset="6272.61">25371 2739 0,'39'0'125,"1"0"-125,0 0 15,0 0 1,-1 0-16,1 0 15,0 0-15,-1 0 16,1 0 0,40 0-1,-41 0 32,1-40 109</inkml:trace>
  <inkml:trace contextRef="#ctx0" brushRef="#br0" timeOffset="7472.99">26562 2223 0,'-40'79'140,"0"-39"-124,40 0-1,-39-40 1,39 39-16,0 1 16,0 0-1,-40-40-15,40 40 16,0-1-16,-40 1 16,40 0-1,0-1 1,0 1-1,0 0 1,-39 39 15,39-39-15,0-1 0,0 1-1,0 0 16,39-1 1,1 1-17,-40 0 1,40-40 31,-1 0-16,1 0 32,0 0 46</inkml:trace>
  <inkml:trace contextRef="#ctx0" brushRef="#br0" timeOffset="9821.12">27038 2382 0,'-79'0'140,"39"0"-124,1 0 0,-1 39-16,0-39 47,40 40 78,0 40-79,0-41 64,40-39-63,0 40-16,-1 0 16,1-1-32,0-39 48,-1 40 31,1 0-47,-40-1-32,0 1 48,0 0-32,-40-40 63,1 39-79,-1 1 1,0-40 46,1 0-30,-1 0-1,0 0 0,0 0 32,1 0 62</inkml:trace>
  <inkml:trace contextRef="#ctx0" brushRef="#br0" timeOffset="11320.62">26959 2025 0,'40'0'32,"-1"0"-17,1 0 16,0 0 1,-1 39-1,-39 1-15,40-40-1,-40 40-15,40-1 16,-40 1-1,40 0 1,-40-1 0,0 1-1,39 0 1,-39-1 0,0 1-1,0 0 1,0 0-1,0-1 1,0 1-16,0 0 16,0-1-1,0 1 1,0 0 0,0-1-1,40 1 1,-40 0-16,0-1 15,0 1 1,0 0 15,0-1 16,0 1-31,0 0-16,-40-40 15,40 40 1,-39-40 78,-1 0 0</inkml:trace>
  <inkml:trace contextRef="#ctx0" brushRef="#br0" timeOffset="12625.03">25331 3334 0,'40'0'32,"-1"0"-17,41 0 1,-40 0 0,-1 0-16,41 0 0,-41 0 15,1 0 1,0 0-16,39 0 15,-39 0-15,0 0 16,-1 0-16,1 0 16,0 0-16,-1 0 15,1 40 1,0-40-16,0 0 16,-1 0-1,41 0 1,-41 0-1,1 40 1,0-40 0,-1 0-1,1 0-15,0 0 16,39 0 0,-39 0-1,0 0 1,-1 0-16,1 0 15,0 0 1,0 0-16,-1 39 16,1-39-1,0 0-15,-1 0 16,1 0 31,0 0-32,-1 0 1,1 0 0,0 0 15,0 0 47,-1 0-15</inkml:trace>
  <inkml:trace contextRef="#ctx0" brushRef="#br0" timeOffset="14480.05">26403 3652 0,'-40'0'16,"1"-40"46,-1 40-30,0 0-1,1 0-15,-1 0-1,0 0 1,0 0 46,-39 0-15,79 40-31,-40-40 15,40 39-15,-39-39-16,-1 40 15,40 0 32,0 0 0,40-1-31,-40 1-1,39 0 1,1-1 0,0-39-1,-1 0 1,1 40-1,0-40 17,0 0-32,-40 40 15,39-40-15,1 0 32,39 0 14,-79 39 17,40-39-32,-40 40 0,-40-40 79,40 40-95,-39-1 1,-1-39 15,0 40 47,1-40-62,-41 0 15,40 0 1,1 0-1,-1 0-16,0 0 17,1 0-17,-1 0 17,0 0-32,1 0 93,-1 0-61</inkml:trace>
  <inkml:trace contextRef="#ctx0" brushRef="#br0" timeOffset="51351.62">22909 12740 0,'40'0'125,"0"0"-110,39 0-15,0 0 16,41 0-16,-81 0 16,80 0-16,-39 0 15,39 0-15,-40 0 16,40 0-16,0 0 16,1 0-16,-1 0 15,0 0-15,40 0 16,-80 0-16,40 0 15,0 0-15,0 0 16,0 0-16,1 0 16,-41 0-16,40 0 15,40 0-15,-80 0 16,40 0-16,1 0 16,-81 0-16,41 0 15,-41 0 1,41 0-16,-41 0 15,41 0-15,-40 0 16,-1 0-16,41 0 16,-41 0-16,41 0 15,-1 0-15,1 0 16,-1 0-16,0-39 16,-39 39-16,0 0 15,0 0-15,-1 0 16,41 0-16,-41 0 15,41 0 1,-41 0 0,1 0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5D081-C1DF-479A-B08F-7FA73E678F2C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02A41-88FB-4233-AC02-82EA55E124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499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26684-AF9A-C945-B99E-3C8C787FD9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1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88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62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54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51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39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00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53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41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02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507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99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79333" y="6356351"/>
            <a:ext cx="419946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MM2DYN Dynamics: Control Lecture 3 &amp; 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F129DA41-E2BC-084D-86D5-E729B18A7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6C888-E8D7-41E6-9455-C414993E8515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80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80933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MM2DYN Dynamics: Control Lecture 3 &amp; 4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fld id="{F6E8C129-B7D9-204C-89F2-8F6ECF44474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A.C. Ritchie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76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24.png"/><Relationship Id="rId2" Type="http://schemas.openxmlformats.org/officeDocument/2006/relationships/image" Target="../media/image4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22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10.png"/><Relationship Id="rId7" Type="http://schemas.openxmlformats.org/officeDocument/2006/relationships/image" Target="../media/image7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510.png"/><Relationship Id="rId4" Type="http://schemas.openxmlformats.org/officeDocument/2006/relationships/image" Target="../media/image410.png"/><Relationship Id="rId9" Type="http://schemas.openxmlformats.org/officeDocument/2006/relationships/image" Target="../media/image9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10.png"/><Relationship Id="rId7" Type="http://schemas.openxmlformats.org/officeDocument/2006/relationships/image" Target="../media/image8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Relationship Id="rId9" Type="http://schemas.openxmlformats.org/officeDocument/2006/relationships/image" Target="../media/image1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250.png"/><Relationship Id="rId18" Type="http://schemas.openxmlformats.org/officeDocument/2006/relationships/image" Target="../media/image30.png"/><Relationship Id="rId3" Type="http://schemas.openxmlformats.org/officeDocument/2006/relationships/image" Target="../media/image170.png"/><Relationship Id="rId21" Type="http://schemas.openxmlformats.org/officeDocument/2006/relationships/image" Target="../media/image33.png"/><Relationship Id="rId7" Type="http://schemas.openxmlformats.org/officeDocument/2006/relationships/image" Target="../media/image200.png"/><Relationship Id="rId12" Type="http://schemas.openxmlformats.org/officeDocument/2006/relationships/image" Target="../media/image240.png"/><Relationship Id="rId17" Type="http://schemas.openxmlformats.org/officeDocument/2006/relationships/image" Target="../media/image29.png"/><Relationship Id="rId2" Type="http://schemas.openxmlformats.org/officeDocument/2006/relationships/image" Target="../media/image160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11" Type="http://schemas.openxmlformats.org/officeDocument/2006/relationships/image" Target="../media/image230.png"/><Relationship Id="rId5" Type="http://schemas.openxmlformats.org/officeDocument/2006/relationships/image" Target="../media/image190.png"/><Relationship Id="rId15" Type="http://schemas.openxmlformats.org/officeDocument/2006/relationships/image" Target="../media/image27.png"/><Relationship Id="rId23" Type="http://schemas.openxmlformats.org/officeDocument/2006/relationships/image" Target="../media/image34.png"/><Relationship Id="rId10" Type="http://schemas.openxmlformats.org/officeDocument/2006/relationships/image" Target="../media/image220.png"/><Relationship Id="rId19" Type="http://schemas.openxmlformats.org/officeDocument/2006/relationships/image" Target="../media/image31.png"/><Relationship Id="rId4" Type="http://schemas.openxmlformats.org/officeDocument/2006/relationships/image" Target="../media/image180.png"/><Relationship Id="rId9" Type="http://schemas.openxmlformats.org/officeDocument/2006/relationships/image" Target="../media/image211.png"/><Relationship Id="rId14" Type="http://schemas.openxmlformats.org/officeDocument/2006/relationships/image" Target="../media/image26.png"/><Relationship Id="rId22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340.png"/><Relationship Id="rId7" Type="http://schemas.openxmlformats.org/officeDocument/2006/relationships/image" Target="../media/image14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1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80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140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5.png"/><Relationship Id="rId7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Wyl9RnKOIQ" TargetMode="Externa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BF18-47F9-4283-AFC6-D9DC690C6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Dynamics and Control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AD9F1-1531-491C-B780-A7C9A1530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Control Seminar 3</a:t>
            </a:r>
          </a:p>
        </p:txBody>
      </p:sp>
    </p:spTree>
    <p:extLst>
      <p:ext uri="{BB962C8B-B14F-4D97-AF65-F5344CB8AC3E}">
        <p14:creationId xmlns:p14="http://schemas.microsoft.com/office/powerpoint/2010/main" val="340410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5301-80D8-4B65-8A4E-5A9BFED7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Introduction – SEMINAR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67C27-38F2-42B5-BBF9-0BBB7D738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Block diagram manipulation</a:t>
            </a:r>
          </a:p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order systems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5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Block Diagrams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1742213"/>
          </a:xfrm>
        </p:spPr>
        <p:txBody>
          <a:bodyPr/>
          <a:lstStyle/>
          <a:p>
            <a:r>
              <a:rPr lang="en-GB" dirty="0"/>
              <a:t>Systems engineers represent the components of the system as a series of blocks:</a:t>
            </a:r>
          </a:p>
          <a:p>
            <a:r>
              <a:rPr lang="en-GB" dirty="0"/>
              <a:t>Recap: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3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851051" y="3429001"/>
            <a:ext cx="3333990" cy="637479"/>
            <a:chOff x="5172887" y="4393322"/>
            <a:chExt cx="3333990" cy="637479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172887" y="4820046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7584085" y="4819332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6117170" y="4596525"/>
              <a:ext cx="1454680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6258109" y="4601314"/>
              <a:ext cx="1215842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800" b="0" i="1" u="none" strike="noStrike" cap="none" normalizeH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G(s)</a:t>
              </a:r>
              <a:endParaRPr kumimoji="0" lang="en-US" sz="1800" b="0" u="none" strike="noStrike" cap="none" normalizeH="0" baseline="-25000" dirty="0">
                <a:ln>
                  <a:noFill/>
                </a:ln>
                <a:solidFill>
                  <a:srgbClr val="0000FF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5276996" y="4397523"/>
              <a:ext cx="7048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r>
                <a: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(</a:t>
              </a: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s</a:t>
              </a:r>
              <a:r>
                <a: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)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7741644" y="4393322"/>
              <a:ext cx="76523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b="0" i="1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1800" dirty="0"/>
                <a:t>X</a:t>
              </a:r>
              <a:r>
                <a:rPr lang="en-US" sz="1800" i="0" baseline="-25000" dirty="0"/>
                <a:t>o</a:t>
              </a:r>
              <a:r>
                <a:rPr lang="en-US" sz="1800" i="0" dirty="0"/>
                <a:t>(</a:t>
              </a:r>
              <a:r>
                <a:rPr lang="en-US" sz="1800" dirty="0"/>
                <a:t>s</a:t>
              </a:r>
              <a:r>
                <a:rPr lang="en-US" sz="1800" i="0" dirty="0"/>
                <a:t>)</a:t>
              </a:r>
            </a:p>
            <a:p>
              <a:r>
                <a:rPr lang="en-US" sz="1800" dirty="0"/>
                <a:t> 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 txBox="1">
                <a:spLocks/>
              </p:cNvSpPr>
              <p:nvPr/>
            </p:nvSpPr>
            <p:spPr>
              <a:xfrm>
                <a:off x="1981200" y="4045730"/>
                <a:ext cx="8229600" cy="174221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3200" dirty="0"/>
                  <a:t>The transfer function G(s) transforms the input X</a:t>
                </a:r>
                <a:r>
                  <a:rPr lang="en-GB" sz="3200" baseline="-25000" dirty="0"/>
                  <a:t>i </a:t>
                </a:r>
                <a:r>
                  <a:rPr lang="en-GB" sz="3200" dirty="0"/>
                  <a:t>into the output X</a:t>
                </a:r>
                <a:r>
                  <a:rPr lang="en-GB" sz="3200" baseline="-25000" dirty="0"/>
                  <a:t>0  </a:t>
                </a:r>
                <a:endParaRPr lang="en-GB" sz="32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sSub>
                      <m:sSub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sz="3200" dirty="0"/>
              </a:p>
              <a:p>
                <a:endParaRPr lang="en-GB" sz="3200" baseline="-25000" dirty="0"/>
              </a:p>
            </p:txBody>
          </p:sp>
        </mc:Choice>
        <mc:Fallback xmlns="">
          <p:sp>
            <p:nvSpPr>
              <p:cNvPr id="1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045730"/>
                <a:ext cx="8229600" cy="1742213"/>
              </a:xfrm>
              <a:prstGeom prst="rect">
                <a:avLst/>
              </a:prstGeom>
              <a:blipFill>
                <a:blip r:embed="rId2"/>
                <a:stretch>
                  <a:fillRect l="-1704" t="-4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99759704-3427-4AAA-BB45-5FF2F359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81200" y="6356351"/>
            <a:ext cx="2133600" cy="365125"/>
          </a:xfrm>
        </p:spPr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19F852E-5275-4C54-8D77-C78AABF43483}"/>
              </a:ext>
            </a:extLst>
          </p:cNvPr>
          <p:cNvSpPr txBox="1">
            <a:spLocks/>
          </p:cNvSpPr>
          <p:nvPr/>
        </p:nvSpPr>
        <p:spPr>
          <a:xfrm>
            <a:off x="4324998" y="6375943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291700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511469" y="1761556"/>
            <a:ext cx="985507" cy="43427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3597144" y="1983800"/>
            <a:ext cx="914325" cy="7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968832" y="1777768"/>
            <a:ext cx="7048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kumimoji="0" lang="en-US" sz="1800" b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i</a:t>
            </a:r>
            <a:r>
              <a: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(</a:t>
            </a: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s</a:t>
            </a:r>
            <a:r>
              <a: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)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5496976" y="1982372"/>
            <a:ext cx="914325" cy="7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7407826" y="1983917"/>
            <a:ext cx="914325" cy="7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8330617" y="1779313"/>
            <a:ext cx="76523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b="0" i="1" u="none" strike="noStrike" cap="none" normalizeH="0" baseline="0">
                <a:ln>
                  <a:noFill/>
                </a:ln>
                <a:effectLst/>
                <a:latin typeface="Cambria Math"/>
                <a:ea typeface="Times New Roman" pitchFamily="18" charset="0"/>
                <a:cs typeface="Cambria Math"/>
              </a:defRPr>
            </a:lvl1pPr>
          </a:lstStyle>
          <a:p>
            <a:r>
              <a:rPr lang="en-US" sz="1800" dirty="0"/>
              <a:t>X</a:t>
            </a:r>
            <a:r>
              <a:rPr lang="en-US" sz="1800" i="0" baseline="-25000" dirty="0"/>
              <a:t>o</a:t>
            </a:r>
            <a:r>
              <a:rPr lang="en-US" sz="1800" i="0" dirty="0"/>
              <a:t>(</a:t>
            </a:r>
            <a:r>
              <a:rPr lang="en-US" sz="1800" dirty="0"/>
              <a:t>s</a:t>
            </a:r>
            <a:r>
              <a:rPr lang="en-US" sz="1800" i="0" dirty="0"/>
              <a:t>)</a:t>
            </a:r>
          </a:p>
          <a:p>
            <a:r>
              <a:rPr lang="en-US" sz="1800" dirty="0"/>
              <a:t>  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648188" y="1768262"/>
            <a:ext cx="7556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b="0" i="1" u="none" strike="noStrike" cap="none" normalizeH="0" baseline="0">
                <a:ln>
                  <a:noFill/>
                </a:ln>
                <a:effectLst/>
                <a:latin typeface="Cambria Math"/>
                <a:ea typeface="Times New Roman" pitchFamily="18" charset="0"/>
                <a:cs typeface="Cambria Math"/>
              </a:defRPr>
            </a:lvl1pPr>
          </a:lstStyle>
          <a:p>
            <a:r>
              <a:rPr lang="en-US" sz="1800" dirty="0"/>
              <a:t>G</a:t>
            </a:r>
            <a:r>
              <a:rPr lang="en-US" sz="1800" i="0" baseline="-25000" dirty="0"/>
              <a:t>1</a:t>
            </a:r>
            <a:r>
              <a:rPr lang="en-US" sz="1800" i="0" dirty="0"/>
              <a:t>(</a:t>
            </a:r>
            <a:r>
              <a:rPr lang="en-US" sz="1800" dirty="0"/>
              <a:t>s</a:t>
            </a:r>
            <a:r>
              <a:rPr lang="en-US" sz="1800" i="0" dirty="0"/>
              <a:t>)</a:t>
            </a:r>
          </a:p>
          <a:p>
            <a:r>
              <a:rPr lang="en-US" sz="1800" dirty="0"/>
              <a:t>  </a:t>
            </a: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6411301" y="1761556"/>
            <a:ext cx="985507" cy="43427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6542619" y="1762262"/>
            <a:ext cx="7556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b="0" i="1" u="none" strike="noStrike" cap="none" normalizeH="0" baseline="0">
                <a:ln>
                  <a:noFill/>
                </a:ln>
                <a:effectLst/>
                <a:latin typeface="Cambria Math"/>
                <a:ea typeface="Times New Roman" pitchFamily="18" charset="0"/>
                <a:cs typeface="Cambria Math"/>
              </a:defRPr>
            </a:lvl1pPr>
          </a:lstStyle>
          <a:p>
            <a:r>
              <a:rPr lang="en-US" sz="1800" dirty="0"/>
              <a:t>G</a:t>
            </a:r>
            <a:r>
              <a:rPr lang="en-US" sz="1800" i="0" baseline="-25000" dirty="0"/>
              <a:t>2</a:t>
            </a:r>
            <a:r>
              <a:rPr lang="en-US" sz="1800" i="0" dirty="0"/>
              <a:t>(</a:t>
            </a:r>
            <a:r>
              <a:rPr lang="en-US" sz="1800" dirty="0"/>
              <a:t>s</a:t>
            </a:r>
            <a:r>
              <a:rPr lang="en-US" sz="1800" i="0" dirty="0"/>
              <a:t>)</a:t>
            </a:r>
          </a:p>
          <a:p>
            <a:r>
              <a:rPr lang="en-US" sz="1800" dirty="0"/>
              <a:t>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87233" y="299452"/>
            <a:ext cx="45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Block Diagram Manipulation: The rules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37941" y="801177"/>
            <a:ext cx="2848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a) Elements in Series: Multiplication</a:t>
            </a:r>
          </a:p>
        </p:txBody>
      </p:sp>
      <p:sp>
        <p:nvSpPr>
          <p:cNvPr id="95" name="Slide Number Placeholder 9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4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984444" y="2733462"/>
            <a:ext cx="4319243" cy="434760"/>
            <a:chOff x="2460443" y="2733462"/>
            <a:chExt cx="4319243" cy="434760"/>
          </a:xfrm>
        </p:grpSpPr>
        <p:sp>
          <p:nvSpPr>
            <p:cNvPr id="87" name="Line 8"/>
            <p:cNvSpPr>
              <a:spLocks noChangeShapeType="1"/>
            </p:cNvSpPr>
            <p:nvPr/>
          </p:nvSpPr>
          <p:spPr bwMode="auto">
            <a:xfrm>
              <a:off x="3135931" y="2957467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89" name="Line 8"/>
            <p:cNvSpPr>
              <a:spLocks noChangeShapeType="1"/>
            </p:cNvSpPr>
            <p:nvPr/>
          </p:nvSpPr>
          <p:spPr bwMode="auto">
            <a:xfrm>
              <a:off x="5064529" y="2956753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1" name="Rectangle 9"/>
            <p:cNvSpPr>
              <a:spLocks noChangeArrowheads="1"/>
            </p:cNvSpPr>
            <p:nvPr/>
          </p:nvSpPr>
          <p:spPr bwMode="auto">
            <a:xfrm>
              <a:off x="4066786" y="2733946"/>
              <a:ext cx="985507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2" name="Text Box 5"/>
            <p:cNvSpPr txBox="1">
              <a:spLocks noChangeArrowheads="1"/>
            </p:cNvSpPr>
            <p:nvPr/>
          </p:nvSpPr>
          <p:spPr bwMode="auto">
            <a:xfrm>
              <a:off x="4229311" y="2733462"/>
              <a:ext cx="7556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G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2</a:t>
              </a:r>
              <a:r>
                <a:rPr lang="en-US" sz="1800" i="1" dirty="0">
                  <a:solidFill>
                    <a:srgbClr val="0000FF"/>
                  </a:solidFill>
                  <a:latin typeface="Cambria Math"/>
                  <a:ea typeface="Times New Roman" pitchFamily="18" charset="0"/>
                  <a:cs typeface="Cambria Math"/>
                </a:rPr>
                <a:t>G</a:t>
              </a:r>
              <a:r>
                <a:rPr lang="en-US" sz="1800" baseline="-30000" dirty="0">
                  <a:solidFill>
                    <a:srgbClr val="0000FF"/>
                  </a:solidFill>
                  <a:latin typeface="Cambria Math"/>
                  <a:ea typeface="Times New Roman" pitchFamily="18" charset="0"/>
                  <a:cs typeface="Cambria Math"/>
                </a:rPr>
                <a:t>1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66" name="Text Box 5"/>
            <p:cNvSpPr txBox="1">
              <a:spLocks noChangeArrowheads="1"/>
            </p:cNvSpPr>
            <p:nvPr/>
          </p:nvSpPr>
          <p:spPr bwMode="auto">
            <a:xfrm>
              <a:off x="6014453" y="2751435"/>
              <a:ext cx="76523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b="0" i="1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1800" dirty="0"/>
                <a:t>X</a:t>
              </a:r>
              <a:r>
                <a:rPr lang="en-US" sz="1800" i="0" baseline="-25000" dirty="0"/>
                <a:t>o</a:t>
              </a:r>
              <a:r>
                <a:rPr lang="en-US" sz="1800" i="0" dirty="0"/>
                <a:t>(</a:t>
              </a:r>
              <a:r>
                <a:rPr lang="en-US" sz="1800" dirty="0"/>
                <a:t>s</a:t>
              </a:r>
              <a:r>
                <a:rPr lang="en-US" sz="1800" i="0" dirty="0"/>
                <a:t>)</a:t>
              </a:r>
            </a:p>
            <a:p>
              <a:r>
                <a:rPr lang="en-US" sz="1800" dirty="0"/>
                <a:t>  </a:t>
              </a:r>
            </a:p>
          </p:txBody>
        </p:sp>
        <p:sp>
          <p:nvSpPr>
            <p:cNvPr id="72" name="Text Box 5"/>
            <p:cNvSpPr txBox="1">
              <a:spLocks noChangeArrowheads="1"/>
            </p:cNvSpPr>
            <p:nvPr/>
          </p:nvSpPr>
          <p:spPr bwMode="auto">
            <a:xfrm>
              <a:off x="2460443" y="2752281"/>
              <a:ext cx="7048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r>
                <a: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(</a:t>
              </a: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s</a:t>
              </a:r>
              <a:r>
                <a: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)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939743" y="3176078"/>
            <a:ext cx="4648787" cy="2466077"/>
            <a:chOff x="415743" y="3176077"/>
            <a:chExt cx="4648787" cy="2466077"/>
          </a:xfrm>
        </p:grpSpPr>
        <p:sp>
          <p:nvSpPr>
            <p:cNvPr id="79" name="Text Box 5"/>
            <p:cNvSpPr txBox="1">
              <a:spLocks noChangeArrowheads="1"/>
            </p:cNvSpPr>
            <p:nvPr/>
          </p:nvSpPr>
          <p:spPr bwMode="auto">
            <a:xfrm>
              <a:off x="3903844" y="4389525"/>
              <a:ext cx="76523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b="0" i="1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1800" dirty="0"/>
                <a:t>X</a:t>
              </a:r>
              <a:r>
                <a:rPr lang="en-US" sz="1800" i="0" baseline="-25000" dirty="0"/>
                <a:t>o</a:t>
              </a:r>
              <a:r>
                <a:rPr lang="en-US" sz="1800" i="0" dirty="0"/>
                <a:t>(</a:t>
              </a:r>
              <a:r>
                <a:rPr lang="en-US" sz="1800" dirty="0"/>
                <a:t>s</a:t>
              </a:r>
              <a:r>
                <a:rPr lang="en-US" sz="1800" i="0" dirty="0"/>
                <a:t>)</a:t>
              </a:r>
            </a:p>
            <a:p>
              <a:r>
                <a:rPr lang="en-US" sz="1800" dirty="0"/>
                <a:t>  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13942" y="3176077"/>
              <a:ext cx="41505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90"/>
                  </a:solidFill>
                  <a:latin typeface="Arial"/>
                  <a:cs typeface="Arial"/>
                </a:rPr>
                <a:t>b) Elements in Parallel: Obey the summing junction (add/subtract)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415743" y="3881528"/>
              <a:ext cx="4130976" cy="1760626"/>
              <a:chOff x="415743" y="3881528"/>
              <a:chExt cx="4130976" cy="1760626"/>
            </a:xfrm>
          </p:grpSpPr>
          <p:sp>
            <p:nvSpPr>
              <p:cNvPr id="39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1232019" y="3881528"/>
                <a:ext cx="3314700" cy="1714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40" name="Oval 11"/>
              <p:cNvSpPr>
                <a:spLocks noChangeArrowheads="1"/>
              </p:cNvSpPr>
              <p:nvPr/>
            </p:nvSpPr>
            <p:spPr bwMode="auto">
              <a:xfrm>
                <a:off x="3378318" y="4690095"/>
                <a:ext cx="288000" cy="2880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41" name="AutoShape 10"/>
              <p:cNvSpPr>
                <a:spLocks noChangeShapeType="1"/>
              </p:cNvSpPr>
              <p:nvPr/>
            </p:nvSpPr>
            <p:spPr bwMode="auto">
              <a:xfrm flipH="1">
                <a:off x="2952869" y="4237128"/>
                <a:ext cx="571500" cy="635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42" name="AutoShape 9"/>
              <p:cNvSpPr>
                <a:spLocks noChangeShapeType="1"/>
              </p:cNvSpPr>
              <p:nvPr/>
            </p:nvSpPr>
            <p:spPr bwMode="auto">
              <a:xfrm>
                <a:off x="3517384" y="4224428"/>
                <a:ext cx="635" cy="45720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43" name="Text Box 8"/>
              <p:cNvSpPr txBox="1">
                <a:spLocks noChangeArrowheads="1"/>
              </p:cNvSpPr>
              <p:nvPr/>
            </p:nvSpPr>
            <p:spPr bwMode="auto">
              <a:xfrm>
                <a:off x="3575169" y="4389525"/>
                <a:ext cx="342856" cy="3005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0" u="none" strike="noStrike" cap="none" normalizeH="0" baseline="0" dirty="0">
                    <a:ln>
                      <a:noFill/>
                    </a:ln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+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AutoShape 3"/>
              <p:cNvSpPr>
                <a:spLocks noChangeShapeType="1"/>
              </p:cNvSpPr>
              <p:nvPr/>
            </p:nvSpPr>
            <p:spPr bwMode="auto">
              <a:xfrm flipH="1">
                <a:off x="2961336" y="5435164"/>
                <a:ext cx="571500" cy="635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47" name="Line 8"/>
              <p:cNvSpPr>
                <a:spLocks noChangeShapeType="1"/>
              </p:cNvSpPr>
              <p:nvPr/>
            </p:nvSpPr>
            <p:spPr bwMode="auto">
              <a:xfrm flipV="1">
                <a:off x="2944285" y="4820861"/>
                <a:ext cx="4500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49" name="Line 8"/>
              <p:cNvSpPr>
                <a:spLocks noChangeShapeType="1"/>
              </p:cNvSpPr>
              <p:nvPr/>
            </p:nvSpPr>
            <p:spPr bwMode="auto">
              <a:xfrm>
                <a:off x="3670496" y="4837713"/>
                <a:ext cx="5400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53" name="Line 8"/>
              <p:cNvSpPr>
                <a:spLocks noChangeShapeType="1"/>
              </p:cNvSpPr>
              <p:nvPr/>
            </p:nvSpPr>
            <p:spPr bwMode="auto">
              <a:xfrm>
                <a:off x="1028448" y="4863827"/>
                <a:ext cx="914325" cy="71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579360" y="4782718"/>
                <a:ext cx="31304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R="0" lvl="0" indent="0" defTabSz="9144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b="0" i="0" u="none" strike="noStrike" cap="none" normalizeH="0" baseline="0">
                    <a:ln>
                      <a:noFill/>
                    </a:ln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defRPr>
                </a:lvl1pPr>
              </a:lstStyle>
              <a:p>
                <a:r>
                  <a:rPr lang="en-US" sz="1800" dirty="0"/>
                  <a:t>_</a:t>
                </a:r>
              </a:p>
            </p:txBody>
          </p:sp>
          <p:sp>
            <p:nvSpPr>
              <p:cNvPr id="57" name="Rectangle 9"/>
              <p:cNvSpPr>
                <a:spLocks noChangeArrowheads="1"/>
              </p:cNvSpPr>
              <p:nvPr/>
            </p:nvSpPr>
            <p:spPr bwMode="auto">
              <a:xfrm>
                <a:off x="1952430" y="4027219"/>
                <a:ext cx="985507" cy="43427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59" name="Rectangle 9"/>
              <p:cNvSpPr>
                <a:spLocks noChangeArrowheads="1"/>
              </p:cNvSpPr>
              <p:nvPr/>
            </p:nvSpPr>
            <p:spPr bwMode="auto">
              <a:xfrm>
                <a:off x="1952430" y="5207878"/>
                <a:ext cx="985507" cy="43427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61" name="Rectangle 9"/>
              <p:cNvSpPr>
                <a:spLocks noChangeArrowheads="1"/>
              </p:cNvSpPr>
              <p:nvPr/>
            </p:nvSpPr>
            <p:spPr bwMode="auto">
              <a:xfrm>
                <a:off x="1952430" y="4617548"/>
                <a:ext cx="985507" cy="43427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63" name="Text Box 8"/>
              <p:cNvSpPr txBox="1">
                <a:spLocks noChangeArrowheads="1"/>
              </p:cNvSpPr>
              <p:nvPr/>
            </p:nvSpPr>
            <p:spPr bwMode="auto">
              <a:xfrm>
                <a:off x="3117990" y="4449275"/>
                <a:ext cx="342856" cy="3005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0" u="none" strike="noStrike" cap="none" normalizeH="0" baseline="0" dirty="0">
                    <a:ln>
                      <a:noFill/>
                    </a:ln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+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AutoShape 10"/>
              <p:cNvSpPr>
                <a:spLocks noChangeShapeType="1"/>
              </p:cNvSpPr>
              <p:nvPr/>
            </p:nvSpPr>
            <p:spPr bwMode="auto">
              <a:xfrm flipH="1">
                <a:off x="1362282" y="4249828"/>
                <a:ext cx="571500" cy="635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triangl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65" name="AutoShape 10"/>
              <p:cNvSpPr>
                <a:spLocks noChangeShapeType="1"/>
              </p:cNvSpPr>
              <p:nvPr/>
            </p:nvSpPr>
            <p:spPr bwMode="auto">
              <a:xfrm flipH="1">
                <a:off x="1362282" y="5436842"/>
                <a:ext cx="571500" cy="635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triangl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>
                <a:off x="1355932" y="4237128"/>
                <a:ext cx="0" cy="121137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44" name="AutoShape 4"/>
              <p:cNvSpPr>
                <a:spLocks noChangeShapeType="1"/>
              </p:cNvSpPr>
              <p:nvPr/>
            </p:nvSpPr>
            <p:spPr bwMode="auto">
              <a:xfrm flipV="1">
                <a:off x="3526486" y="4984314"/>
                <a:ext cx="635" cy="457200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76" name="Text Box 5"/>
              <p:cNvSpPr txBox="1">
                <a:spLocks noChangeArrowheads="1"/>
              </p:cNvSpPr>
              <p:nvPr/>
            </p:nvSpPr>
            <p:spPr bwMode="auto">
              <a:xfrm>
                <a:off x="2089300" y="4030329"/>
                <a:ext cx="755650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R="0" lvl="0" indent="0" defTabSz="9144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b="0" i="1" u="none" strike="noStrike" cap="none" normalizeH="0" baseline="0">
                    <a:ln>
                      <a:noFill/>
                    </a:ln>
                    <a:effectLst/>
                    <a:latin typeface="Cambria Math"/>
                    <a:ea typeface="Times New Roman" pitchFamily="18" charset="0"/>
                    <a:cs typeface="Cambria Math"/>
                  </a:defRPr>
                </a:lvl1pPr>
              </a:lstStyle>
              <a:p>
                <a:r>
                  <a:rPr lang="en-US" sz="1800" dirty="0"/>
                  <a:t>G</a:t>
                </a:r>
                <a:r>
                  <a:rPr lang="en-US" sz="1800" i="0" baseline="-25000" dirty="0"/>
                  <a:t>1</a:t>
                </a:r>
                <a:r>
                  <a:rPr lang="en-US" sz="1800" i="0" dirty="0"/>
                  <a:t>(</a:t>
                </a:r>
                <a:r>
                  <a:rPr lang="en-US" sz="1800" dirty="0"/>
                  <a:t>s</a:t>
                </a:r>
                <a:r>
                  <a:rPr lang="en-US" sz="1800" i="0" dirty="0"/>
                  <a:t>)</a:t>
                </a:r>
              </a:p>
              <a:p>
                <a:r>
                  <a:rPr lang="en-US" sz="1800" dirty="0"/>
                  <a:t>  </a:t>
                </a:r>
              </a:p>
            </p:txBody>
          </p:sp>
          <p:sp>
            <p:nvSpPr>
              <p:cNvPr id="77" name="Text Box 5"/>
              <p:cNvSpPr txBox="1">
                <a:spLocks noChangeArrowheads="1"/>
              </p:cNvSpPr>
              <p:nvPr/>
            </p:nvSpPr>
            <p:spPr bwMode="auto">
              <a:xfrm>
                <a:off x="2091417" y="4619728"/>
                <a:ext cx="755650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R="0" lvl="0" indent="0" defTabSz="9144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b="0" i="1" u="none" strike="noStrike" cap="none" normalizeH="0" baseline="0">
                    <a:ln>
                      <a:noFill/>
                    </a:ln>
                    <a:effectLst/>
                    <a:latin typeface="Cambria Math"/>
                    <a:ea typeface="Times New Roman" pitchFamily="18" charset="0"/>
                    <a:cs typeface="Cambria Math"/>
                  </a:defRPr>
                </a:lvl1pPr>
              </a:lstStyle>
              <a:p>
                <a:r>
                  <a:rPr lang="en-US" sz="1800" dirty="0"/>
                  <a:t>G</a:t>
                </a:r>
                <a:r>
                  <a:rPr lang="en-US" sz="1800" i="0" baseline="-25000" dirty="0"/>
                  <a:t>2</a:t>
                </a:r>
                <a:r>
                  <a:rPr lang="en-US" sz="1800" i="0" dirty="0"/>
                  <a:t>(</a:t>
                </a:r>
                <a:r>
                  <a:rPr lang="en-US" sz="1800" dirty="0"/>
                  <a:t>s</a:t>
                </a:r>
                <a:r>
                  <a:rPr lang="en-US" sz="1800" i="0" dirty="0"/>
                  <a:t>)</a:t>
                </a:r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</p:txBody>
          </p:sp>
          <p:sp>
            <p:nvSpPr>
              <p:cNvPr id="78" name="Text Box 5"/>
              <p:cNvSpPr txBox="1">
                <a:spLocks noChangeArrowheads="1"/>
              </p:cNvSpPr>
              <p:nvPr/>
            </p:nvSpPr>
            <p:spPr bwMode="auto">
              <a:xfrm>
                <a:off x="415743" y="4638779"/>
                <a:ext cx="704850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 Math"/>
                    <a:ea typeface="Times New Roman" pitchFamily="18" charset="0"/>
                    <a:cs typeface="Cambria Math"/>
                  </a:rPr>
                  <a:t>X</a:t>
                </a:r>
                <a:r>
                  <a:rPr kumimoji="0" lang="en-US" sz="1800" b="0" u="none" strike="noStrike" cap="none" normalizeH="0" baseline="-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 Math"/>
                    <a:ea typeface="Times New Roman" pitchFamily="18" charset="0"/>
                    <a:cs typeface="Cambria Math"/>
                  </a:rPr>
                  <a:t>i</a:t>
                </a:r>
                <a:r>
                  <a:rPr kumimoji="0" lang="en-US" sz="18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 Math"/>
                    <a:ea typeface="Times New Roman" pitchFamily="18" charset="0"/>
                    <a:cs typeface="Cambria Math"/>
                  </a:rPr>
                  <a:t>(</a:t>
                </a:r>
                <a:r>
                  <a:rPr kumimoji="0" lang="en-US" sz="18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 Math"/>
                    <a:ea typeface="Times New Roman" pitchFamily="18" charset="0"/>
                    <a:cs typeface="Cambria Math"/>
                  </a:rPr>
                  <a:t>s</a:t>
                </a:r>
                <a:r>
                  <a:rPr kumimoji="0" lang="en-US" sz="18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 Math"/>
                    <a:ea typeface="Times New Roman" pitchFamily="18" charset="0"/>
                    <a:cs typeface="Cambria Math"/>
                  </a:rPr>
                  <a:t>)</a:t>
                </a:r>
                <a:endPara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cs typeface="Cambria Math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Text Box 5"/>
              <p:cNvSpPr txBox="1">
                <a:spLocks noChangeArrowheads="1"/>
              </p:cNvSpPr>
              <p:nvPr/>
            </p:nvSpPr>
            <p:spPr bwMode="auto">
              <a:xfrm>
                <a:off x="2099884" y="5205654"/>
                <a:ext cx="755650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R="0" lvl="0" indent="0" defTabSz="9144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b="0" i="1" u="none" strike="noStrike" cap="none" normalizeH="0" baseline="0">
                    <a:ln>
                      <a:noFill/>
                    </a:ln>
                    <a:effectLst/>
                    <a:latin typeface="Cambria Math"/>
                    <a:ea typeface="Times New Roman" pitchFamily="18" charset="0"/>
                    <a:cs typeface="Cambria Math"/>
                  </a:defRPr>
                </a:lvl1pPr>
              </a:lstStyle>
              <a:p>
                <a:r>
                  <a:rPr lang="en-US" sz="1800" dirty="0"/>
                  <a:t>G</a:t>
                </a:r>
                <a:r>
                  <a:rPr lang="en-US" sz="1800" i="0" baseline="-25000" dirty="0"/>
                  <a:t>3</a:t>
                </a:r>
                <a:r>
                  <a:rPr lang="en-US" sz="1800" i="0" dirty="0"/>
                  <a:t>(</a:t>
                </a:r>
                <a:r>
                  <a:rPr lang="en-US" sz="1800" dirty="0"/>
                  <a:t>s</a:t>
                </a:r>
                <a:r>
                  <a:rPr lang="en-US" sz="1800" i="0" dirty="0"/>
                  <a:t>)</a:t>
                </a:r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6696887" y="4393323"/>
            <a:ext cx="3333990" cy="637479"/>
            <a:chOff x="5172887" y="4393322"/>
            <a:chExt cx="3333990" cy="637479"/>
          </a:xfrm>
        </p:grpSpPr>
        <p:sp>
          <p:nvSpPr>
            <p:cNvPr id="25" name="Line 8"/>
            <p:cNvSpPr>
              <a:spLocks noChangeShapeType="1"/>
            </p:cNvSpPr>
            <p:nvPr/>
          </p:nvSpPr>
          <p:spPr bwMode="auto">
            <a:xfrm>
              <a:off x="5172887" y="4820046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7" name="Line 8"/>
            <p:cNvSpPr>
              <a:spLocks noChangeShapeType="1"/>
            </p:cNvSpPr>
            <p:nvPr/>
          </p:nvSpPr>
          <p:spPr bwMode="auto">
            <a:xfrm>
              <a:off x="7584085" y="4819332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6117170" y="4596525"/>
              <a:ext cx="1454680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8" name="Text Box 5"/>
            <p:cNvSpPr txBox="1">
              <a:spLocks noChangeArrowheads="1"/>
            </p:cNvSpPr>
            <p:nvPr/>
          </p:nvSpPr>
          <p:spPr bwMode="auto">
            <a:xfrm>
              <a:off x="6258109" y="4601314"/>
              <a:ext cx="1215842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800" b="0" i="1" u="none" strike="noStrike" cap="none" normalizeH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G</a:t>
              </a:r>
              <a:r>
                <a:rPr kumimoji="0" lang="en-US" sz="1800" b="0" u="none" strike="noStrike" cap="none" normalizeH="0" baseline="-2500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1</a:t>
              </a:r>
              <a:r>
                <a:rPr kumimoji="0" lang="en-US" sz="1800" b="0" u="none" strike="noStrike" cap="none" normalizeH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+</a:t>
              </a:r>
              <a:r>
                <a:rPr lang="en-US" sz="1800" i="1" dirty="0">
                  <a:solidFill>
                    <a:srgbClr val="0000FF"/>
                  </a:solidFill>
                  <a:latin typeface="Cambria Math"/>
                  <a:ea typeface="Times New Roman" pitchFamily="18" charset="0"/>
                  <a:cs typeface="Cambria Math"/>
                </a:rPr>
                <a:t>G</a:t>
              </a:r>
              <a:r>
                <a:rPr lang="en-US" sz="1800" baseline="-25000" dirty="0">
                  <a:solidFill>
                    <a:srgbClr val="0000FF"/>
                  </a:solidFill>
                  <a:latin typeface="Cambria Math"/>
                  <a:ea typeface="Times New Roman" pitchFamily="18" charset="0"/>
                  <a:cs typeface="Cambria Math"/>
                </a:rPr>
                <a:t>2</a:t>
              </a:r>
              <a:r>
                <a:rPr lang="en-US" sz="1800" dirty="0">
                  <a:solidFill>
                    <a:srgbClr val="0000FF"/>
                  </a:solidFill>
                  <a:latin typeface="Cambria Math"/>
                  <a:ea typeface="Times New Roman" pitchFamily="18" charset="0"/>
                  <a:cs typeface="Cambria Math"/>
                </a:rPr>
                <a:t> - </a:t>
              </a:r>
              <a:r>
                <a:rPr lang="en-US" sz="1800" i="1" dirty="0">
                  <a:solidFill>
                    <a:srgbClr val="0000FF"/>
                  </a:solidFill>
                  <a:latin typeface="Cambria Math"/>
                  <a:ea typeface="Times New Roman" pitchFamily="18" charset="0"/>
                  <a:cs typeface="Cambria Math"/>
                </a:rPr>
                <a:t>G</a:t>
              </a:r>
              <a:r>
                <a:rPr lang="en-US" sz="1800" baseline="-25000" dirty="0">
                  <a:solidFill>
                    <a:srgbClr val="0000FF"/>
                  </a:solidFill>
                  <a:latin typeface="Cambria Math"/>
                  <a:ea typeface="Times New Roman" pitchFamily="18" charset="0"/>
                  <a:cs typeface="Cambria Math"/>
                </a:rPr>
                <a:t>3</a:t>
              </a:r>
              <a:endParaRPr kumimoji="0" lang="en-US" sz="1800" b="0" u="none" strike="noStrike" cap="none" normalizeH="0" baseline="-25000" dirty="0">
                <a:ln>
                  <a:noFill/>
                </a:ln>
                <a:solidFill>
                  <a:srgbClr val="0000FF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85" name="Text Box 5"/>
            <p:cNvSpPr txBox="1">
              <a:spLocks noChangeArrowheads="1"/>
            </p:cNvSpPr>
            <p:nvPr/>
          </p:nvSpPr>
          <p:spPr bwMode="auto">
            <a:xfrm>
              <a:off x="5276996" y="4397523"/>
              <a:ext cx="7048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r>
                <a: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(</a:t>
              </a: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s</a:t>
              </a:r>
              <a:r>
                <a:rPr kumimoji="0" lang="en-US" sz="1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)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5"/>
            <p:cNvSpPr txBox="1">
              <a:spLocks noChangeArrowheads="1"/>
            </p:cNvSpPr>
            <p:nvPr/>
          </p:nvSpPr>
          <p:spPr bwMode="auto">
            <a:xfrm>
              <a:off x="7741644" y="4393322"/>
              <a:ext cx="76523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b="0" i="1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1800" dirty="0"/>
                <a:t>X</a:t>
              </a:r>
              <a:r>
                <a:rPr lang="en-US" sz="1800" i="0" baseline="-25000" dirty="0"/>
                <a:t>o</a:t>
              </a:r>
              <a:r>
                <a:rPr lang="en-US" sz="1800" i="0" dirty="0"/>
                <a:t>(</a:t>
              </a:r>
              <a:r>
                <a:rPr lang="en-US" sz="1800" dirty="0"/>
                <a:t>s</a:t>
              </a:r>
              <a:r>
                <a:rPr lang="en-US" sz="1800" i="0" dirty="0"/>
                <a:t>)</a:t>
              </a:r>
            </a:p>
            <a:p>
              <a:r>
                <a:rPr lang="en-US" sz="1800" dirty="0"/>
                <a:t>  </a:t>
              </a:r>
            </a:p>
          </p:txBody>
        </p:sp>
      </p:grpSp>
      <p:sp>
        <p:nvSpPr>
          <p:cNvPr id="68" name="Date Placeholder 3">
            <a:extLst>
              <a:ext uri="{FF2B5EF4-FFF2-40B4-BE49-F238E27FC236}">
                <a16:creationId xmlns:a16="http://schemas.microsoft.com/office/drawing/2014/main" id="{C52B669C-53B2-4F4F-9E07-9C956012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81200" y="6356351"/>
            <a:ext cx="2133600" cy="365125"/>
          </a:xfrm>
        </p:spPr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71" name="Footer Placeholder 4">
            <a:extLst>
              <a:ext uri="{FF2B5EF4-FFF2-40B4-BE49-F238E27FC236}">
                <a16:creationId xmlns:a16="http://schemas.microsoft.com/office/drawing/2014/main" id="{90065790-C24F-41AF-83FA-0969B46E64E7}"/>
              </a:ext>
            </a:extLst>
          </p:cNvPr>
          <p:cNvSpPr txBox="1">
            <a:spLocks/>
          </p:cNvSpPr>
          <p:nvPr/>
        </p:nvSpPr>
        <p:spPr>
          <a:xfrm>
            <a:off x="4324998" y="6375943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115247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87232" y="299452"/>
            <a:ext cx="5256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c) Feedback (Closed loop) Transfer Function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695943" y="1157681"/>
            <a:ext cx="3461014" cy="788451"/>
            <a:chOff x="5171943" y="1157680"/>
            <a:chExt cx="3461014" cy="788451"/>
          </a:xfrm>
        </p:grpSpPr>
        <p:sp>
          <p:nvSpPr>
            <p:cNvPr id="40" name="Rectangle 9"/>
            <p:cNvSpPr>
              <a:spLocks noChangeArrowheads="1"/>
            </p:cNvSpPr>
            <p:nvPr/>
          </p:nvSpPr>
          <p:spPr bwMode="auto">
            <a:xfrm>
              <a:off x="6086268" y="1199431"/>
              <a:ext cx="1619664" cy="7467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1" name="Line 8"/>
            <p:cNvSpPr>
              <a:spLocks noChangeShapeType="1"/>
            </p:cNvSpPr>
            <p:nvPr/>
          </p:nvSpPr>
          <p:spPr bwMode="auto">
            <a:xfrm>
              <a:off x="5171943" y="1574081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2" name="Text Box 5"/>
            <p:cNvSpPr txBox="1">
              <a:spLocks noChangeArrowheads="1"/>
            </p:cNvSpPr>
            <p:nvPr/>
          </p:nvSpPr>
          <p:spPr bwMode="auto">
            <a:xfrm>
              <a:off x="5248482" y="1157680"/>
              <a:ext cx="7048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43" name="Line 8"/>
            <p:cNvSpPr>
              <a:spLocks noChangeShapeType="1"/>
            </p:cNvSpPr>
            <p:nvPr/>
          </p:nvSpPr>
          <p:spPr bwMode="auto">
            <a:xfrm>
              <a:off x="7718632" y="1573367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4" name="Text Box 5"/>
            <p:cNvSpPr txBox="1">
              <a:spLocks noChangeArrowheads="1"/>
            </p:cNvSpPr>
            <p:nvPr/>
          </p:nvSpPr>
          <p:spPr bwMode="auto">
            <a:xfrm>
              <a:off x="7813432" y="1175679"/>
              <a:ext cx="7048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o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2"/>
            <a:srcRect l="41308" r="40674"/>
            <a:stretch/>
          </p:blipFill>
          <p:spPr>
            <a:xfrm>
              <a:off x="6394053" y="1282700"/>
              <a:ext cx="1036800" cy="57150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117427" y="2737852"/>
            <a:ext cx="3596980" cy="1947180"/>
            <a:chOff x="593427" y="2737852"/>
            <a:chExt cx="3596980" cy="1947180"/>
          </a:xfrm>
        </p:grpSpPr>
        <p:sp>
          <p:nvSpPr>
            <p:cNvPr id="24" name="Text Box 5"/>
            <p:cNvSpPr txBox="1">
              <a:spLocks noChangeArrowheads="1"/>
            </p:cNvSpPr>
            <p:nvPr/>
          </p:nvSpPr>
          <p:spPr bwMode="auto">
            <a:xfrm>
              <a:off x="3622315" y="3315876"/>
              <a:ext cx="49588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o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545903" y="3761800"/>
              <a:ext cx="756000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915915" y="3761085"/>
              <a:ext cx="114936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3" name="AutoShape 21"/>
            <p:cNvSpPr>
              <a:spLocks noChangeShapeType="1"/>
            </p:cNvSpPr>
            <p:nvPr/>
          </p:nvSpPr>
          <p:spPr bwMode="auto">
            <a:xfrm flipV="1">
              <a:off x="3565334" y="3767436"/>
              <a:ext cx="0" cy="71088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1043274" y="342900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+</a:t>
              </a:r>
              <a:endParaRPr kumimoji="0" 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1151216" y="381635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_</a:t>
              </a:r>
              <a:endParaRPr kumimoji="0" 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  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16" name="AutoShape 8"/>
            <p:cNvSpPr>
              <a:spLocks noChangeShapeType="1"/>
            </p:cNvSpPr>
            <p:nvPr/>
          </p:nvSpPr>
          <p:spPr bwMode="auto">
            <a:xfrm flipV="1">
              <a:off x="1483906" y="3943350"/>
              <a:ext cx="0" cy="53497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1317327" y="3600450"/>
              <a:ext cx="338400" cy="338400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663352" y="3774499"/>
              <a:ext cx="648000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2305058" y="3543163"/>
              <a:ext cx="598243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5" name="Text Box 5"/>
            <p:cNvSpPr txBox="1">
              <a:spLocks noChangeArrowheads="1"/>
            </p:cNvSpPr>
            <p:nvPr/>
          </p:nvSpPr>
          <p:spPr bwMode="auto">
            <a:xfrm>
              <a:off x="2420627" y="3561302"/>
              <a:ext cx="33527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G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26" name="Rectangle 9"/>
            <p:cNvSpPr>
              <a:spLocks noChangeArrowheads="1"/>
            </p:cNvSpPr>
            <p:nvPr/>
          </p:nvSpPr>
          <p:spPr bwMode="auto">
            <a:xfrm>
              <a:off x="2315646" y="4250756"/>
              <a:ext cx="587656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7" name="Text Box 5"/>
            <p:cNvSpPr txBox="1">
              <a:spLocks noChangeArrowheads="1"/>
            </p:cNvSpPr>
            <p:nvPr/>
          </p:nvSpPr>
          <p:spPr bwMode="auto">
            <a:xfrm>
              <a:off x="593427" y="3342080"/>
              <a:ext cx="4498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29" name="Text Box 5"/>
            <p:cNvSpPr txBox="1">
              <a:spLocks noChangeArrowheads="1"/>
            </p:cNvSpPr>
            <p:nvPr/>
          </p:nvSpPr>
          <p:spPr bwMode="auto">
            <a:xfrm>
              <a:off x="2433315" y="4270163"/>
              <a:ext cx="335285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H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H="1" flipV="1">
              <a:off x="2915919" y="4471970"/>
              <a:ext cx="64800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sp>
          <p:nvSpPr>
            <p:cNvPr id="32" name="Line 8"/>
            <p:cNvSpPr>
              <a:spLocks noChangeShapeType="1"/>
            </p:cNvSpPr>
            <p:nvPr/>
          </p:nvSpPr>
          <p:spPr bwMode="auto">
            <a:xfrm>
              <a:off x="1484540" y="4465620"/>
              <a:ext cx="828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83705" y="2737852"/>
              <a:ext cx="3406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90"/>
                  </a:solidFill>
                  <a:latin typeface="Arial"/>
                  <a:cs typeface="Arial"/>
                </a:rPr>
                <a:t>d) Changing block positions:</a:t>
              </a:r>
            </a:p>
          </p:txBody>
        </p:sp>
      </p:grpSp>
      <p:sp>
        <p:nvSpPr>
          <p:cNvPr id="51" name="Line 8"/>
          <p:cNvSpPr>
            <a:spLocks noChangeShapeType="1"/>
          </p:cNvSpPr>
          <p:nvPr/>
        </p:nvSpPr>
        <p:spPr bwMode="auto">
          <a:xfrm>
            <a:off x="3511004" y="1564700"/>
            <a:ext cx="756000" cy="7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52" name="Line 8"/>
          <p:cNvSpPr>
            <a:spLocks noChangeShapeType="1"/>
          </p:cNvSpPr>
          <p:nvPr/>
        </p:nvSpPr>
        <p:spPr bwMode="auto">
          <a:xfrm>
            <a:off x="5255666" y="1563985"/>
            <a:ext cx="1149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53" name="AutoShape 21"/>
          <p:cNvSpPr>
            <a:spLocks noChangeShapeType="1"/>
          </p:cNvSpPr>
          <p:nvPr/>
        </p:nvSpPr>
        <p:spPr bwMode="auto">
          <a:xfrm flipV="1">
            <a:off x="5905085" y="1570336"/>
            <a:ext cx="0" cy="71088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54" name="Text Box 20"/>
          <p:cNvSpPr txBox="1">
            <a:spLocks noChangeArrowheads="1"/>
          </p:cNvSpPr>
          <p:nvPr/>
        </p:nvSpPr>
        <p:spPr bwMode="auto">
          <a:xfrm>
            <a:off x="3008375" y="1231900"/>
            <a:ext cx="34286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19"/>
          <p:cNvSpPr txBox="1">
            <a:spLocks noChangeArrowheads="1"/>
          </p:cNvSpPr>
          <p:nvPr/>
        </p:nvSpPr>
        <p:spPr bwMode="auto">
          <a:xfrm>
            <a:off x="3116317" y="1619250"/>
            <a:ext cx="34286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_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56" name="AutoShape 8"/>
          <p:cNvSpPr>
            <a:spLocks noChangeShapeType="1"/>
          </p:cNvSpPr>
          <p:nvPr/>
        </p:nvSpPr>
        <p:spPr bwMode="auto">
          <a:xfrm flipV="1">
            <a:off x="3449007" y="1746250"/>
            <a:ext cx="0" cy="53497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57" name="Oval 24"/>
          <p:cNvSpPr>
            <a:spLocks noChangeArrowheads="1"/>
          </p:cNvSpPr>
          <p:nvPr/>
        </p:nvSpPr>
        <p:spPr bwMode="auto">
          <a:xfrm>
            <a:off x="3282428" y="1403350"/>
            <a:ext cx="338400" cy="3384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58" name="Line 8"/>
          <p:cNvSpPr>
            <a:spLocks noChangeShapeType="1"/>
          </p:cNvSpPr>
          <p:nvPr/>
        </p:nvSpPr>
        <p:spPr bwMode="auto">
          <a:xfrm>
            <a:off x="2349054" y="1577399"/>
            <a:ext cx="914325" cy="7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4270160" y="1346063"/>
            <a:ext cx="985507" cy="43427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60" name="Text Box 5"/>
          <p:cNvSpPr txBox="1">
            <a:spLocks noChangeArrowheads="1"/>
          </p:cNvSpPr>
          <p:nvPr/>
        </p:nvSpPr>
        <p:spPr bwMode="auto">
          <a:xfrm>
            <a:off x="5962067" y="1118776"/>
            <a:ext cx="49588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kumimoji="0" lang="en-US" sz="1800" b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o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</p:txBody>
      </p:sp>
      <p:sp>
        <p:nvSpPr>
          <p:cNvPr id="61" name="Text Box 5"/>
          <p:cNvSpPr txBox="1">
            <a:spLocks noChangeArrowheads="1"/>
          </p:cNvSpPr>
          <p:nvPr/>
        </p:nvSpPr>
        <p:spPr bwMode="auto">
          <a:xfrm>
            <a:off x="4411128" y="1364202"/>
            <a:ext cx="7556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G</a:t>
            </a:r>
            <a:r>
              <a: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(</a:t>
            </a: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s</a:t>
            </a:r>
            <a:r>
              <a: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)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4280747" y="2053656"/>
            <a:ext cx="985507" cy="43427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2558529" y="1144980"/>
            <a:ext cx="44984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kumimoji="0" lang="en-US" sz="1800" b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i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</p:txBody>
      </p:sp>
      <p:sp>
        <p:nvSpPr>
          <p:cNvPr id="64" name="Text Box 5"/>
          <p:cNvSpPr txBox="1">
            <a:spLocks noChangeArrowheads="1"/>
          </p:cNvSpPr>
          <p:nvPr/>
        </p:nvSpPr>
        <p:spPr bwMode="auto">
          <a:xfrm>
            <a:off x="4455566" y="2073063"/>
            <a:ext cx="7556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b="0" i="1" u="none" strike="noStrike" cap="none" normalizeH="0" baseline="0">
                <a:ln>
                  <a:noFill/>
                </a:ln>
                <a:effectLst/>
                <a:latin typeface="Cambria Math"/>
                <a:ea typeface="Times New Roman" pitchFamily="18" charset="0"/>
                <a:cs typeface="Cambria Math"/>
              </a:defRPr>
            </a:lvl1pPr>
          </a:lstStyle>
          <a:p>
            <a:r>
              <a:rPr lang="en-US" sz="1800" dirty="0"/>
              <a:t>H</a:t>
            </a:r>
            <a:r>
              <a:rPr lang="en-US" sz="1800" i="0" dirty="0"/>
              <a:t>(</a:t>
            </a:r>
            <a:r>
              <a:rPr lang="en-US" sz="1800" dirty="0"/>
              <a:t>s</a:t>
            </a:r>
            <a:r>
              <a:rPr lang="en-US" sz="1800" i="0" dirty="0"/>
              <a:t>)</a:t>
            </a:r>
          </a:p>
          <a:p>
            <a:r>
              <a:rPr lang="en-US" sz="1800" dirty="0"/>
              <a:t>  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 flipH="1" flipV="1">
            <a:off x="5255670" y="2274870"/>
            <a:ext cx="648000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66" name="Line 8"/>
          <p:cNvSpPr>
            <a:spLocks noChangeShapeType="1"/>
          </p:cNvSpPr>
          <p:nvPr/>
        </p:nvSpPr>
        <p:spPr bwMode="auto">
          <a:xfrm>
            <a:off x="3449641" y="2268520"/>
            <a:ext cx="828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grpSp>
        <p:nvGrpSpPr>
          <p:cNvPr id="11" name="Group 10"/>
          <p:cNvGrpSpPr/>
          <p:nvPr/>
        </p:nvGrpSpPr>
        <p:grpSpPr>
          <a:xfrm>
            <a:off x="2698003" y="4954980"/>
            <a:ext cx="3082054" cy="1136954"/>
            <a:chOff x="1174003" y="4954980"/>
            <a:chExt cx="3082054" cy="1136954"/>
          </a:xfrm>
        </p:grpSpPr>
        <p:sp>
          <p:nvSpPr>
            <p:cNvPr id="97" name="Line 8"/>
            <p:cNvSpPr>
              <a:spLocks noChangeShapeType="1"/>
            </p:cNvSpPr>
            <p:nvPr/>
          </p:nvSpPr>
          <p:spPr bwMode="auto">
            <a:xfrm>
              <a:off x="2126479" y="5374700"/>
              <a:ext cx="756000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8" name="Text Box 20"/>
            <p:cNvSpPr txBox="1">
              <a:spLocks noChangeArrowheads="1"/>
            </p:cNvSpPr>
            <p:nvPr/>
          </p:nvSpPr>
          <p:spPr bwMode="auto">
            <a:xfrm>
              <a:off x="1623850" y="504190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+</a:t>
              </a:r>
              <a:endParaRPr kumimoji="0" 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Text Box 19"/>
            <p:cNvSpPr txBox="1">
              <a:spLocks noChangeArrowheads="1"/>
            </p:cNvSpPr>
            <p:nvPr/>
          </p:nvSpPr>
          <p:spPr bwMode="auto">
            <a:xfrm>
              <a:off x="1731792" y="542925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_</a:t>
              </a:r>
              <a:endParaRPr kumimoji="0" 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  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100" name="AutoShape 8"/>
            <p:cNvSpPr>
              <a:spLocks noChangeShapeType="1"/>
            </p:cNvSpPr>
            <p:nvPr/>
          </p:nvSpPr>
          <p:spPr bwMode="auto">
            <a:xfrm flipV="1">
              <a:off x="2064482" y="5556250"/>
              <a:ext cx="0" cy="53497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1" name="Oval 24"/>
            <p:cNvSpPr>
              <a:spLocks noChangeArrowheads="1"/>
            </p:cNvSpPr>
            <p:nvPr/>
          </p:nvSpPr>
          <p:spPr bwMode="auto">
            <a:xfrm>
              <a:off x="1897903" y="5213350"/>
              <a:ext cx="338400" cy="338400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2" name="Line 8"/>
            <p:cNvSpPr>
              <a:spLocks noChangeShapeType="1"/>
            </p:cNvSpPr>
            <p:nvPr/>
          </p:nvSpPr>
          <p:spPr bwMode="auto">
            <a:xfrm>
              <a:off x="1317104" y="5375414"/>
              <a:ext cx="57482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3" name="Text Box 5"/>
            <p:cNvSpPr txBox="1">
              <a:spLocks noChangeArrowheads="1"/>
            </p:cNvSpPr>
            <p:nvPr/>
          </p:nvSpPr>
          <p:spPr bwMode="auto">
            <a:xfrm>
              <a:off x="1174003" y="4954980"/>
              <a:ext cx="4498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104" name="Rectangle 9"/>
            <p:cNvSpPr>
              <a:spLocks noChangeArrowheads="1"/>
            </p:cNvSpPr>
            <p:nvPr/>
          </p:nvSpPr>
          <p:spPr bwMode="auto">
            <a:xfrm>
              <a:off x="2890527" y="5157562"/>
              <a:ext cx="598243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5" name="Text Box 5"/>
            <p:cNvSpPr txBox="1">
              <a:spLocks noChangeArrowheads="1"/>
            </p:cNvSpPr>
            <p:nvPr/>
          </p:nvSpPr>
          <p:spPr bwMode="auto">
            <a:xfrm>
              <a:off x="3006096" y="5175701"/>
              <a:ext cx="33527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G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106" name="Line 8"/>
            <p:cNvSpPr>
              <a:spLocks noChangeShapeType="1"/>
            </p:cNvSpPr>
            <p:nvPr/>
          </p:nvSpPr>
          <p:spPr bwMode="auto">
            <a:xfrm>
              <a:off x="3500057" y="5373986"/>
              <a:ext cx="756000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7" name="Line 8"/>
            <p:cNvSpPr>
              <a:spLocks noChangeShapeType="1"/>
            </p:cNvSpPr>
            <p:nvPr/>
          </p:nvSpPr>
          <p:spPr bwMode="auto">
            <a:xfrm>
              <a:off x="1310603" y="6091220"/>
              <a:ext cx="756000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08" name="Text Box 5"/>
            <p:cNvSpPr txBox="1">
              <a:spLocks noChangeArrowheads="1"/>
            </p:cNvSpPr>
            <p:nvPr/>
          </p:nvSpPr>
          <p:spPr bwMode="auto">
            <a:xfrm>
              <a:off x="1187931" y="5735412"/>
              <a:ext cx="4498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Y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109" name="Text Box 5"/>
            <p:cNvSpPr txBox="1">
              <a:spLocks noChangeArrowheads="1"/>
            </p:cNvSpPr>
            <p:nvPr/>
          </p:nvSpPr>
          <p:spPr bwMode="auto">
            <a:xfrm>
              <a:off x="3660172" y="4975392"/>
              <a:ext cx="4498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Z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</p:grpSp>
      <p:sp>
        <p:nvSpPr>
          <p:cNvPr id="125" name="Slide Number Placeholder 1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5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471019" y="4890330"/>
            <a:ext cx="2992238" cy="1361592"/>
            <a:chOff x="4947019" y="4890330"/>
            <a:chExt cx="2992238" cy="1361592"/>
          </a:xfrm>
        </p:grpSpPr>
        <p:sp>
          <p:nvSpPr>
            <p:cNvPr id="110" name="Line 8"/>
            <p:cNvSpPr>
              <a:spLocks noChangeShapeType="1"/>
            </p:cNvSpPr>
            <p:nvPr/>
          </p:nvSpPr>
          <p:spPr bwMode="auto">
            <a:xfrm>
              <a:off x="7084669" y="5323900"/>
              <a:ext cx="756000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11" name="Text Box 20"/>
            <p:cNvSpPr txBox="1">
              <a:spLocks noChangeArrowheads="1"/>
            </p:cNvSpPr>
            <p:nvPr/>
          </p:nvSpPr>
          <p:spPr bwMode="auto">
            <a:xfrm>
              <a:off x="6582040" y="4991100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+</a:t>
              </a:r>
              <a:endParaRPr kumimoji="0" 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AutoShape 8"/>
            <p:cNvSpPr>
              <a:spLocks noChangeShapeType="1"/>
            </p:cNvSpPr>
            <p:nvPr/>
          </p:nvSpPr>
          <p:spPr bwMode="auto">
            <a:xfrm flipV="1">
              <a:off x="7022672" y="5505450"/>
              <a:ext cx="0" cy="53497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13" name="Oval 24"/>
            <p:cNvSpPr>
              <a:spLocks noChangeArrowheads="1"/>
            </p:cNvSpPr>
            <p:nvPr/>
          </p:nvSpPr>
          <p:spPr bwMode="auto">
            <a:xfrm>
              <a:off x="6856093" y="5162550"/>
              <a:ext cx="338400" cy="338400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14" name="Line 8"/>
            <p:cNvSpPr>
              <a:spLocks noChangeShapeType="1"/>
            </p:cNvSpPr>
            <p:nvPr/>
          </p:nvSpPr>
          <p:spPr bwMode="auto">
            <a:xfrm>
              <a:off x="6275294" y="5324614"/>
              <a:ext cx="57482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15" name="Line 8"/>
            <p:cNvSpPr>
              <a:spLocks noChangeShapeType="1"/>
            </p:cNvSpPr>
            <p:nvPr/>
          </p:nvSpPr>
          <p:spPr bwMode="auto">
            <a:xfrm>
              <a:off x="6268793" y="6040420"/>
              <a:ext cx="756000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16" name="Rectangle 9"/>
            <p:cNvSpPr>
              <a:spLocks noChangeArrowheads="1"/>
            </p:cNvSpPr>
            <p:nvPr/>
          </p:nvSpPr>
          <p:spPr bwMode="auto">
            <a:xfrm>
              <a:off x="5677051" y="5100863"/>
              <a:ext cx="598243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18" name="Rectangle 9"/>
            <p:cNvSpPr>
              <a:spLocks noChangeArrowheads="1"/>
            </p:cNvSpPr>
            <p:nvPr/>
          </p:nvSpPr>
          <p:spPr bwMode="auto">
            <a:xfrm>
              <a:off x="5682050" y="5817646"/>
              <a:ext cx="598243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20" name="Line 8"/>
            <p:cNvSpPr>
              <a:spLocks noChangeShapeType="1"/>
            </p:cNvSpPr>
            <p:nvPr/>
          </p:nvSpPr>
          <p:spPr bwMode="auto">
            <a:xfrm>
              <a:off x="5090120" y="5322634"/>
              <a:ext cx="57482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21" name="Text Box 5"/>
            <p:cNvSpPr txBox="1">
              <a:spLocks noChangeArrowheads="1"/>
            </p:cNvSpPr>
            <p:nvPr/>
          </p:nvSpPr>
          <p:spPr bwMode="auto">
            <a:xfrm>
              <a:off x="4947019" y="4902200"/>
              <a:ext cx="4498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122" name="Line 8"/>
            <p:cNvSpPr>
              <a:spLocks noChangeShapeType="1"/>
            </p:cNvSpPr>
            <p:nvPr/>
          </p:nvSpPr>
          <p:spPr bwMode="auto">
            <a:xfrm>
              <a:off x="5090120" y="6048347"/>
              <a:ext cx="57482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947019" y="5627913"/>
              <a:ext cx="4498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Y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130" name="Text Box 19"/>
            <p:cNvSpPr txBox="1">
              <a:spLocks noChangeArrowheads="1"/>
            </p:cNvSpPr>
            <p:nvPr/>
          </p:nvSpPr>
          <p:spPr bwMode="auto">
            <a:xfrm>
              <a:off x="7100498" y="5370039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_</a:t>
              </a:r>
              <a:endParaRPr kumimoji="0" 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  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131" name="Text Box 5"/>
            <p:cNvSpPr txBox="1">
              <a:spLocks noChangeArrowheads="1"/>
            </p:cNvSpPr>
            <p:nvPr/>
          </p:nvSpPr>
          <p:spPr bwMode="auto">
            <a:xfrm>
              <a:off x="7489410" y="4890330"/>
              <a:ext cx="4498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b="0" i="1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sz="1800" dirty="0"/>
                <a:t>Z</a:t>
              </a:r>
            </a:p>
            <a:p>
              <a:r>
                <a:rPr lang="en-US" sz="1800" dirty="0"/>
                <a:t>  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316620" y="5119003"/>
            <a:ext cx="340272" cy="1059683"/>
            <a:chOff x="5792620" y="5119002"/>
            <a:chExt cx="340272" cy="1059683"/>
          </a:xfrm>
        </p:grpSpPr>
        <p:sp>
          <p:nvSpPr>
            <p:cNvPr id="117" name="Text Box 5"/>
            <p:cNvSpPr txBox="1">
              <a:spLocks noChangeArrowheads="1"/>
            </p:cNvSpPr>
            <p:nvPr/>
          </p:nvSpPr>
          <p:spPr bwMode="auto">
            <a:xfrm>
              <a:off x="5792620" y="5119002"/>
              <a:ext cx="33527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G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119" name="Text Box 5"/>
            <p:cNvSpPr txBox="1">
              <a:spLocks noChangeArrowheads="1"/>
            </p:cNvSpPr>
            <p:nvPr/>
          </p:nvSpPr>
          <p:spPr bwMode="auto">
            <a:xfrm>
              <a:off x="5797619" y="5835785"/>
              <a:ext cx="33527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G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895897" y="3289926"/>
            <a:ext cx="4145624" cy="1162444"/>
            <a:chOff x="4371897" y="3315327"/>
            <a:chExt cx="4145624" cy="1162444"/>
          </a:xfrm>
        </p:grpSpPr>
        <p:sp>
          <p:nvSpPr>
            <p:cNvPr id="76" name="Line 8"/>
            <p:cNvSpPr>
              <a:spLocks noChangeShapeType="1"/>
            </p:cNvSpPr>
            <p:nvPr/>
          </p:nvSpPr>
          <p:spPr bwMode="auto">
            <a:xfrm>
              <a:off x="6070616" y="3771640"/>
              <a:ext cx="2916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77" name="Line 8"/>
            <p:cNvSpPr>
              <a:spLocks noChangeShapeType="1"/>
            </p:cNvSpPr>
            <p:nvPr/>
          </p:nvSpPr>
          <p:spPr bwMode="auto">
            <a:xfrm flipV="1">
              <a:off x="7788032" y="3760534"/>
              <a:ext cx="67656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78" name="AutoShape 21"/>
            <p:cNvSpPr>
              <a:spLocks noChangeShapeType="1"/>
            </p:cNvSpPr>
            <p:nvPr/>
          </p:nvSpPr>
          <p:spPr bwMode="auto">
            <a:xfrm flipV="1">
              <a:off x="7964657" y="3766887"/>
              <a:ext cx="0" cy="71088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79" name="Text Box 20"/>
            <p:cNvSpPr txBox="1">
              <a:spLocks noChangeArrowheads="1"/>
            </p:cNvSpPr>
            <p:nvPr/>
          </p:nvSpPr>
          <p:spPr bwMode="auto">
            <a:xfrm>
              <a:off x="5442597" y="3428451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+</a:t>
              </a:r>
              <a:endParaRPr kumimoji="0" 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Text Box 19"/>
            <p:cNvSpPr txBox="1">
              <a:spLocks noChangeArrowheads="1"/>
            </p:cNvSpPr>
            <p:nvPr/>
          </p:nvSpPr>
          <p:spPr bwMode="auto">
            <a:xfrm>
              <a:off x="5550539" y="3815801"/>
              <a:ext cx="342864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_</a:t>
              </a:r>
              <a:endParaRPr kumimoji="0" 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ial" pitchFamily="34" charset="0"/>
                  <a:sym typeface="Symbol" pitchFamily="18" charset="2"/>
                </a:rPr>
                <a:t>  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81" name="AutoShape 8"/>
            <p:cNvSpPr>
              <a:spLocks noChangeShapeType="1"/>
            </p:cNvSpPr>
            <p:nvPr/>
          </p:nvSpPr>
          <p:spPr bwMode="auto">
            <a:xfrm flipV="1">
              <a:off x="5883229" y="3942801"/>
              <a:ext cx="0" cy="53497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82" name="Oval 24"/>
            <p:cNvSpPr>
              <a:spLocks noChangeArrowheads="1"/>
            </p:cNvSpPr>
            <p:nvPr/>
          </p:nvSpPr>
          <p:spPr bwMode="auto">
            <a:xfrm>
              <a:off x="5716650" y="3599901"/>
              <a:ext cx="338400" cy="338400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83" name="Line 8"/>
            <p:cNvSpPr>
              <a:spLocks noChangeShapeType="1"/>
            </p:cNvSpPr>
            <p:nvPr/>
          </p:nvSpPr>
          <p:spPr bwMode="auto">
            <a:xfrm>
              <a:off x="5365749" y="3774664"/>
              <a:ext cx="34492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84" name="Rectangle 9"/>
            <p:cNvSpPr>
              <a:spLocks noChangeArrowheads="1"/>
            </p:cNvSpPr>
            <p:nvPr/>
          </p:nvSpPr>
          <p:spPr bwMode="auto">
            <a:xfrm>
              <a:off x="7186981" y="3542614"/>
              <a:ext cx="598243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85" name="Text Box 5"/>
            <p:cNvSpPr txBox="1">
              <a:spLocks noChangeArrowheads="1"/>
            </p:cNvSpPr>
            <p:nvPr/>
          </p:nvSpPr>
          <p:spPr bwMode="auto">
            <a:xfrm>
              <a:off x="8021638" y="3315327"/>
              <a:ext cx="49588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o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86" name="Text Box 5"/>
            <p:cNvSpPr txBox="1">
              <a:spLocks noChangeArrowheads="1"/>
            </p:cNvSpPr>
            <p:nvPr/>
          </p:nvSpPr>
          <p:spPr bwMode="auto">
            <a:xfrm>
              <a:off x="7302550" y="3560753"/>
              <a:ext cx="33527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G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87" name="Rectangle 9"/>
            <p:cNvSpPr>
              <a:spLocks noChangeArrowheads="1"/>
            </p:cNvSpPr>
            <p:nvPr/>
          </p:nvSpPr>
          <p:spPr bwMode="auto">
            <a:xfrm>
              <a:off x="6352556" y="3550467"/>
              <a:ext cx="587656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88" name="Text Box 5"/>
            <p:cNvSpPr txBox="1">
              <a:spLocks noChangeArrowheads="1"/>
            </p:cNvSpPr>
            <p:nvPr/>
          </p:nvSpPr>
          <p:spPr bwMode="auto">
            <a:xfrm>
              <a:off x="4371897" y="3319224"/>
              <a:ext cx="4498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kumimoji="0" lang="en-US" sz="1800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kumimoji="0" 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</p:txBody>
        </p:sp>
        <p:sp>
          <p:nvSpPr>
            <p:cNvPr id="91" name="Line 8"/>
            <p:cNvSpPr>
              <a:spLocks noChangeShapeType="1"/>
            </p:cNvSpPr>
            <p:nvPr/>
          </p:nvSpPr>
          <p:spPr bwMode="auto">
            <a:xfrm>
              <a:off x="5883863" y="4465071"/>
              <a:ext cx="208079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3" name="Line 8"/>
            <p:cNvSpPr>
              <a:spLocks noChangeShapeType="1"/>
            </p:cNvSpPr>
            <p:nvPr/>
          </p:nvSpPr>
          <p:spPr bwMode="auto">
            <a:xfrm>
              <a:off x="6940212" y="3774664"/>
              <a:ext cx="24676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4" name="Rectangle 9"/>
            <p:cNvSpPr>
              <a:spLocks noChangeArrowheads="1"/>
            </p:cNvSpPr>
            <p:nvPr/>
          </p:nvSpPr>
          <p:spPr bwMode="auto">
            <a:xfrm>
              <a:off x="4778093" y="3554502"/>
              <a:ext cx="587656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96" name="Line 8"/>
            <p:cNvSpPr>
              <a:spLocks noChangeShapeType="1"/>
            </p:cNvSpPr>
            <p:nvPr/>
          </p:nvSpPr>
          <p:spPr bwMode="auto">
            <a:xfrm>
              <a:off x="4412666" y="3774664"/>
              <a:ext cx="34492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</p:grpSp>
      <p:sp>
        <p:nvSpPr>
          <p:cNvPr id="89" name="Text Box 5"/>
          <p:cNvSpPr txBox="1">
            <a:spLocks noChangeArrowheads="1"/>
          </p:cNvSpPr>
          <p:nvPr/>
        </p:nvSpPr>
        <p:spPr bwMode="auto">
          <a:xfrm>
            <a:off x="7994226" y="3550823"/>
            <a:ext cx="33528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H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ambria Math"/>
              <a:cs typeface="Cambria Mat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</p:txBody>
      </p:sp>
      <p:sp>
        <p:nvSpPr>
          <p:cNvPr id="95" name="Text Box 5"/>
          <p:cNvSpPr txBox="1">
            <a:spLocks noChangeArrowheads="1"/>
          </p:cNvSpPr>
          <p:nvPr/>
        </p:nvSpPr>
        <p:spPr bwMode="auto">
          <a:xfrm>
            <a:off x="6281010" y="3566256"/>
            <a:ext cx="58765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1/H</a:t>
            </a:r>
            <a:endParaRPr kumimoji="0" lang="en-US" sz="1800" b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ambria Math"/>
              <a:cs typeface="Cambria Mat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</p:txBody>
      </p:sp>
      <p:sp>
        <p:nvSpPr>
          <p:cNvPr id="124" name="Date Placeholder 3">
            <a:extLst>
              <a:ext uri="{FF2B5EF4-FFF2-40B4-BE49-F238E27FC236}">
                <a16:creationId xmlns:a16="http://schemas.microsoft.com/office/drawing/2014/main" id="{5653216B-D53B-416E-9E4A-6EE9AB7BDC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81200" y="6356351"/>
            <a:ext cx="2133600" cy="365125"/>
          </a:xfrm>
        </p:spPr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129" name="Footer Placeholder 4">
            <a:extLst>
              <a:ext uri="{FF2B5EF4-FFF2-40B4-BE49-F238E27FC236}">
                <a16:creationId xmlns:a16="http://schemas.microsoft.com/office/drawing/2014/main" id="{E212AD36-C864-49A0-9487-2F494BBD00E5}"/>
              </a:ext>
            </a:extLst>
          </p:cNvPr>
          <p:cNvSpPr txBox="1">
            <a:spLocks/>
          </p:cNvSpPr>
          <p:nvPr/>
        </p:nvSpPr>
        <p:spPr>
          <a:xfrm>
            <a:off x="4582110" y="6399923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245379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87232" y="299452"/>
            <a:ext cx="3406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e) Dealing with disturbances</a:t>
            </a:r>
          </a:p>
        </p:txBody>
      </p:sp>
      <p:sp>
        <p:nvSpPr>
          <p:cNvPr id="125" name="Slide Number Placeholder 1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2490787" y="1103688"/>
            <a:ext cx="4314825" cy="1889764"/>
            <a:chOff x="0" y="0"/>
            <a:chExt cx="4314825" cy="1890398"/>
          </a:xfrm>
        </p:grpSpPr>
        <p:cxnSp>
          <p:nvCxnSpPr>
            <p:cNvPr id="40" name="Straight Connector 39"/>
            <p:cNvCxnSpPr/>
            <p:nvPr/>
          </p:nvCxnSpPr>
          <p:spPr>
            <a:xfrm flipH="1" flipV="1">
              <a:off x="1109659" y="1447617"/>
              <a:ext cx="0" cy="414337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0" y="0"/>
              <a:ext cx="4314825" cy="1890398"/>
              <a:chOff x="0" y="0"/>
              <a:chExt cx="4314825" cy="189071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 Box 398"/>
                  <p:cNvSpPr txBox="1"/>
                  <p:nvPr/>
                </p:nvSpPr>
                <p:spPr>
                  <a:xfrm>
                    <a:off x="0" y="304800"/>
                    <a:ext cx="504825" cy="304800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 Box 39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304800"/>
                    <a:ext cx="504825" cy="30480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 Box 399"/>
                  <p:cNvSpPr txBox="1"/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sz="11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3" name="Text Box 39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 Box 400"/>
                  <p:cNvSpPr txBox="1"/>
                  <p:nvPr/>
                </p:nvSpPr>
                <p:spPr>
                  <a:xfrm>
                    <a:off x="1752600" y="1176338"/>
                    <a:ext cx="647700" cy="361950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Text Box 40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52600" y="1176338"/>
                    <a:ext cx="647700" cy="36195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 Box 401"/>
                  <p:cNvSpPr txBox="1"/>
                  <p:nvPr/>
                </p:nvSpPr>
                <p:spPr>
                  <a:xfrm>
                    <a:off x="2557462" y="323850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sz="11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5" name="Text Box 40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57462" y="323850"/>
                    <a:ext cx="542925" cy="4286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6" name="Straight Connector 45"/>
              <p:cNvCxnSpPr/>
              <p:nvPr/>
            </p:nvCxnSpPr>
            <p:spPr>
              <a:xfrm>
                <a:off x="176212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Oval 46"/>
              <p:cNvSpPr/>
              <p:nvPr/>
            </p:nvSpPr>
            <p:spPr>
              <a:xfrm>
                <a:off x="595312" y="457200"/>
                <a:ext cx="200025" cy="18097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004887" y="1266825"/>
                <a:ext cx="200025" cy="18097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0"/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>
                <a:off x="1700212" y="542925"/>
                <a:ext cx="857250" cy="9525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Oval 49"/>
              <p:cNvSpPr/>
              <p:nvPr/>
            </p:nvSpPr>
            <p:spPr>
              <a:xfrm>
                <a:off x="2014537" y="457200"/>
                <a:ext cx="200025" cy="18097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0"/>
              </a:p>
            </p:txBody>
          </p:sp>
          <p:cxnSp>
            <p:nvCxnSpPr>
              <p:cNvPr id="51" name="Straight Connector 50"/>
              <p:cNvCxnSpPr/>
              <p:nvPr/>
            </p:nvCxnSpPr>
            <p:spPr>
              <a:xfrm flipH="1" flipV="1">
                <a:off x="1204912" y="1362075"/>
                <a:ext cx="542925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 flipV="1">
                <a:off x="690562" y="628650"/>
                <a:ext cx="0" cy="738188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H="1">
                <a:off x="695325" y="1362075"/>
                <a:ext cx="30892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H="1">
                <a:off x="2114550" y="42863"/>
                <a:ext cx="0" cy="414337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3105150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6" name="Oval 55"/>
              <p:cNvSpPr/>
              <p:nvPr/>
            </p:nvSpPr>
            <p:spPr>
              <a:xfrm>
                <a:off x="3457575" y="519113"/>
                <a:ext cx="47625" cy="4571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0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flipH="1" flipV="1">
                <a:off x="3481387" y="566738"/>
                <a:ext cx="0" cy="78835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H="1">
                <a:off x="2400300" y="1352550"/>
                <a:ext cx="1081087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 Box 415"/>
                  <p:cNvSpPr txBox="1"/>
                  <p:nvPr/>
                </p:nvSpPr>
                <p:spPr>
                  <a:xfrm>
                    <a:off x="2038350" y="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9" name="Text Box 4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350" y="0"/>
                    <a:ext cx="504825" cy="30480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 Box 416"/>
                  <p:cNvSpPr txBox="1"/>
                  <p:nvPr/>
                </p:nvSpPr>
                <p:spPr>
                  <a:xfrm>
                    <a:off x="1071562" y="1585913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0" name="Text Box 4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1562" y="1585913"/>
                    <a:ext cx="504825" cy="30480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 Box 417"/>
                  <p:cNvSpPr txBox="1"/>
                  <p:nvPr/>
                </p:nvSpPr>
                <p:spPr>
                  <a:xfrm>
                    <a:off x="3810000" y="28575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1" name="Text Box 4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0000" y="285750"/>
                    <a:ext cx="504825" cy="30480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Text Box 418"/>
                  <p:cNvSpPr txBox="1"/>
                  <p:nvPr/>
                </p:nvSpPr>
                <p:spPr>
                  <a:xfrm>
                    <a:off x="433387" y="271463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2" name="Text Box 4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387" y="271463"/>
                    <a:ext cx="276225" cy="23812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 Box 419"/>
                  <p:cNvSpPr txBox="1"/>
                  <p:nvPr/>
                </p:nvSpPr>
                <p:spPr>
                  <a:xfrm>
                    <a:off x="433387" y="628650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3" name="Text Box 4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387" y="628650"/>
                    <a:ext cx="276225" cy="23812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Text Box 420"/>
                  <p:cNvSpPr txBox="1"/>
                  <p:nvPr/>
                </p:nvSpPr>
                <p:spPr>
                  <a:xfrm>
                    <a:off x="1790700" y="48577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4" name="Text Box 4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0700" y="485775"/>
                    <a:ext cx="276225" cy="23812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 Box 421"/>
                  <p:cNvSpPr txBox="1"/>
                  <p:nvPr/>
                </p:nvSpPr>
                <p:spPr>
                  <a:xfrm>
                    <a:off x="1176337" y="1147763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5" name="Text Box 4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76337" y="1147763"/>
                    <a:ext cx="276225" cy="238125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 Box 422"/>
                  <p:cNvSpPr txBox="1"/>
                  <p:nvPr/>
                </p:nvSpPr>
                <p:spPr>
                  <a:xfrm>
                    <a:off x="847725" y="1423988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Text Box 4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7725" y="1423988"/>
                    <a:ext cx="276225" cy="23812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 Box 423"/>
                  <p:cNvSpPr txBox="1"/>
                  <p:nvPr/>
                </p:nvSpPr>
                <p:spPr>
                  <a:xfrm>
                    <a:off x="1838325" y="21907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7" name="Text Box 4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38325" y="219075"/>
                    <a:ext cx="276225" cy="23812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8" name="TextBox 67"/>
          <p:cNvSpPr txBox="1"/>
          <p:nvPr/>
        </p:nvSpPr>
        <p:spPr>
          <a:xfrm>
            <a:off x="7110412" y="823628"/>
            <a:ext cx="319814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R(s) is the input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C(s) is the output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D(s) is a disturbance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N(s) is a (user controlled) compensation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121570" y="3191662"/>
            <a:ext cx="773161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Procedure: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Each of the inputs has its own independent transfer function. For R(s):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2252662" y="4474029"/>
            <a:ext cx="4314825" cy="1318551"/>
            <a:chOff x="0" y="219075"/>
            <a:chExt cx="4314825" cy="13192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 Box 398"/>
                <p:cNvSpPr txBox="1"/>
                <p:nvPr/>
              </p:nvSpPr>
              <p:spPr>
                <a:xfrm>
                  <a:off x="0" y="304800"/>
                  <a:ext cx="504825" cy="30480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3" name="Text Box 3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304800"/>
                  <a:ext cx="504825" cy="30480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 Box 399"/>
                <p:cNvSpPr txBox="1"/>
                <p:nvPr/>
              </p:nvSpPr>
              <p:spPr>
                <a:xfrm>
                  <a:off x="1147762" y="333375"/>
                  <a:ext cx="542925" cy="4286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GB" sz="11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1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4" name="Text Box 3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7762" y="333375"/>
                  <a:ext cx="542925" cy="42862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6350">
                  <a:solidFill>
                    <a:prstClr val="black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 Box 400"/>
                <p:cNvSpPr txBox="1"/>
                <p:nvPr/>
              </p:nvSpPr>
              <p:spPr>
                <a:xfrm>
                  <a:off x="1752600" y="1176338"/>
                  <a:ext cx="647700" cy="3619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𝐾</m:t>
                        </m:r>
                      </m:oMath>
                    </m:oMathPara>
                  </a14:m>
                  <a:endParaRPr lang="en-GB" sz="1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5" name="Text Box 4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1176338"/>
                  <a:ext cx="647700" cy="36195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6350">
                  <a:solidFill>
                    <a:prstClr val="black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 Box 401"/>
                <p:cNvSpPr txBox="1"/>
                <p:nvPr/>
              </p:nvSpPr>
              <p:spPr>
                <a:xfrm>
                  <a:off x="2557462" y="323850"/>
                  <a:ext cx="542925" cy="4286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GB" sz="11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1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6" name="Text Box 4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7462" y="323850"/>
                  <a:ext cx="542925" cy="42862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6350">
                  <a:solidFill>
                    <a:prstClr val="black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7" name="Straight Connector 76"/>
            <p:cNvCxnSpPr/>
            <p:nvPr/>
          </p:nvCxnSpPr>
          <p:spPr>
            <a:xfrm>
              <a:off x="176212" y="542925"/>
              <a:ext cx="971550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Oval 77"/>
            <p:cNvSpPr/>
            <p:nvPr/>
          </p:nvSpPr>
          <p:spPr>
            <a:xfrm>
              <a:off x="595312" y="457200"/>
              <a:ext cx="200025" cy="1809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700212" y="542925"/>
              <a:ext cx="857250" cy="952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 flipV="1">
              <a:off x="690562" y="628650"/>
              <a:ext cx="0" cy="7381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75" idx="1"/>
            </p:cNvCxnSpPr>
            <p:nvPr/>
          </p:nvCxnSpPr>
          <p:spPr>
            <a:xfrm flipH="1">
              <a:off x="695326" y="1357313"/>
              <a:ext cx="1057274" cy="476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3105150" y="542925"/>
              <a:ext cx="971550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3457575" y="519113"/>
              <a:ext cx="47625" cy="4571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cxnSp>
          <p:nvCxnSpPr>
            <p:cNvPr id="88" name="Straight Connector 87"/>
            <p:cNvCxnSpPr/>
            <p:nvPr/>
          </p:nvCxnSpPr>
          <p:spPr>
            <a:xfrm flipH="1" flipV="1">
              <a:off x="3481387" y="566738"/>
              <a:ext cx="0" cy="78835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H="1">
              <a:off x="2400300" y="1352550"/>
              <a:ext cx="108108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 Box 417"/>
                <p:cNvSpPr txBox="1"/>
                <p:nvPr/>
              </p:nvSpPr>
              <p:spPr>
                <a:xfrm>
                  <a:off x="3810000" y="285750"/>
                  <a:ext cx="504825" cy="30480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2" name="Text Box 4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0000" y="285750"/>
                  <a:ext cx="504825" cy="30480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 Box 418"/>
                <p:cNvSpPr txBox="1"/>
                <p:nvPr/>
              </p:nvSpPr>
              <p:spPr>
                <a:xfrm>
                  <a:off x="433387" y="271463"/>
                  <a:ext cx="276225" cy="238125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3" name="Text Box 4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87" y="271463"/>
                  <a:ext cx="276225" cy="23812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 Box 419"/>
                <p:cNvSpPr txBox="1"/>
                <p:nvPr/>
              </p:nvSpPr>
              <p:spPr>
                <a:xfrm>
                  <a:off x="433387" y="628650"/>
                  <a:ext cx="276225" cy="238125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oMath>
                    </m:oMathPara>
                  </a14:m>
                  <a:endParaRPr lang="en-GB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4" name="Text Box 4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87" y="628650"/>
                  <a:ext cx="276225" cy="23812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6" name="Text Box 423"/>
            <p:cNvSpPr txBox="1"/>
            <p:nvPr/>
          </p:nvSpPr>
          <p:spPr>
            <a:xfrm>
              <a:off x="1838325" y="219075"/>
              <a:ext cx="276225" cy="2381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600824" y="4576447"/>
                <a:ext cx="3914213" cy="1211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𝐾𝐶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GB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800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824" y="4576447"/>
                <a:ext cx="3914213" cy="1211998"/>
              </a:xfrm>
              <a:prstGeom prst="rect">
                <a:avLst/>
              </a:prstGeom>
              <a:blipFill>
                <a:blip r:embed="rId18"/>
                <a:stretch>
                  <a:fillRect l="-10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Date Placeholder 3">
            <a:extLst>
              <a:ext uri="{FF2B5EF4-FFF2-40B4-BE49-F238E27FC236}">
                <a16:creationId xmlns:a16="http://schemas.microsoft.com/office/drawing/2014/main" id="{E18E6737-7AA4-4C37-B9C5-E11010E6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81200" y="6356351"/>
            <a:ext cx="2133600" cy="365125"/>
          </a:xfrm>
        </p:spPr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79" name="Footer Placeholder 4">
            <a:extLst>
              <a:ext uri="{FF2B5EF4-FFF2-40B4-BE49-F238E27FC236}">
                <a16:creationId xmlns:a16="http://schemas.microsoft.com/office/drawing/2014/main" id="{400F82E5-23DD-4071-8C60-5FFB1F22BDFD}"/>
              </a:ext>
            </a:extLst>
          </p:cNvPr>
          <p:cNvSpPr txBox="1">
            <a:spLocks/>
          </p:cNvSpPr>
          <p:nvPr/>
        </p:nvSpPr>
        <p:spPr>
          <a:xfrm>
            <a:off x="4324998" y="6375943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2874914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87232" y="299452"/>
            <a:ext cx="3406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e) Dealing with disturbances</a:t>
            </a:r>
          </a:p>
        </p:txBody>
      </p:sp>
      <p:sp>
        <p:nvSpPr>
          <p:cNvPr id="125" name="Slide Number Placeholder 1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2490787" y="1103688"/>
            <a:ext cx="4314825" cy="1889764"/>
            <a:chOff x="0" y="0"/>
            <a:chExt cx="4314825" cy="1890398"/>
          </a:xfrm>
        </p:grpSpPr>
        <p:cxnSp>
          <p:nvCxnSpPr>
            <p:cNvPr id="40" name="Straight Connector 39"/>
            <p:cNvCxnSpPr/>
            <p:nvPr/>
          </p:nvCxnSpPr>
          <p:spPr>
            <a:xfrm flipH="1" flipV="1">
              <a:off x="1109659" y="1447617"/>
              <a:ext cx="0" cy="414337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0" y="0"/>
              <a:ext cx="4314825" cy="1890398"/>
              <a:chOff x="0" y="0"/>
              <a:chExt cx="4314825" cy="189071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 Box 398"/>
                  <p:cNvSpPr txBox="1"/>
                  <p:nvPr/>
                </p:nvSpPr>
                <p:spPr>
                  <a:xfrm>
                    <a:off x="0" y="304800"/>
                    <a:ext cx="504825" cy="304800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 Box 39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304800"/>
                    <a:ext cx="504825" cy="30480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 Box 399"/>
                  <p:cNvSpPr txBox="1"/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sz="11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3" name="Text Box 39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 Box 400"/>
                  <p:cNvSpPr txBox="1"/>
                  <p:nvPr/>
                </p:nvSpPr>
                <p:spPr>
                  <a:xfrm>
                    <a:off x="1752600" y="1176338"/>
                    <a:ext cx="647700" cy="361950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Text Box 40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52600" y="1176338"/>
                    <a:ext cx="647700" cy="36195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 Box 401"/>
                  <p:cNvSpPr txBox="1"/>
                  <p:nvPr/>
                </p:nvSpPr>
                <p:spPr>
                  <a:xfrm>
                    <a:off x="2557462" y="323850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sz="11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5" name="Text Box 40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57462" y="323850"/>
                    <a:ext cx="542925" cy="4286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6" name="Straight Connector 45"/>
              <p:cNvCxnSpPr/>
              <p:nvPr/>
            </p:nvCxnSpPr>
            <p:spPr>
              <a:xfrm>
                <a:off x="176212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Oval 46"/>
              <p:cNvSpPr/>
              <p:nvPr/>
            </p:nvSpPr>
            <p:spPr>
              <a:xfrm>
                <a:off x="595312" y="457200"/>
                <a:ext cx="200025" cy="18097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004887" y="1266825"/>
                <a:ext cx="200025" cy="18097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0"/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>
                <a:off x="1700212" y="542925"/>
                <a:ext cx="857250" cy="9525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Oval 49"/>
              <p:cNvSpPr/>
              <p:nvPr/>
            </p:nvSpPr>
            <p:spPr>
              <a:xfrm>
                <a:off x="2014537" y="457200"/>
                <a:ext cx="200025" cy="18097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0"/>
              </a:p>
            </p:txBody>
          </p:sp>
          <p:cxnSp>
            <p:nvCxnSpPr>
              <p:cNvPr id="51" name="Straight Connector 50"/>
              <p:cNvCxnSpPr/>
              <p:nvPr/>
            </p:nvCxnSpPr>
            <p:spPr>
              <a:xfrm flipH="1" flipV="1">
                <a:off x="1204912" y="1362075"/>
                <a:ext cx="542925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 flipV="1">
                <a:off x="690562" y="628650"/>
                <a:ext cx="0" cy="738188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H="1">
                <a:off x="695325" y="1362075"/>
                <a:ext cx="30892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H="1">
                <a:off x="2114550" y="42863"/>
                <a:ext cx="0" cy="414337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3105150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6" name="Oval 55"/>
              <p:cNvSpPr/>
              <p:nvPr/>
            </p:nvSpPr>
            <p:spPr>
              <a:xfrm>
                <a:off x="3457575" y="519113"/>
                <a:ext cx="47625" cy="4571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800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flipH="1" flipV="1">
                <a:off x="3481387" y="566738"/>
                <a:ext cx="0" cy="78835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H="1">
                <a:off x="2400300" y="1352550"/>
                <a:ext cx="1081087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 Box 415"/>
                  <p:cNvSpPr txBox="1"/>
                  <p:nvPr/>
                </p:nvSpPr>
                <p:spPr>
                  <a:xfrm>
                    <a:off x="2038350" y="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9" name="Text Box 4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350" y="0"/>
                    <a:ext cx="504825" cy="30480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 Box 416"/>
                  <p:cNvSpPr txBox="1"/>
                  <p:nvPr/>
                </p:nvSpPr>
                <p:spPr>
                  <a:xfrm>
                    <a:off x="1071562" y="1585913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0" name="Text Box 4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1562" y="1585913"/>
                    <a:ext cx="504825" cy="30480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 Box 417"/>
                  <p:cNvSpPr txBox="1"/>
                  <p:nvPr/>
                </p:nvSpPr>
                <p:spPr>
                  <a:xfrm>
                    <a:off x="3810000" y="28575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1" name="Text Box 4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0000" y="285750"/>
                    <a:ext cx="504825" cy="30480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Text Box 418"/>
                  <p:cNvSpPr txBox="1"/>
                  <p:nvPr/>
                </p:nvSpPr>
                <p:spPr>
                  <a:xfrm>
                    <a:off x="433387" y="271463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2" name="Text Box 4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387" y="271463"/>
                    <a:ext cx="276225" cy="23812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 Box 419"/>
                  <p:cNvSpPr txBox="1"/>
                  <p:nvPr/>
                </p:nvSpPr>
                <p:spPr>
                  <a:xfrm>
                    <a:off x="433387" y="628650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3" name="Text Box 4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387" y="628650"/>
                    <a:ext cx="276225" cy="23812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Text Box 420"/>
                  <p:cNvSpPr txBox="1"/>
                  <p:nvPr/>
                </p:nvSpPr>
                <p:spPr>
                  <a:xfrm>
                    <a:off x="1790700" y="48577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4" name="Text Box 4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0700" y="485775"/>
                    <a:ext cx="276225" cy="23812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 Box 421"/>
                  <p:cNvSpPr txBox="1"/>
                  <p:nvPr/>
                </p:nvSpPr>
                <p:spPr>
                  <a:xfrm>
                    <a:off x="1176337" y="1147763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5" name="Text Box 4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76337" y="1147763"/>
                    <a:ext cx="276225" cy="238125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 Box 422"/>
                  <p:cNvSpPr txBox="1"/>
                  <p:nvPr/>
                </p:nvSpPr>
                <p:spPr>
                  <a:xfrm>
                    <a:off x="847725" y="1423988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Text Box 4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7725" y="1423988"/>
                    <a:ext cx="276225" cy="23812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 Box 423"/>
                  <p:cNvSpPr txBox="1"/>
                  <p:nvPr/>
                </p:nvSpPr>
                <p:spPr>
                  <a:xfrm>
                    <a:off x="1838325" y="21907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7" name="Text Box 4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38325" y="219075"/>
                    <a:ext cx="276225" cy="23812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8" name="TextBox 67"/>
          <p:cNvSpPr txBox="1"/>
          <p:nvPr/>
        </p:nvSpPr>
        <p:spPr>
          <a:xfrm>
            <a:off x="7110412" y="823628"/>
            <a:ext cx="319814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R(s) is the input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C(s) is the output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D(s) is a disturbance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N(s) is a (user controlled) compensation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121570" y="3191662"/>
            <a:ext cx="7731619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Procedure: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latin typeface="Arial"/>
                <a:cs typeface="Arial"/>
              </a:rPr>
              <a:t>For D(s):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2273427" y="4474029"/>
            <a:ext cx="4288540" cy="1318551"/>
            <a:chOff x="26285" y="219075"/>
            <a:chExt cx="4288540" cy="13192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 Box 398"/>
                <p:cNvSpPr txBox="1"/>
                <p:nvPr/>
              </p:nvSpPr>
              <p:spPr>
                <a:xfrm>
                  <a:off x="26285" y="277244"/>
                  <a:ext cx="504825" cy="30480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3" name="Text Box 3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85" y="277244"/>
                  <a:ext cx="504825" cy="30480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 Box 400"/>
                <p:cNvSpPr txBox="1"/>
                <p:nvPr/>
              </p:nvSpPr>
              <p:spPr>
                <a:xfrm>
                  <a:off x="1752600" y="1176338"/>
                  <a:ext cx="647700" cy="3619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𝐾𝐺</m:t>
                        </m:r>
                        <m:d>
                          <m:dPr>
                            <m:ctrlPr>
                              <a:rPr lang="en-GB" sz="11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1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5" name="Text Box 4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2600" y="1176338"/>
                  <a:ext cx="647700" cy="36195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6350">
                  <a:solidFill>
                    <a:prstClr val="black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 Box 401"/>
                <p:cNvSpPr txBox="1"/>
                <p:nvPr/>
              </p:nvSpPr>
              <p:spPr>
                <a:xfrm>
                  <a:off x="1806019" y="328612"/>
                  <a:ext cx="542925" cy="4286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GB" sz="11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100" b="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6" name="Text Box 4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6019" y="328612"/>
                  <a:ext cx="542925" cy="42862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6350">
                  <a:solidFill>
                    <a:prstClr val="black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7" name="Straight Connector 76"/>
            <p:cNvCxnSpPr>
              <a:stCxn id="78" idx="6"/>
              <a:endCxn id="76" idx="1"/>
            </p:cNvCxnSpPr>
            <p:nvPr/>
          </p:nvCxnSpPr>
          <p:spPr>
            <a:xfrm flipV="1">
              <a:off x="795337" y="542925"/>
              <a:ext cx="1010682" cy="4763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Oval 77"/>
            <p:cNvSpPr/>
            <p:nvPr/>
          </p:nvSpPr>
          <p:spPr>
            <a:xfrm>
              <a:off x="595312" y="457200"/>
              <a:ext cx="200025" cy="1809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690562" y="628650"/>
              <a:ext cx="0" cy="73818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75" idx="1"/>
            </p:cNvCxnSpPr>
            <p:nvPr/>
          </p:nvCxnSpPr>
          <p:spPr>
            <a:xfrm flipH="1">
              <a:off x="695326" y="1357313"/>
              <a:ext cx="1057274" cy="476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76" idx="3"/>
            </p:cNvCxnSpPr>
            <p:nvPr/>
          </p:nvCxnSpPr>
          <p:spPr>
            <a:xfrm>
              <a:off x="2348944" y="542925"/>
              <a:ext cx="1727756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3457575" y="519113"/>
              <a:ext cx="47625" cy="4571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cxnSp>
          <p:nvCxnSpPr>
            <p:cNvPr id="88" name="Straight Connector 87"/>
            <p:cNvCxnSpPr/>
            <p:nvPr/>
          </p:nvCxnSpPr>
          <p:spPr>
            <a:xfrm flipH="1" flipV="1">
              <a:off x="3481387" y="566738"/>
              <a:ext cx="0" cy="78835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H="1">
              <a:off x="2400300" y="1352550"/>
              <a:ext cx="108108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 Box 417"/>
                <p:cNvSpPr txBox="1"/>
                <p:nvPr/>
              </p:nvSpPr>
              <p:spPr>
                <a:xfrm>
                  <a:off x="3810000" y="285750"/>
                  <a:ext cx="504825" cy="30480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2" name="Text Box 4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0000" y="285750"/>
                  <a:ext cx="504825" cy="30480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 Box 418"/>
                <p:cNvSpPr txBox="1"/>
                <p:nvPr/>
              </p:nvSpPr>
              <p:spPr>
                <a:xfrm>
                  <a:off x="433387" y="271463"/>
                  <a:ext cx="276225" cy="238125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oMath>
                    </m:oMathPara>
                  </a14:m>
                  <a:endParaRPr lang="en-GB" sz="1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3" name="Text Box 4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87" y="271463"/>
                  <a:ext cx="276225" cy="23812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 Box 419"/>
                <p:cNvSpPr txBox="1"/>
                <p:nvPr/>
              </p:nvSpPr>
              <p:spPr>
                <a:xfrm>
                  <a:off x="433387" y="628650"/>
                  <a:ext cx="276225" cy="238125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oMath>
                    </m:oMathPara>
                  </a14:m>
                  <a:endParaRPr lang="en-GB" sz="1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4" name="Text Box 4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87" y="628650"/>
                  <a:ext cx="276225" cy="23812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6" name="Text Box 423"/>
            <p:cNvSpPr txBox="1"/>
            <p:nvPr/>
          </p:nvSpPr>
          <p:spPr>
            <a:xfrm>
              <a:off x="1838325" y="219075"/>
              <a:ext cx="276225" cy="2381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600823" y="4576447"/>
                <a:ext cx="3640420" cy="1202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GB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823" y="4576447"/>
                <a:ext cx="3640420" cy="1202060"/>
              </a:xfrm>
              <a:prstGeom prst="rect">
                <a:avLst/>
              </a:prstGeom>
              <a:blipFill>
                <a:blip r:embed="rId18"/>
                <a:stretch>
                  <a:fillRect l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Connector 69"/>
          <p:cNvCxnSpPr/>
          <p:nvPr/>
        </p:nvCxnSpPr>
        <p:spPr>
          <a:xfrm>
            <a:off x="2217982" y="4804639"/>
            <a:ext cx="605044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Date Placeholder 3">
            <a:extLst>
              <a:ext uri="{FF2B5EF4-FFF2-40B4-BE49-F238E27FC236}">
                <a16:creationId xmlns:a16="http://schemas.microsoft.com/office/drawing/2014/main" id="{4FDD141D-BC2A-4CF6-85F8-B7E1587ECB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81200" y="6356351"/>
            <a:ext cx="2133600" cy="365125"/>
          </a:xfrm>
        </p:spPr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79" name="Footer Placeholder 4">
            <a:extLst>
              <a:ext uri="{FF2B5EF4-FFF2-40B4-BE49-F238E27FC236}">
                <a16:creationId xmlns:a16="http://schemas.microsoft.com/office/drawing/2014/main" id="{BC9F0C1C-5518-410B-8B5B-E293C1BDBCD6}"/>
              </a:ext>
            </a:extLst>
          </p:cNvPr>
          <p:cNvSpPr txBox="1">
            <a:spLocks/>
          </p:cNvSpPr>
          <p:nvPr/>
        </p:nvSpPr>
        <p:spPr>
          <a:xfrm>
            <a:off x="4324998" y="6375943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230437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Diagram Manipulation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Example 4 from Example sheet 2</a:t>
                </a:r>
              </a:p>
              <a:p>
                <a:pPr marL="0" lvl="0" indent="0">
                  <a:buNone/>
                </a:pPr>
                <a:r>
                  <a:rPr lang="en-GB" dirty="0"/>
                  <a:t>Find the transfer function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</m:oMath>
                </a14:m>
                <a:r>
                  <a:rPr lang="en-GB" dirty="0"/>
                  <a:t> for: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262506-6F58-49CE-AB03-8B3399C07C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5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160A3249-BAB6-481C-959E-E8D3CCFB8F77}"/>
              </a:ext>
            </a:extLst>
          </p:cNvPr>
          <p:cNvGrpSpPr/>
          <p:nvPr/>
        </p:nvGrpSpPr>
        <p:grpSpPr>
          <a:xfrm>
            <a:off x="1659278" y="3507797"/>
            <a:ext cx="8456448" cy="2174177"/>
            <a:chOff x="100012" y="47587"/>
            <a:chExt cx="4071977" cy="98577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735676-15E4-464A-A92A-F92D33BC789D}"/>
                </a:ext>
              </a:extLst>
            </p:cNvPr>
            <p:cNvGrpSpPr/>
            <p:nvPr/>
          </p:nvGrpSpPr>
          <p:grpSpPr>
            <a:xfrm>
              <a:off x="100012" y="47587"/>
              <a:ext cx="4071977" cy="985779"/>
              <a:chOff x="100012" y="333375"/>
              <a:chExt cx="4071977" cy="98657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12" y="344896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012" y="344896"/>
                    <a:ext cx="504825" cy="30480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/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+1</m:t>
                              </m:r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 Box 441">
                    <a:extLst>
                      <a:ext uri="{FF2B5EF4-FFF2-40B4-BE49-F238E27FC236}">
                        <a16:creationId xmlns:a16="http://schemas.microsoft.com/office/drawing/2014/main" id="{BBB273E9-C69B-438A-9B95-F02C352B8A4C}"/>
                      </a:ext>
                    </a:extLst>
                  </p:cNvPr>
                  <p:cNvSpPr txBox="1"/>
                  <p:nvPr/>
                </p:nvSpPr>
                <p:spPr>
                  <a:xfrm>
                    <a:off x="2557462" y="333464"/>
                    <a:ext cx="542925" cy="428482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1" name="Text Box 441">
                    <a:extLst>
                      <a:ext uri="{FF2B5EF4-FFF2-40B4-BE49-F238E27FC236}">
                        <a16:creationId xmlns:a16="http://schemas.microsoft.com/office/drawing/2014/main" id="{BBB273E9-C69B-438A-9B95-F02C352B8A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57462" y="333464"/>
                    <a:ext cx="542925" cy="42848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6AA9B35-B3C0-4095-B2CF-FEC2B9070013}"/>
                  </a:ext>
                </a:extLst>
              </p:cNvPr>
              <p:cNvCxnSpPr/>
              <p:nvPr/>
            </p:nvCxnSpPr>
            <p:spPr>
              <a:xfrm>
                <a:off x="176212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00C555A-8565-43E9-918C-F58AC79F61DF}"/>
                  </a:ext>
                </a:extLst>
              </p:cNvPr>
              <p:cNvSpPr/>
              <p:nvPr/>
            </p:nvSpPr>
            <p:spPr>
              <a:xfrm>
                <a:off x="588645" y="436362"/>
                <a:ext cx="196214" cy="20208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C4664F1-3F38-43CD-AC9B-76B72C37268C}"/>
                  </a:ext>
                </a:extLst>
              </p:cNvPr>
              <p:cNvCxnSpPr>
                <a:stCxn id="10" idx="3"/>
                <a:endCxn id="11" idx="1"/>
              </p:cNvCxnSpPr>
              <p:nvPr/>
            </p:nvCxnSpPr>
            <p:spPr>
              <a:xfrm>
                <a:off x="1690687" y="547688"/>
                <a:ext cx="866775" cy="18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8E6E42D3-B455-4F15-A75D-31E6D0FF9361}"/>
                  </a:ext>
                </a:extLst>
              </p:cNvPr>
              <p:cNvSpPr/>
              <p:nvPr/>
            </p:nvSpPr>
            <p:spPr>
              <a:xfrm>
                <a:off x="2014537" y="1094949"/>
                <a:ext cx="200025" cy="20065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73948E8-7323-4794-BA0D-753AAD09CBF9}"/>
                  </a:ext>
                </a:extLst>
              </p:cNvPr>
              <p:cNvCxnSpPr>
                <a:endCxn id="6" idx="0"/>
              </p:cNvCxnSpPr>
              <p:nvPr/>
            </p:nvCxnSpPr>
            <p:spPr>
              <a:xfrm>
                <a:off x="2105977" y="547700"/>
                <a:ext cx="0" cy="143169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B08333C-9F27-4386-B361-2026F67E63FD}"/>
                  </a:ext>
                </a:extLst>
              </p:cNvPr>
              <p:cNvCxnSpPr/>
              <p:nvPr/>
            </p:nvCxnSpPr>
            <p:spPr>
              <a:xfrm>
                <a:off x="3105150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4FBED93-309B-4EAD-85FC-DE106BDABC6B}"/>
                  </a:ext>
                </a:extLst>
              </p:cNvPr>
              <p:cNvSpPr/>
              <p:nvPr/>
            </p:nvSpPr>
            <p:spPr>
              <a:xfrm>
                <a:off x="3457575" y="519113"/>
                <a:ext cx="47625" cy="4571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234CF14-C80E-4D29-8E63-E77751314A10}"/>
                  </a:ext>
                </a:extLst>
              </p:cNvPr>
              <p:cNvCxnSpPr/>
              <p:nvPr/>
            </p:nvCxnSpPr>
            <p:spPr>
              <a:xfrm flipV="1">
                <a:off x="3481387" y="566591"/>
                <a:ext cx="0" cy="61986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06DD8FD-BB90-411B-B99E-EF53B202BF53}"/>
                  </a:ext>
                </a:extLst>
              </p:cNvPr>
              <p:cNvCxnSpPr>
                <a:endCxn id="15" idx="6"/>
              </p:cNvCxnSpPr>
              <p:nvPr/>
            </p:nvCxnSpPr>
            <p:spPr>
              <a:xfrm flipH="1">
                <a:off x="2214562" y="1195242"/>
                <a:ext cx="1266825" cy="3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/>
                  <p:nvPr/>
                </p:nvSpPr>
                <p:spPr>
                  <a:xfrm>
                    <a:off x="3667164" y="34155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67164" y="341550"/>
                    <a:ext cx="504825" cy="30480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/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/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 Box 90">
                    <a:extLst>
                      <a:ext uri="{FF2B5EF4-FFF2-40B4-BE49-F238E27FC236}">
                        <a16:creationId xmlns:a16="http://schemas.microsoft.com/office/drawing/2014/main" id="{1A6FDF51-24E9-4B02-A4BA-A2FC502CDC4A}"/>
                      </a:ext>
                    </a:extLst>
                  </p:cNvPr>
                  <p:cNvSpPr txBox="1"/>
                  <p:nvPr/>
                </p:nvSpPr>
                <p:spPr>
                  <a:xfrm>
                    <a:off x="1914525" y="97203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4" name="Text Box 90">
                    <a:extLst>
                      <a:ext uri="{FF2B5EF4-FFF2-40B4-BE49-F238E27FC236}">
                        <a16:creationId xmlns:a16="http://schemas.microsoft.com/office/drawing/2014/main" id="{1A6FDF51-24E9-4B02-A4BA-A2FC502CDC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4525" y="972035"/>
                    <a:ext cx="276225" cy="23812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 Box 96">
                    <a:extLst>
                      <a:ext uri="{FF2B5EF4-FFF2-40B4-BE49-F238E27FC236}">
                        <a16:creationId xmlns:a16="http://schemas.microsoft.com/office/drawing/2014/main" id="{80049379-F737-4B9C-B77D-091862137FF5}"/>
                      </a:ext>
                    </a:extLst>
                  </p:cNvPr>
                  <p:cNvSpPr txBox="1"/>
                  <p:nvPr/>
                </p:nvSpPr>
                <p:spPr>
                  <a:xfrm>
                    <a:off x="2133560" y="10818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 Box 96">
                    <a:extLst>
                      <a:ext uri="{FF2B5EF4-FFF2-40B4-BE49-F238E27FC236}">
                        <a16:creationId xmlns:a16="http://schemas.microsoft.com/office/drawing/2014/main" id="{80049379-F737-4B9C-B77D-091862137F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33560" y="1081825"/>
                    <a:ext cx="276225" cy="23812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28812" y="404793"/>
                  <a:ext cx="354330" cy="2628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28812" y="404793"/>
                  <a:ext cx="354330" cy="26289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6FDDF95-2775-40E2-A4FA-754D3291834D}"/>
                </a:ext>
              </a:extLst>
            </p:cNvPr>
            <p:cNvCxnSpPr/>
            <p:nvPr/>
          </p:nvCxnSpPr>
          <p:spPr>
            <a:xfrm flipH="1">
              <a:off x="690562" y="914400"/>
              <a:ext cx="132397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FD8371-6BEF-49D4-BDDA-0A63BF9B4977}"/>
                </a:ext>
              </a:extLst>
            </p:cNvPr>
            <p:cNvCxnSpPr/>
            <p:nvPr/>
          </p:nvCxnSpPr>
          <p:spPr>
            <a:xfrm flipV="1">
              <a:off x="690562" y="352425"/>
              <a:ext cx="0" cy="5568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48BF246-9101-45A3-8D85-BE33F6F22C2F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825151" y="4875445"/>
            <a:ext cx="17803" cy="31068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4">
            <a:extLst>
              <a:ext uri="{FF2B5EF4-FFF2-40B4-BE49-F238E27FC236}">
                <a16:creationId xmlns:a16="http://schemas.microsoft.com/office/drawing/2014/main" id="{B0D49700-089E-4BAF-8B3E-9461A5F4A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6526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34">
            <a:extLst>
              <a:ext uri="{FF2B5EF4-FFF2-40B4-BE49-F238E27FC236}">
                <a16:creationId xmlns:a16="http://schemas.microsoft.com/office/drawing/2014/main" id="{F1AE9062-B45F-4C3A-8FAD-5BD16F218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35">
            <a:extLst>
              <a:ext uri="{FF2B5EF4-FFF2-40B4-BE49-F238E27FC236}">
                <a16:creationId xmlns:a16="http://schemas.microsoft.com/office/drawing/2014/main" id="{2BA9805C-1C5B-4BE5-9BBC-010D08545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558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Diagram Manipulation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62506-6F58-49CE-AB03-8B3399C07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Step 1: resolve inner feedback loop: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60A3249-BAB6-481C-959E-E8D3CCFB8F77}"/>
              </a:ext>
            </a:extLst>
          </p:cNvPr>
          <p:cNvGrpSpPr/>
          <p:nvPr/>
        </p:nvGrpSpPr>
        <p:grpSpPr>
          <a:xfrm>
            <a:off x="1707633" y="2721215"/>
            <a:ext cx="8279435" cy="2765329"/>
            <a:chOff x="123296" y="47587"/>
            <a:chExt cx="3986741" cy="125380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735676-15E4-464A-A92A-F92D33BC789D}"/>
                </a:ext>
              </a:extLst>
            </p:cNvPr>
            <p:cNvGrpSpPr/>
            <p:nvPr/>
          </p:nvGrpSpPr>
          <p:grpSpPr>
            <a:xfrm>
              <a:off x="123296" y="47587"/>
              <a:ext cx="3986741" cy="1236825"/>
              <a:chOff x="123296" y="333375"/>
              <a:chExt cx="3986741" cy="12378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96" y="34155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3296" y="341550"/>
                    <a:ext cx="504825" cy="30480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/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+1</m:t>
                              </m:r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 Box 441">
                    <a:extLst>
                      <a:ext uri="{FF2B5EF4-FFF2-40B4-BE49-F238E27FC236}">
                        <a16:creationId xmlns:a16="http://schemas.microsoft.com/office/drawing/2014/main" id="{BBB273E9-C69B-438A-9B95-F02C352B8A4C}"/>
                      </a:ext>
                    </a:extLst>
                  </p:cNvPr>
                  <p:cNvSpPr txBox="1"/>
                  <p:nvPr/>
                </p:nvSpPr>
                <p:spPr>
                  <a:xfrm>
                    <a:off x="2557462" y="333464"/>
                    <a:ext cx="542925" cy="428482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1" name="Text Box 441">
                    <a:extLst>
                      <a:ext uri="{FF2B5EF4-FFF2-40B4-BE49-F238E27FC236}">
                        <a16:creationId xmlns:a16="http://schemas.microsoft.com/office/drawing/2014/main" id="{BBB273E9-C69B-438A-9B95-F02C352B8A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57462" y="333464"/>
                    <a:ext cx="542925" cy="42848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6AA9B35-B3C0-4095-B2CF-FEC2B9070013}"/>
                  </a:ext>
                </a:extLst>
              </p:cNvPr>
              <p:cNvCxnSpPr/>
              <p:nvPr/>
            </p:nvCxnSpPr>
            <p:spPr>
              <a:xfrm>
                <a:off x="176212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00C555A-8565-43E9-918C-F58AC79F61DF}"/>
                  </a:ext>
                </a:extLst>
              </p:cNvPr>
              <p:cNvSpPr/>
              <p:nvPr/>
            </p:nvSpPr>
            <p:spPr>
              <a:xfrm>
                <a:off x="588645" y="436362"/>
                <a:ext cx="196214" cy="20208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C4664F1-3F38-43CD-AC9B-76B72C37268C}"/>
                  </a:ext>
                </a:extLst>
              </p:cNvPr>
              <p:cNvCxnSpPr>
                <a:stCxn id="10" idx="3"/>
                <a:endCxn id="11" idx="1"/>
              </p:cNvCxnSpPr>
              <p:nvPr/>
            </p:nvCxnSpPr>
            <p:spPr>
              <a:xfrm>
                <a:off x="1690687" y="547688"/>
                <a:ext cx="866775" cy="18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8E6E42D3-B455-4F15-A75D-31E6D0FF9361}"/>
                  </a:ext>
                </a:extLst>
              </p:cNvPr>
              <p:cNvSpPr/>
              <p:nvPr/>
            </p:nvSpPr>
            <p:spPr>
              <a:xfrm>
                <a:off x="2014537" y="1094949"/>
                <a:ext cx="200025" cy="20065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73948E8-7323-4794-BA0D-753AAD09CBF9}"/>
                  </a:ext>
                </a:extLst>
              </p:cNvPr>
              <p:cNvCxnSpPr>
                <a:cxnSpLocks/>
                <a:endCxn id="6" idx="3"/>
              </p:cNvCxnSpPr>
              <p:nvPr/>
            </p:nvCxnSpPr>
            <p:spPr>
              <a:xfrm flipH="1">
                <a:off x="2998045" y="1456646"/>
                <a:ext cx="483342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B08333C-9F27-4386-B361-2026F67E63FD}"/>
                  </a:ext>
                </a:extLst>
              </p:cNvPr>
              <p:cNvCxnSpPr/>
              <p:nvPr/>
            </p:nvCxnSpPr>
            <p:spPr>
              <a:xfrm>
                <a:off x="3105150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4FBED93-309B-4EAD-85FC-DE106BDABC6B}"/>
                  </a:ext>
                </a:extLst>
              </p:cNvPr>
              <p:cNvSpPr/>
              <p:nvPr/>
            </p:nvSpPr>
            <p:spPr>
              <a:xfrm>
                <a:off x="3457575" y="519113"/>
                <a:ext cx="47625" cy="4571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234CF14-C80E-4D29-8E63-E77751314A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81387" y="566592"/>
                <a:ext cx="0" cy="89005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06DD8FD-BB90-411B-B99E-EF53B202BF53}"/>
                  </a:ext>
                </a:extLst>
              </p:cNvPr>
              <p:cNvCxnSpPr>
                <a:endCxn id="15" idx="6"/>
              </p:cNvCxnSpPr>
              <p:nvPr/>
            </p:nvCxnSpPr>
            <p:spPr>
              <a:xfrm flipH="1">
                <a:off x="2214562" y="1195242"/>
                <a:ext cx="1266825" cy="3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/>
                  <p:nvPr/>
                </p:nvSpPr>
                <p:spPr>
                  <a:xfrm>
                    <a:off x="3605212" y="349746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5212" y="349746"/>
                    <a:ext cx="504825" cy="30480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/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/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 Box 90">
                    <a:extLst>
                      <a:ext uri="{FF2B5EF4-FFF2-40B4-BE49-F238E27FC236}">
                        <a16:creationId xmlns:a16="http://schemas.microsoft.com/office/drawing/2014/main" id="{1A6FDF51-24E9-4B02-A4BA-A2FC502CDC4A}"/>
                      </a:ext>
                    </a:extLst>
                  </p:cNvPr>
                  <p:cNvSpPr txBox="1"/>
                  <p:nvPr/>
                </p:nvSpPr>
                <p:spPr>
                  <a:xfrm>
                    <a:off x="2035875" y="1333074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4" name="Text Box 90">
                    <a:extLst>
                      <a:ext uri="{FF2B5EF4-FFF2-40B4-BE49-F238E27FC236}">
                        <a16:creationId xmlns:a16="http://schemas.microsoft.com/office/drawing/2014/main" id="{1A6FDF51-24E9-4B02-A4BA-A2FC502CDC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5875" y="1333074"/>
                    <a:ext cx="276225" cy="23812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 Box 96">
                    <a:extLst>
                      <a:ext uri="{FF2B5EF4-FFF2-40B4-BE49-F238E27FC236}">
                        <a16:creationId xmlns:a16="http://schemas.microsoft.com/office/drawing/2014/main" id="{80049379-F737-4B9C-B77D-091862137FF5}"/>
                      </a:ext>
                    </a:extLst>
                  </p:cNvPr>
                  <p:cNvSpPr txBox="1"/>
                  <p:nvPr/>
                </p:nvSpPr>
                <p:spPr>
                  <a:xfrm>
                    <a:off x="2133560" y="10818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 Box 96">
                    <a:extLst>
                      <a:ext uri="{FF2B5EF4-FFF2-40B4-BE49-F238E27FC236}">
                        <a16:creationId xmlns:a16="http://schemas.microsoft.com/office/drawing/2014/main" id="{80049379-F737-4B9C-B77D-091862137F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33560" y="1081825"/>
                    <a:ext cx="276225" cy="23812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43715" y="1038506"/>
                  <a:ext cx="354330" cy="2628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</m:t>
                            </m:r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43715" y="1038506"/>
                  <a:ext cx="354330" cy="26289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6FDDF95-2775-40E2-A4FA-754D3291834D}"/>
                </a:ext>
              </a:extLst>
            </p:cNvPr>
            <p:cNvCxnSpPr/>
            <p:nvPr/>
          </p:nvCxnSpPr>
          <p:spPr>
            <a:xfrm flipH="1">
              <a:off x="690562" y="914400"/>
              <a:ext cx="132397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FD8371-6BEF-49D4-BDDA-0A63BF9B4977}"/>
                </a:ext>
              </a:extLst>
            </p:cNvPr>
            <p:cNvCxnSpPr/>
            <p:nvPr/>
          </p:nvCxnSpPr>
          <p:spPr>
            <a:xfrm flipV="1">
              <a:off x="690562" y="352425"/>
              <a:ext cx="0" cy="5568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48BF246-9101-45A3-8D85-BE33F6F22C2F}"/>
              </a:ext>
            </a:extLst>
          </p:cNvPr>
          <p:cNvCxnSpPr>
            <a:cxnSpLocks/>
            <a:endCxn id="15" idx="4"/>
          </p:cNvCxnSpPr>
          <p:nvPr/>
        </p:nvCxnSpPr>
        <p:spPr>
          <a:xfrm flipV="1">
            <a:off x="5842954" y="4841739"/>
            <a:ext cx="0" cy="38634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4">
            <a:extLst>
              <a:ext uri="{FF2B5EF4-FFF2-40B4-BE49-F238E27FC236}">
                <a16:creationId xmlns:a16="http://schemas.microsoft.com/office/drawing/2014/main" id="{B0D49700-089E-4BAF-8B3E-9461A5F4A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6526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34">
            <a:extLst>
              <a:ext uri="{FF2B5EF4-FFF2-40B4-BE49-F238E27FC236}">
                <a16:creationId xmlns:a16="http://schemas.microsoft.com/office/drawing/2014/main" id="{F1AE9062-B45F-4C3A-8FAD-5BD16F218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35">
            <a:extLst>
              <a:ext uri="{FF2B5EF4-FFF2-40B4-BE49-F238E27FC236}">
                <a16:creationId xmlns:a16="http://schemas.microsoft.com/office/drawing/2014/main" id="{2BA9805C-1C5B-4BE5-9BBC-010D08545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9C364CE-92AA-483B-96A2-0F7B9DAC43A0}"/>
              </a:ext>
            </a:extLst>
          </p:cNvPr>
          <p:cNvSpPr/>
          <p:nvPr/>
        </p:nvSpPr>
        <p:spPr>
          <a:xfrm>
            <a:off x="8632072" y="4582629"/>
            <a:ext cx="98905" cy="10075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51FCD42-151C-4E7E-B1C6-D541BAB5FE66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5842954" y="5196636"/>
            <a:ext cx="109894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01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148" y="146103"/>
            <a:ext cx="2082698" cy="631310"/>
          </a:xfrm>
        </p:spPr>
        <p:txBody>
          <a:bodyPr/>
          <a:lstStyle/>
          <a:p>
            <a:r>
              <a:rPr lang="en-GB" dirty="0"/>
              <a:t>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62506-6F58-49CE-AB03-8B3399C07C0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994531" y="101055"/>
            <a:ext cx="9604375" cy="3449638"/>
          </a:xfrm>
        </p:spPr>
        <p:txBody>
          <a:bodyPr/>
          <a:lstStyle/>
          <a:p>
            <a:r>
              <a:rPr lang="en-GB" dirty="0"/>
              <a:t>Step 1: resolve inner feedback loop:</a:t>
            </a: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B0D49700-089E-4BAF-8B3E-9461A5F4A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6526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34">
            <a:extLst>
              <a:ext uri="{FF2B5EF4-FFF2-40B4-BE49-F238E27FC236}">
                <a16:creationId xmlns:a16="http://schemas.microsoft.com/office/drawing/2014/main" id="{F1AE9062-B45F-4C3A-8FAD-5BD16F218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35">
            <a:extLst>
              <a:ext uri="{FF2B5EF4-FFF2-40B4-BE49-F238E27FC236}">
                <a16:creationId xmlns:a16="http://schemas.microsoft.com/office/drawing/2014/main" id="{2BA9805C-1C5B-4BE5-9BBC-010D08545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9C9EFD-F453-4682-AA6D-3A06EE51A61A}"/>
              </a:ext>
            </a:extLst>
          </p:cNvPr>
          <p:cNvGrpSpPr/>
          <p:nvPr/>
        </p:nvGrpSpPr>
        <p:grpSpPr>
          <a:xfrm>
            <a:off x="331117" y="3094841"/>
            <a:ext cx="8279435" cy="2765329"/>
            <a:chOff x="1707633" y="2721215"/>
            <a:chExt cx="8279435" cy="276532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60A3249-BAB6-481C-959E-E8D3CCFB8F77}"/>
                </a:ext>
              </a:extLst>
            </p:cNvPr>
            <p:cNvGrpSpPr/>
            <p:nvPr/>
          </p:nvGrpSpPr>
          <p:grpSpPr>
            <a:xfrm>
              <a:off x="1707633" y="2721215"/>
              <a:ext cx="8279435" cy="2765329"/>
              <a:chOff x="123296" y="47587"/>
              <a:chExt cx="3986741" cy="1253809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E735676-15E4-464A-A92A-F92D33BC789D}"/>
                  </a:ext>
                </a:extLst>
              </p:cNvPr>
              <p:cNvGrpSpPr/>
              <p:nvPr/>
            </p:nvGrpSpPr>
            <p:grpSpPr>
              <a:xfrm>
                <a:off x="123296" y="47587"/>
                <a:ext cx="3986741" cy="1236825"/>
                <a:chOff x="123296" y="333375"/>
                <a:chExt cx="3986741" cy="12378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Text Box 439">
                      <a:extLst>
                        <a:ext uri="{FF2B5EF4-FFF2-40B4-BE49-F238E27FC236}">
                          <a16:creationId xmlns:a16="http://schemas.microsoft.com/office/drawing/2014/main" id="{DCDFAE52-3526-4A87-94C3-451CA1CD43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3296" y="341550"/>
                      <a:ext cx="504825" cy="30480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𝑠</m:t>
                                </m:r>
                              </m:e>
                            </m:d>
                          </m:oMath>
                        </m:oMathPara>
                      </a14:m>
                      <a:endParaRPr lang="en-GB" dirty="0">
                        <a:effectLst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9" name="Text Box 439">
                      <a:extLst>
                        <a:ext uri="{FF2B5EF4-FFF2-40B4-BE49-F238E27FC236}">
                          <a16:creationId xmlns:a16="http://schemas.microsoft.com/office/drawing/2014/main" id="{DCDFAE52-3526-4A87-94C3-451CA1CD435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23296" y="341550"/>
                      <a:ext cx="504825" cy="304800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" name="Text Box 440">
                      <a:extLst>
                        <a:ext uri="{FF2B5EF4-FFF2-40B4-BE49-F238E27FC236}">
                          <a16:creationId xmlns:a16="http://schemas.microsoft.com/office/drawing/2014/main" id="{424FEA49-59B5-4C03-8449-3E08421CA1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47762" y="333375"/>
                      <a:ext cx="542925" cy="428625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solidFill>
                        <a:prstClr val="black"/>
                      </a:solidFill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𝑠</m:t>
                                </m:r>
                                <m: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+1</m:t>
                                </m:r>
                              </m:den>
                            </m:f>
                          </m:oMath>
                        </m:oMathPara>
                      </a14:m>
                      <a:endParaRPr lang="en-GB" sz="1100" dirty="0">
                        <a:effectLst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" name="Text Box 440">
                      <a:extLst>
                        <a:ext uri="{FF2B5EF4-FFF2-40B4-BE49-F238E27FC236}">
                          <a16:creationId xmlns:a16="http://schemas.microsoft.com/office/drawing/2014/main" id="{424FEA49-59B5-4C03-8449-3E08421CA1A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47762" y="333375"/>
                      <a:ext cx="542925" cy="428625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 w="6350">
                      <a:solidFill>
                        <a:prstClr val="black"/>
                      </a:solidFill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ext Box 441">
                      <a:extLst>
                        <a:ext uri="{FF2B5EF4-FFF2-40B4-BE49-F238E27FC236}">
                          <a16:creationId xmlns:a16="http://schemas.microsoft.com/office/drawing/2014/main" id="{BBB273E9-C69B-438A-9B95-F02C352B8A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57462" y="333464"/>
                      <a:ext cx="542925" cy="428482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solidFill>
                        <a:prstClr val="black"/>
                      </a:solidFill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𝑠</m:t>
                                </m:r>
                              </m:den>
                            </m:f>
                          </m:oMath>
                        </m:oMathPara>
                      </a14:m>
                      <a:endParaRPr lang="en-GB" sz="1100" dirty="0">
                        <a:effectLst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1" name="Text Box 441">
                      <a:extLst>
                        <a:ext uri="{FF2B5EF4-FFF2-40B4-BE49-F238E27FC236}">
                          <a16:creationId xmlns:a16="http://schemas.microsoft.com/office/drawing/2014/main" id="{BBB273E9-C69B-438A-9B95-F02C352B8A4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57462" y="333464"/>
                      <a:ext cx="542925" cy="42848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6350">
                      <a:solidFill>
                        <a:prstClr val="black"/>
                      </a:solidFill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76AA9B35-B3C0-4095-B2CF-FEC2B9070013}"/>
                    </a:ext>
                  </a:extLst>
                </p:cNvPr>
                <p:cNvCxnSpPr/>
                <p:nvPr/>
              </p:nvCxnSpPr>
              <p:spPr>
                <a:xfrm>
                  <a:off x="176212" y="542925"/>
                  <a:ext cx="971550" cy="0"/>
                </a:xfrm>
                <a:prstGeom prst="line">
                  <a:avLst/>
                </a:prstGeom>
                <a:ln>
                  <a:headEnd type="non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200C555A-8565-43E9-918C-F58AC79F61DF}"/>
                    </a:ext>
                  </a:extLst>
                </p:cNvPr>
                <p:cNvSpPr/>
                <p:nvPr/>
              </p:nvSpPr>
              <p:spPr>
                <a:xfrm>
                  <a:off x="588645" y="436362"/>
                  <a:ext cx="196214" cy="2020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DC4664F1-3F38-43CD-AC9B-76B72C37268C}"/>
                    </a:ext>
                  </a:extLst>
                </p:cNvPr>
                <p:cNvCxnSpPr>
                  <a:stCxn id="10" idx="3"/>
                  <a:endCxn id="11" idx="1"/>
                </p:cNvCxnSpPr>
                <p:nvPr/>
              </p:nvCxnSpPr>
              <p:spPr>
                <a:xfrm>
                  <a:off x="1690687" y="547688"/>
                  <a:ext cx="866775" cy="18"/>
                </a:xfrm>
                <a:prstGeom prst="line">
                  <a:avLst/>
                </a:prstGeom>
                <a:ln>
                  <a:headEnd type="non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8E6E42D3-B455-4F15-A75D-31E6D0FF9361}"/>
                    </a:ext>
                  </a:extLst>
                </p:cNvPr>
                <p:cNvSpPr/>
                <p:nvPr/>
              </p:nvSpPr>
              <p:spPr>
                <a:xfrm>
                  <a:off x="2014537" y="1094949"/>
                  <a:ext cx="200025" cy="20065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473948E8-7323-4794-BA0D-753AAD09CBF9}"/>
                    </a:ext>
                  </a:extLst>
                </p:cNvPr>
                <p:cNvCxnSpPr>
                  <a:cxnSpLocks/>
                  <a:endCxn id="6" idx="3"/>
                </p:cNvCxnSpPr>
                <p:nvPr/>
              </p:nvCxnSpPr>
              <p:spPr>
                <a:xfrm flipH="1">
                  <a:off x="2998045" y="1456646"/>
                  <a:ext cx="483342" cy="0"/>
                </a:xfrm>
                <a:prstGeom prst="line">
                  <a:avLst/>
                </a:prstGeom>
                <a:ln>
                  <a:headEnd type="non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3B08333C-9F27-4386-B361-2026F67E63FD}"/>
                    </a:ext>
                  </a:extLst>
                </p:cNvPr>
                <p:cNvCxnSpPr/>
                <p:nvPr/>
              </p:nvCxnSpPr>
              <p:spPr>
                <a:xfrm>
                  <a:off x="3105150" y="542925"/>
                  <a:ext cx="971550" cy="0"/>
                </a:xfrm>
                <a:prstGeom prst="line">
                  <a:avLst/>
                </a:prstGeom>
                <a:ln>
                  <a:headEnd type="non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14FBED93-309B-4EAD-85FC-DE106BDABC6B}"/>
                    </a:ext>
                  </a:extLst>
                </p:cNvPr>
                <p:cNvSpPr/>
                <p:nvPr/>
              </p:nvSpPr>
              <p:spPr>
                <a:xfrm>
                  <a:off x="3457575" y="519113"/>
                  <a:ext cx="47625" cy="4571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0234CF14-C80E-4D29-8E63-E77751314A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481387" y="566592"/>
                  <a:ext cx="0" cy="89005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406DD8FD-BB90-411B-B99E-EF53B202BF53}"/>
                    </a:ext>
                  </a:extLst>
                </p:cNvPr>
                <p:cNvCxnSpPr>
                  <a:endCxn id="15" idx="6"/>
                </p:cNvCxnSpPr>
                <p:nvPr/>
              </p:nvCxnSpPr>
              <p:spPr>
                <a:xfrm flipH="1">
                  <a:off x="2214562" y="1195242"/>
                  <a:ext cx="1266825" cy="35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 Box 74">
                      <a:extLst>
                        <a:ext uri="{FF2B5EF4-FFF2-40B4-BE49-F238E27FC236}">
                          <a16:creationId xmlns:a16="http://schemas.microsoft.com/office/drawing/2014/main" id="{D5E01CBA-E25C-4022-AF0A-FEE8B519C3D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05212" y="349746"/>
                      <a:ext cx="504825" cy="30480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𝐶</m:t>
                            </m:r>
                            <m:d>
                              <m:dPr>
                                <m:ctrlP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𝑠</m:t>
                                </m:r>
                              </m:e>
                            </m:d>
                          </m:oMath>
                        </m:oMathPara>
                      </a14:m>
                      <a:endParaRPr lang="en-GB" dirty="0">
                        <a:effectLst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Text Box 74">
                      <a:extLst>
                        <a:ext uri="{FF2B5EF4-FFF2-40B4-BE49-F238E27FC236}">
                          <a16:creationId xmlns:a16="http://schemas.microsoft.com/office/drawing/2014/main" id="{D5E01CBA-E25C-4022-AF0A-FEE8B519C3D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605212" y="349746"/>
                      <a:ext cx="504825" cy="30480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 Box 76">
                      <a:extLst>
                        <a:ext uri="{FF2B5EF4-FFF2-40B4-BE49-F238E27FC236}">
                          <a16:creationId xmlns:a16="http://schemas.microsoft.com/office/drawing/2014/main" id="{BA22F623-DBB1-4355-BF2A-073DB3436A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3384" y="408225"/>
                      <a:ext cx="276225" cy="238125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</m:oMath>
                        </m:oMathPara>
                      </a14:m>
                      <a:endParaRPr lang="en-GB" sz="1100" dirty="0">
                        <a:effectLst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" name="Text Box 76">
                      <a:extLst>
                        <a:ext uri="{FF2B5EF4-FFF2-40B4-BE49-F238E27FC236}">
                          <a16:creationId xmlns:a16="http://schemas.microsoft.com/office/drawing/2014/main" id="{BA22F623-DBB1-4355-BF2A-073DB3436A6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3384" y="408225"/>
                      <a:ext cx="276225" cy="238125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Text Box 83">
                      <a:extLst>
                        <a:ext uri="{FF2B5EF4-FFF2-40B4-BE49-F238E27FC236}">
                          <a16:creationId xmlns:a16="http://schemas.microsoft.com/office/drawing/2014/main" id="{DFBE4401-41A1-49DA-AE19-1CF782A40C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7460" y="619901"/>
                      <a:ext cx="276225" cy="238125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</m:oMath>
                        </m:oMathPara>
                      </a14:m>
                      <a:endParaRPr lang="en-GB" sz="1100">
                        <a:effectLst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" name="Text Box 83">
                      <a:extLst>
                        <a:ext uri="{FF2B5EF4-FFF2-40B4-BE49-F238E27FC236}">
                          <a16:creationId xmlns:a16="http://schemas.microsoft.com/office/drawing/2014/main" id="{DFBE4401-41A1-49DA-AE19-1CF782A40C2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7460" y="619901"/>
                      <a:ext cx="276225" cy="238125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Text Box 90">
                      <a:extLst>
                        <a:ext uri="{FF2B5EF4-FFF2-40B4-BE49-F238E27FC236}">
                          <a16:creationId xmlns:a16="http://schemas.microsoft.com/office/drawing/2014/main" id="{1A6FDF51-24E9-4B02-A4BA-A2FC502CDC4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35875" y="1333074"/>
                      <a:ext cx="276225" cy="238125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</m:oMath>
                        </m:oMathPara>
                      </a14:m>
                      <a:endParaRPr lang="en-GB" sz="1100" dirty="0">
                        <a:effectLst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Text Box 90">
                      <a:extLst>
                        <a:ext uri="{FF2B5EF4-FFF2-40B4-BE49-F238E27FC236}">
                          <a16:creationId xmlns:a16="http://schemas.microsoft.com/office/drawing/2014/main" id="{1A6FDF51-24E9-4B02-A4BA-A2FC502CDC4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35875" y="1333074"/>
                      <a:ext cx="276225" cy="238125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 Box 96">
                      <a:extLst>
                        <a:ext uri="{FF2B5EF4-FFF2-40B4-BE49-F238E27FC236}">
                          <a16:creationId xmlns:a16="http://schemas.microsoft.com/office/drawing/2014/main" id="{80049379-F737-4B9C-B77D-091862137F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3560" y="1081825"/>
                      <a:ext cx="276225" cy="238125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1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</m:oMath>
                        </m:oMathPara>
                      </a14:m>
                      <a:endParaRPr lang="en-GB" sz="1100" dirty="0">
                        <a:effectLst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Text Box 96">
                      <a:extLst>
                        <a:ext uri="{FF2B5EF4-FFF2-40B4-BE49-F238E27FC236}">
                          <a16:creationId xmlns:a16="http://schemas.microsoft.com/office/drawing/2014/main" id="{80049379-F737-4B9C-B77D-091862137FF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33560" y="1081825"/>
                      <a:ext cx="276225" cy="238125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 Box 2">
                    <a:extLst>
                      <a:ext uri="{FF2B5EF4-FFF2-40B4-BE49-F238E27FC236}">
                        <a16:creationId xmlns:a16="http://schemas.microsoft.com/office/drawing/2014/main" id="{145D5B57-EEA2-4E1C-B7EE-A4C5EFA9C8A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43715" y="1038506"/>
                    <a:ext cx="354330" cy="26289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6" name="Text Box 2">
                    <a:extLst>
                      <a:ext uri="{FF2B5EF4-FFF2-40B4-BE49-F238E27FC236}">
                        <a16:creationId xmlns:a16="http://schemas.microsoft.com/office/drawing/2014/main" id="{145D5B57-EEA2-4E1C-B7EE-A4C5EFA9C8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643715" y="1038506"/>
                    <a:ext cx="354330" cy="26289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FDDF95-2775-40E2-A4FA-754D3291834D}"/>
                  </a:ext>
                </a:extLst>
              </p:cNvPr>
              <p:cNvCxnSpPr/>
              <p:nvPr/>
            </p:nvCxnSpPr>
            <p:spPr>
              <a:xfrm flipH="1">
                <a:off x="690562" y="914400"/>
                <a:ext cx="1323975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44FD8371-6BEF-49D4-BDDA-0A63BF9B4977}"/>
                  </a:ext>
                </a:extLst>
              </p:cNvPr>
              <p:cNvCxnSpPr/>
              <p:nvPr/>
            </p:nvCxnSpPr>
            <p:spPr>
              <a:xfrm flipV="1">
                <a:off x="690562" y="352425"/>
                <a:ext cx="0" cy="556895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8BF246-9101-45A3-8D85-BE33F6F22C2F}"/>
                </a:ext>
              </a:extLst>
            </p:cNvPr>
            <p:cNvCxnSpPr>
              <a:cxnSpLocks/>
              <a:endCxn id="15" idx="4"/>
            </p:cNvCxnSpPr>
            <p:nvPr/>
          </p:nvCxnSpPr>
          <p:spPr>
            <a:xfrm flipV="1">
              <a:off x="5842954" y="4841739"/>
              <a:ext cx="0" cy="38634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9C364CE-92AA-483B-96A2-0F7B9DAC43A0}"/>
                </a:ext>
              </a:extLst>
            </p:cNvPr>
            <p:cNvSpPr/>
            <p:nvPr/>
          </p:nvSpPr>
          <p:spPr>
            <a:xfrm>
              <a:off x="8632072" y="4582629"/>
              <a:ext cx="98905" cy="10075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51FCD42-151C-4E7E-B1C6-D541BAB5FE66}"/>
                </a:ext>
              </a:extLst>
            </p:cNvPr>
            <p:cNvCxnSpPr>
              <a:stCxn id="6" idx="1"/>
            </p:cNvCxnSpPr>
            <p:nvPr/>
          </p:nvCxnSpPr>
          <p:spPr>
            <a:xfrm flipH="1" flipV="1">
              <a:off x="5842954" y="5196636"/>
              <a:ext cx="1098941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9C7BAF8-9481-4021-B4C3-24EDD88EAC1E}"/>
              </a:ext>
            </a:extLst>
          </p:cNvPr>
          <p:cNvGrpSpPr/>
          <p:nvPr/>
        </p:nvGrpSpPr>
        <p:grpSpPr>
          <a:xfrm>
            <a:off x="238214" y="1000263"/>
            <a:ext cx="8456448" cy="2174177"/>
            <a:chOff x="100012" y="47587"/>
            <a:chExt cx="4071977" cy="98577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65FCDB9-8114-4825-9918-886A18257604}"/>
                </a:ext>
              </a:extLst>
            </p:cNvPr>
            <p:cNvGrpSpPr/>
            <p:nvPr/>
          </p:nvGrpSpPr>
          <p:grpSpPr>
            <a:xfrm>
              <a:off x="100012" y="47587"/>
              <a:ext cx="4071977" cy="985779"/>
              <a:chOff x="100012" y="333375"/>
              <a:chExt cx="4071977" cy="98657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 Box 439">
                    <a:extLst>
                      <a:ext uri="{FF2B5EF4-FFF2-40B4-BE49-F238E27FC236}">
                        <a16:creationId xmlns:a16="http://schemas.microsoft.com/office/drawing/2014/main" id="{A12B1C02-BA21-4D8E-81F2-186C8DF3914B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12" y="344896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 Box 439">
                    <a:extLst>
                      <a:ext uri="{FF2B5EF4-FFF2-40B4-BE49-F238E27FC236}">
                        <a16:creationId xmlns:a16="http://schemas.microsoft.com/office/drawing/2014/main" id="{A12B1C02-BA21-4D8E-81F2-186C8DF3914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012" y="344896"/>
                    <a:ext cx="504825" cy="30480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 Box 440">
                    <a:extLst>
                      <a:ext uri="{FF2B5EF4-FFF2-40B4-BE49-F238E27FC236}">
                        <a16:creationId xmlns:a16="http://schemas.microsoft.com/office/drawing/2014/main" id="{3133487D-7FEC-4410-8338-25DF3CA6C1B0}"/>
                      </a:ext>
                    </a:extLst>
                  </p:cNvPr>
                  <p:cNvSpPr txBox="1"/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+1</m:t>
                              </m:r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 Box 440">
                    <a:extLst>
                      <a:ext uri="{FF2B5EF4-FFF2-40B4-BE49-F238E27FC236}">
                        <a16:creationId xmlns:a16="http://schemas.microsoft.com/office/drawing/2014/main" id="{3133487D-7FEC-4410-8338-25DF3CA6C1B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7762" y="333375"/>
                    <a:ext cx="542925" cy="42862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 Box 441">
                    <a:extLst>
                      <a:ext uri="{FF2B5EF4-FFF2-40B4-BE49-F238E27FC236}">
                        <a16:creationId xmlns:a16="http://schemas.microsoft.com/office/drawing/2014/main" id="{05D08074-3E27-4F30-80CB-53F050181135}"/>
                      </a:ext>
                    </a:extLst>
                  </p:cNvPr>
                  <p:cNvSpPr txBox="1"/>
                  <p:nvPr/>
                </p:nvSpPr>
                <p:spPr>
                  <a:xfrm>
                    <a:off x="2557462" y="333464"/>
                    <a:ext cx="542925" cy="428482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 Box 441">
                    <a:extLst>
                      <a:ext uri="{FF2B5EF4-FFF2-40B4-BE49-F238E27FC236}">
                        <a16:creationId xmlns:a16="http://schemas.microsoft.com/office/drawing/2014/main" id="{05D08074-3E27-4F30-80CB-53F05018113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57462" y="333464"/>
                    <a:ext cx="542925" cy="42848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2272CE92-B089-454E-B54A-18DAF820885A}"/>
                  </a:ext>
                </a:extLst>
              </p:cNvPr>
              <p:cNvCxnSpPr/>
              <p:nvPr/>
            </p:nvCxnSpPr>
            <p:spPr>
              <a:xfrm>
                <a:off x="176212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7040F1E5-ED08-42F1-81E7-51571729BABE}"/>
                  </a:ext>
                </a:extLst>
              </p:cNvPr>
              <p:cNvSpPr/>
              <p:nvPr/>
            </p:nvSpPr>
            <p:spPr>
              <a:xfrm>
                <a:off x="588645" y="436362"/>
                <a:ext cx="196214" cy="20208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94323AA-DAE1-4429-8334-71F97E25F472}"/>
                  </a:ext>
                </a:extLst>
              </p:cNvPr>
              <p:cNvCxnSpPr>
                <a:stCxn id="41" idx="3"/>
                <a:endCxn id="42" idx="1"/>
              </p:cNvCxnSpPr>
              <p:nvPr/>
            </p:nvCxnSpPr>
            <p:spPr>
              <a:xfrm>
                <a:off x="1690687" y="547688"/>
                <a:ext cx="866775" cy="18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6B2CD98-581F-4669-8F78-33E63F5432CE}"/>
                  </a:ext>
                </a:extLst>
              </p:cNvPr>
              <p:cNvSpPr/>
              <p:nvPr/>
            </p:nvSpPr>
            <p:spPr>
              <a:xfrm>
                <a:off x="2014537" y="1094949"/>
                <a:ext cx="200025" cy="20065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210E1465-28F0-43BA-9061-46C72A5C6B4A}"/>
                  </a:ext>
                </a:extLst>
              </p:cNvPr>
              <p:cNvCxnSpPr>
                <a:endCxn id="36" idx="0"/>
              </p:cNvCxnSpPr>
              <p:nvPr/>
            </p:nvCxnSpPr>
            <p:spPr>
              <a:xfrm>
                <a:off x="2105977" y="547700"/>
                <a:ext cx="0" cy="143169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3DEC9FE-29B2-4734-9097-1DD36A011A2C}"/>
                  </a:ext>
                </a:extLst>
              </p:cNvPr>
              <p:cNvCxnSpPr/>
              <p:nvPr/>
            </p:nvCxnSpPr>
            <p:spPr>
              <a:xfrm>
                <a:off x="3105150" y="542925"/>
                <a:ext cx="971550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3FC2680C-7D7E-4133-A11E-47A53FF70BE0}"/>
                  </a:ext>
                </a:extLst>
              </p:cNvPr>
              <p:cNvSpPr/>
              <p:nvPr/>
            </p:nvSpPr>
            <p:spPr>
              <a:xfrm>
                <a:off x="3457575" y="519113"/>
                <a:ext cx="47625" cy="4571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74C399F-C1B4-497E-985E-B901C9D01B72}"/>
                  </a:ext>
                </a:extLst>
              </p:cNvPr>
              <p:cNvCxnSpPr/>
              <p:nvPr/>
            </p:nvCxnSpPr>
            <p:spPr>
              <a:xfrm flipV="1">
                <a:off x="3481387" y="566591"/>
                <a:ext cx="0" cy="61986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77D9771F-AE7D-413C-B178-BB62433A9A29}"/>
                  </a:ext>
                </a:extLst>
              </p:cNvPr>
              <p:cNvCxnSpPr>
                <a:endCxn id="46" idx="6"/>
              </p:cNvCxnSpPr>
              <p:nvPr/>
            </p:nvCxnSpPr>
            <p:spPr>
              <a:xfrm flipH="1">
                <a:off x="2214562" y="1195242"/>
                <a:ext cx="1266825" cy="3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 Box 74">
                    <a:extLst>
                      <a:ext uri="{FF2B5EF4-FFF2-40B4-BE49-F238E27FC236}">
                        <a16:creationId xmlns:a16="http://schemas.microsoft.com/office/drawing/2014/main" id="{A583EE1F-D4F9-439F-8C2E-26B643680E02}"/>
                      </a:ext>
                    </a:extLst>
                  </p:cNvPr>
                  <p:cNvSpPr txBox="1"/>
                  <p:nvPr/>
                </p:nvSpPr>
                <p:spPr>
                  <a:xfrm>
                    <a:off x="3667164" y="34155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2" name="Text Box 74">
                    <a:extLst>
                      <a:ext uri="{FF2B5EF4-FFF2-40B4-BE49-F238E27FC236}">
                        <a16:creationId xmlns:a16="http://schemas.microsoft.com/office/drawing/2014/main" id="{A583EE1F-D4F9-439F-8C2E-26B643680E0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67164" y="341550"/>
                    <a:ext cx="504825" cy="30480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 Box 76">
                    <a:extLst>
                      <a:ext uri="{FF2B5EF4-FFF2-40B4-BE49-F238E27FC236}">
                        <a16:creationId xmlns:a16="http://schemas.microsoft.com/office/drawing/2014/main" id="{D4A9BE69-65ED-46AA-849D-855FF3C6B1DF}"/>
                      </a:ext>
                    </a:extLst>
                  </p:cNvPr>
                  <p:cNvSpPr txBox="1"/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3" name="Text Box 76">
                    <a:extLst>
                      <a:ext uri="{FF2B5EF4-FFF2-40B4-BE49-F238E27FC236}">
                        <a16:creationId xmlns:a16="http://schemas.microsoft.com/office/drawing/2014/main" id="{D4A9BE69-65ED-46AA-849D-855FF3C6B1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 Box 83">
                    <a:extLst>
                      <a:ext uri="{FF2B5EF4-FFF2-40B4-BE49-F238E27FC236}">
                        <a16:creationId xmlns:a16="http://schemas.microsoft.com/office/drawing/2014/main" id="{E13027F7-F8F7-4C29-96DC-F95106144967}"/>
                      </a:ext>
                    </a:extLst>
                  </p:cNvPr>
                  <p:cNvSpPr txBox="1"/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4" name="Text Box 83">
                    <a:extLst>
                      <a:ext uri="{FF2B5EF4-FFF2-40B4-BE49-F238E27FC236}">
                        <a16:creationId xmlns:a16="http://schemas.microsoft.com/office/drawing/2014/main" id="{E13027F7-F8F7-4C29-96DC-F9510614496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 Box 90">
                    <a:extLst>
                      <a:ext uri="{FF2B5EF4-FFF2-40B4-BE49-F238E27FC236}">
                        <a16:creationId xmlns:a16="http://schemas.microsoft.com/office/drawing/2014/main" id="{825841A3-2273-45E7-A329-A94AEC995B24}"/>
                      </a:ext>
                    </a:extLst>
                  </p:cNvPr>
                  <p:cNvSpPr txBox="1"/>
                  <p:nvPr/>
                </p:nvSpPr>
                <p:spPr>
                  <a:xfrm>
                    <a:off x="1914525" y="97203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5" name="Text Box 90">
                    <a:extLst>
                      <a:ext uri="{FF2B5EF4-FFF2-40B4-BE49-F238E27FC236}">
                        <a16:creationId xmlns:a16="http://schemas.microsoft.com/office/drawing/2014/main" id="{825841A3-2273-45E7-A329-A94AEC995B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4525" y="972035"/>
                    <a:ext cx="276225" cy="2381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 Box 96">
                    <a:extLst>
                      <a:ext uri="{FF2B5EF4-FFF2-40B4-BE49-F238E27FC236}">
                        <a16:creationId xmlns:a16="http://schemas.microsoft.com/office/drawing/2014/main" id="{347EDFF9-A25D-4DD8-8717-91F7C04289A0}"/>
                      </a:ext>
                    </a:extLst>
                  </p:cNvPr>
                  <p:cNvSpPr txBox="1"/>
                  <p:nvPr/>
                </p:nvSpPr>
                <p:spPr>
                  <a:xfrm>
                    <a:off x="2133560" y="10818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6" name="Text Box 96">
                    <a:extLst>
                      <a:ext uri="{FF2B5EF4-FFF2-40B4-BE49-F238E27FC236}">
                        <a16:creationId xmlns:a16="http://schemas.microsoft.com/office/drawing/2014/main" id="{347EDFF9-A25D-4DD8-8717-91F7C04289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33560" y="1081825"/>
                    <a:ext cx="276225" cy="2381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 Box 2">
                  <a:extLst>
                    <a:ext uri="{FF2B5EF4-FFF2-40B4-BE49-F238E27FC236}">
                      <a16:creationId xmlns:a16="http://schemas.microsoft.com/office/drawing/2014/main" id="{33C2E068-4052-472C-A14C-7A9BF09986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28812" y="404793"/>
                  <a:ext cx="354330" cy="2628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6" name="Text Box 2">
                  <a:extLst>
                    <a:ext uri="{FF2B5EF4-FFF2-40B4-BE49-F238E27FC236}">
                      <a16:creationId xmlns:a16="http://schemas.microsoft.com/office/drawing/2014/main" id="{33C2E068-4052-472C-A14C-7A9BF09986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28812" y="404793"/>
                  <a:ext cx="354330" cy="26289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01B451C-599F-43DD-AEFD-EC6A50E17F2F}"/>
                </a:ext>
              </a:extLst>
            </p:cNvPr>
            <p:cNvCxnSpPr/>
            <p:nvPr/>
          </p:nvCxnSpPr>
          <p:spPr>
            <a:xfrm flipH="1">
              <a:off x="690562" y="914400"/>
              <a:ext cx="132397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5129E6C-73C1-4BBC-9336-89E58368EF85}"/>
                </a:ext>
              </a:extLst>
            </p:cNvPr>
            <p:cNvCxnSpPr/>
            <p:nvPr/>
          </p:nvCxnSpPr>
          <p:spPr>
            <a:xfrm flipV="1">
              <a:off x="690562" y="352425"/>
              <a:ext cx="0" cy="5568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 Box 439">
                <a:extLst>
                  <a:ext uri="{FF2B5EF4-FFF2-40B4-BE49-F238E27FC236}">
                    <a16:creationId xmlns:a16="http://schemas.microsoft.com/office/drawing/2014/main" id="{DFF25CCC-588D-4554-8B63-43D1A94419C6}"/>
                  </a:ext>
                </a:extLst>
              </p:cNvPr>
              <p:cNvSpPr txBox="1"/>
              <p:nvPr/>
            </p:nvSpPr>
            <p:spPr>
              <a:xfrm>
                <a:off x="3885581" y="1083077"/>
                <a:ext cx="1048392" cy="671707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𝐴</m:t>
                      </m:r>
                      <m:d>
                        <m:dPr>
                          <m:ctrlP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Text Box 439">
                <a:extLst>
                  <a:ext uri="{FF2B5EF4-FFF2-40B4-BE49-F238E27FC236}">
                    <a16:creationId xmlns:a16="http://schemas.microsoft.com/office/drawing/2014/main" id="{DFF25CCC-588D-4554-8B63-43D1A9441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581" y="1083077"/>
                <a:ext cx="1048392" cy="67170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 Box 439">
                <a:extLst>
                  <a:ext uri="{FF2B5EF4-FFF2-40B4-BE49-F238E27FC236}">
                    <a16:creationId xmlns:a16="http://schemas.microsoft.com/office/drawing/2014/main" id="{8B5BE202-D7A4-4559-ACAC-C5D252B21AE0}"/>
                  </a:ext>
                </a:extLst>
              </p:cNvPr>
              <p:cNvSpPr txBox="1"/>
              <p:nvPr/>
            </p:nvSpPr>
            <p:spPr>
              <a:xfrm>
                <a:off x="3962022" y="3181799"/>
                <a:ext cx="1048392" cy="671707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𝐴</m:t>
                      </m:r>
                      <m:d>
                        <m:dPr>
                          <m:ctrlP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8" name="Text Box 439">
                <a:extLst>
                  <a:ext uri="{FF2B5EF4-FFF2-40B4-BE49-F238E27FC236}">
                    <a16:creationId xmlns:a16="http://schemas.microsoft.com/office/drawing/2014/main" id="{8B5BE202-D7A4-4559-ACAC-C5D252B21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022" y="3181799"/>
                <a:ext cx="1048392" cy="67170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 Box 439">
                <a:extLst>
                  <a:ext uri="{FF2B5EF4-FFF2-40B4-BE49-F238E27FC236}">
                    <a16:creationId xmlns:a16="http://schemas.microsoft.com/office/drawing/2014/main" id="{D4750F59-A790-4422-A7F4-E8A237E6B46C}"/>
                  </a:ext>
                </a:extLst>
              </p:cNvPr>
              <p:cNvSpPr txBox="1"/>
              <p:nvPr/>
            </p:nvSpPr>
            <p:spPr>
              <a:xfrm>
                <a:off x="3222721" y="4560244"/>
                <a:ext cx="1048392" cy="671707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𝐵</m:t>
                      </m:r>
                      <m:d>
                        <m:dPr>
                          <m:ctrlP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Text Box 439">
                <a:extLst>
                  <a:ext uri="{FF2B5EF4-FFF2-40B4-BE49-F238E27FC236}">
                    <a16:creationId xmlns:a16="http://schemas.microsoft.com/office/drawing/2014/main" id="{D4750F59-A790-4422-A7F4-E8A237E6B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721" y="4560244"/>
                <a:ext cx="1048392" cy="67170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 Box 439">
                <a:extLst>
                  <a:ext uri="{FF2B5EF4-FFF2-40B4-BE49-F238E27FC236}">
                    <a16:creationId xmlns:a16="http://schemas.microsoft.com/office/drawing/2014/main" id="{5FAD3225-C9D1-4264-BFAD-4EEA03E52CB0}"/>
                  </a:ext>
                </a:extLst>
              </p:cNvPr>
              <p:cNvSpPr txBox="1"/>
              <p:nvPr/>
            </p:nvSpPr>
            <p:spPr>
              <a:xfrm>
                <a:off x="3255703" y="2518288"/>
                <a:ext cx="1048392" cy="671707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𝐵</m:t>
                      </m:r>
                      <m:d>
                        <m:dPr>
                          <m:ctrlP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0" name="Text Box 439">
                <a:extLst>
                  <a:ext uri="{FF2B5EF4-FFF2-40B4-BE49-F238E27FC236}">
                    <a16:creationId xmlns:a16="http://schemas.microsoft.com/office/drawing/2014/main" id="{5FAD3225-C9D1-4264-BFAD-4EEA03E52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03" y="2518288"/>
                <a:ext cx="1048392" cy="67170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6350">
                <a:noFill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FA496D5-58CC-4E6D-8B1A-624EC30C5D8B}"/>
              </a:ext>
            </a:extLst>
          </p:cNvPr>
          <p:cNvCxnSpPr>
            <a:cxnSpLocks/>
          </p:cNvCxnSpPr>
          <p:nvPr/>
        </p:nvCxnSpPr>
        <p:spPr>
          <a:xfrm>
            <a:off x="4411917" y="2378498"/>
            <a:ext cx="17803" cy="31068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6CE238-19A3-4933-A716-24895981BE38}"/>
                  </a:ext>
                </a:extLst>
              </p:cNvPr>
              <p:cNvSpPr txBox="1"/>
              <p:nvPr/>
            </p:nvSpPr>
            <p:spPr>
              <a:xfrm>
                <a:off x="8269289" y="1624585"/>
                <a:ext cx="22577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6CE238-19A3-4933-A716-24895981B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9289" y="1624585"/>
                <a:ext cx="2257798" cy="276999"/>
              </a:xfrm>
              <a:prstGeom prst="rect">
                <a:avLst/>
              </a:prstGeom>
              <a:blipFill>
                <a:blip r:embed="rId20"/>
                <a:stretch>
                  <a:fillRect l="-189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AC2F1F2-42FB-4492-87C4-897E1216C458}"/>
                  </a:ext>
                </a:extLst>
              </p:cNvPr>
              <p:cNvSpPr txBox="1"/>
              <p:nvPr/>
            </p:nvSpPr>
            <p:spPr>
              <a:xfrm>
                <a:off x="8308786" y="3766288"/>
                <a:ext cx="3305155" cy="6915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AC2F1F2-42FB-4492-87C4-897E1216C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786" y="3766288"/>
                <a:ext cx="3305155" cy="691536"/>
              </a:xfrm>
              <a:prstGeom prst="rect">
                <a:avLst/>
              </a:prstGeom>
              <a:blipFill>
                <a:blip r:embed="rId21"/>
                <a:stretch>
                  <a:fillRect l="-2583" b="-6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3D517AB-BA72-456E-BCB1-F0FCDDA4E607}"/>
                  </a:ext>
                </a:extLst>
              </p14:cNvPr>
              <p14:cNvContentPartPr/>
              <p14:nvPr/>
            </p14:nvContentPartPr>
            <p14:xfrm>
              <a:off x="8247240" y="729000"/>
              <a:ext cx="1601280" cy="385776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3D517AB-BA72-456E-BCB1-F0FCDDA4E60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237880" y="719640"/>
                <a:ext cx="1620000" cy="387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710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Diagram Manipulation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62506-6F58-49CE-AB03-8B3399C07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Step 2: Combine forward transfer functions: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60A3249-BAB6-481C-959E-E8D3CCFB8F77}"/>
              </a:ext>
            </a:extLst>
          </p:cNvPr>
          <p:cNvGrpSpPr/>
          <p:nvPr/>
        </p:nvGrpSpPr>
        <p:grpSpPr>
          <a:xfrm>
            <a:off x="1707633" y="2721215"/>
            <a:ext cx="8279435" cy="2765329"/>
            <a:chOff x="123296" y="47587"/>
            <a:chExt cx="3986741" cy="125380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735676-15E4-464A-A92A-F92D33BC789D}"/>
                </a:ext>
              </a:extLst>
            </p:cNvPr>
            <p:cNvGrpSpPr/>
            <p:nvPr/>
          </p:nvGrpSpPr>
          <p:grpSpPr>
            <a:xfrm>
              <a:off x="123296" y="47587"/>
              <a:ext cx="3986741" cy="1236825"/>
              <a:chOff x="123296" y="333375"/>
              <a:chExt cx="3986741" cy="12378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96" y="34155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3296" y="341550"/>
                    <a:ext cx="504825" cy="30480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/>
                  <p:nvPr/>
                </p:nvSpPr>
                <p:spPr>
                  <a:xfrm>
                    <a:off x="1981029" y="333375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𝑠</m:t>
                                  </m:r>
                                  <m:r>
                                    <a:rPr lang="en-GB" b="0" i="1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+1</m:t>
                                  </m:r>
                                </m:e>
                              </m:d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81029" y="333375"/>
                    <a:ext cx="542925" cy="42862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6AA9B35-B3C0-4095-B2CF-FEC2B9070013}"/>
                  </a:ext>
                </a:extLst>
              </p:cNvPr>
              <p:cNvCxnSpPr>
                <a:cxnSpLocks/>
                <a:endCxn id="10" idx="1"/>
              </p:cNvCxnSpPr>
              <p:nvPr/>
            </p:nvCxnSpPr>
            <p:spPr>
              <a:xfrm>
                <a:off x="176212" y="542925"/>
                <a:ext cx="1804817" cy="4763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00C555A-8565-43E9-918C-F58AC79F61DF}"/>
                  </a:ext>
                </a:extLst>
              </p:cNvPr>
              <p:cNvSpPr/>
              <p:nvPr/>
            </p:nvSpPr>
            <p:spPr>
              <a:xfrm>
                <a:off x="588645" y="436362"/>
                <a:ext cx="196214" cy="20208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8E6E42D3-B455-4F15-A75D-31E6D0FF9361}"/>
                  </a:ext>
                </a:extLst>
              </p:cNvPr>
              <p:cNvSpPr/>
              <p:nvPr/>
            </p:nvSpPr>
            <p:spPr>
              <a:xfrm>
                <a:off x="2014537" y="1094949"/>
                <a:ext cx="200025" cy="20065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73948E8-7323-4794-BA0D-753AAD09CBF9}"/>
                  </a:ext>
                </a:extLst>
              </p:cNvPr>
              <p:cNvCxnSpPr>
                <a:cxnSpLocks/>
                <a:endCxn id="6" idx="3"/>
              </p:cNvCxnSpPr>
              <p:nvPr/>
            </p:nvCxnSpPr>
            <p:spPr>
              <a:xfrm flipH="1">
                <a:off x="2998045" y="1456646"/>
                <a:ext cx="483342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B08333C-9F27-4386-B361-2026F67E63FD}"/>
                  </a:ext>
                </a:extLst>
              </p:cNvPr>
              <p:cNvCxnSpPr>
                <a:cxnSpLocks/>
                <a:stCxn id="10" idx="3"/>
              </p:cNvCxnSpPr>
              <p:nvPr/>
            </p:nvCxnSpPr>
            <p:spPr>
              <a:xfrm flipV="1">
                <a:off x="2523954" y="542925"/>
                <a:ext cx="1552747" cy="4762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4FBED93-309B-4EAD-85FC-DE106BDABC6B}"/>
                  </a:ext>
                </a:extLst>
              </p:cNvPr>
              <p:cNvSpPr/>
              <p:nvPr/>
            </p:nvSpPr>
            <p:spPr>
              <a:xfrm>
                <a:off x="3457575" y="519113"/>
                <a:ext cx="47625" cy="4571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234CF14-C80E-4D29-8E63-E77751314A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81387" y="566592"/>
                <a:ext cx="0" cy="89005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06DD8FD-BB90-411B-B99E-EF53B202BF53}"/>
                  </a:ext>
                </a:extLst>
              </p:cNvPr>
              <p:cNvCxnSpPr>
                <a:endCxn id="15" idx="6"/>
              </p:cNvCxnSpPr>
              <p:nvPr/>
            </p:nvCxnSpPr>
            <p:spPr>
              <a:xfrm flipH="1">
                <a:off x="2214562" y="1195242"/>
                <a:ext cx="1266825" cy="3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/>
                  <p:nvPr/>
                </p:nvSpPr>
                <p:spPr>
                  <a:xfrm>
                    <a:off x="3605212" y="349746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5212" y="349746"/>
                    <a:ext cx="504825" cy="30480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/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/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 Box 90">
                    <a:extLst>
                      <a:ext uri="{FF2B5EF4-FFF2-40B4-BE49-F238E27FC236}">
                        <a16:creationId xmlns:a16="http://schemas.microsoft.com/office/drawing/2014/main" id="{1A6FDF51-24E9-4B02-A4BA-A2FC502CDC4A}"/>
                      </a:ext>
                    </a:extLst>
                  </p:cNvPr>
                  <p:cNvSpPr txBox="1"/>
                  <p:nvPr/>
                </p:nvSpPr>
                <p:spPr>
                  <a:xfrm>
                    <a:off x="2035875" y="1333074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4" name="Text Box 90">
                    <a:extLst>
                      <a:ext uri="{FF2B5EF4-FFF2-40B4-BE49-F238E27FC236}">
                        <a16:creationId xmlns:a16="http://schemas.microsoft.com/office/drawing/2014/main" id="{1A6FDF51-24E9-4B02-A4BA-A2FC502CDC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5875" y="1333074"/>
                    <a:ext cx="276225" cy="23812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 Box 96">
                    <a:extLst>
                      <a:ext uri="{FF2B5EF4-FFF2-40B4-BE49-F238E27FC236}">
                        <a16:creationId xmlns:a16="http://schemas.microsoft.com/office/drawing/2014/main" id="{80049379-F737-4B9C-B77D-091862137FF5}"/>
                      </a:ext>
                    </a:extLst>
                  </p:cNvPr>
                  <p:cNvSpPr txBox="1"/>
                  <p:nvPr/>
                </p:nvSpPr>
                <p:spPr>
                  <a:xfrm>
                    <a:off x="2133560" y="10818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 Box 96">
                    <a:extLst>
                      <a:ext uri="{FF2B5EF4-FFF2-40B4-BE49-F238E27FC236}">
                        <a16:creationId xmlns:a16="http://schemas.microsoft.com/office/drawing/2014/main" id="{80049379-F737-4B9C-B77D-091862137F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33560" y="1081825"/>
                    <a:ext cx="276225" cy="23812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43715" y="1038506"/>
                  <a:ext cx="354330" cy="2628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</m:t>
                            </m:r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43715" y="1038506"/>
                  <a:ext cx="354330" cy="26289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6FDDF95-2775-40E2-A4FA-754D3291834D}"/>
                </a:ext>
              </a:extLst>
            </p:cNvPr>
            <p:cNvCxnSpPr/>
            <p:nvPr/>
          </p:nvCxnSpPr>
          <p:spPr>
            <a:xfrm flipH="1">
              <a:off x="690562" y="914400"/>
              <a:ext cx="132397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FD8371-6BEF-49D4-BDDA-0A63BF9B4977}"/>
                </a:ext>
              </a:extLst>
            </p:cNvPr>
            <p:cNvCxnSpPr/>
            <p:nvPr/>
          </p:nvCxnSpPr>
          <p:spPr>
            <a:xfrm flipV="1">
              <a:off x="690562" y="352425"/>
              <a:ext cx="0" cy="5568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48BF246-9101-45A3-8D85-BE33F6F22C2F}"/>
              </a:ext>
            </a:extLst>
          </p:cNvPr>
          <p:cNvCxnSpPr>
            <a:cxnSpLocks/>
            <a:endCxn id="15" idx="4"/>
          </p:cNvCxnSpPr>
          <p:nvPr/>
        </p:nvCxnSpPr>
        <p:spPr>
          <a:xfrm flipV="1">
            <a:off x="5842954" y="4841739"/>
            <a:ext cx="0" cy="38634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4">
            <a:extLst>
              <a:ext uri="{FF2B5EF4-FFF2-40B4-BE49-F238E27FC236}">
                <a16:creationId xmlns:a16="http://schemas.microsoft.com/office/drawing/2014/main" id="{B0D49700-089E-4BAF-8B3E-9461A5F4A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6526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34">
            <a:extLst>
              <a:ext uri="{FF2B5EF4-FFF2-40B4-BE49-F238E27FC236}">
                <a16:creationId xmlns:a16="http://schemas.microsoft.com/office/drawing/2014/main" id="{F1AE9062-B45F-4C3A-8FAD-5BD16F218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35">
            <a:extLst>
              <a:ext uri="{FF2B5EF4-FFF2-40B4-BE49-F238E27FC236}">
                <a16:creationId xmlns:a16="http://schemas.microsoft.com/office/drawing/2014/main" id="{2BA9805C-1C5B-4BE5-9BBC-010D08545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9C364CE-92AA-483B-96A2-0F7B9DAC43A0}"/>
              </a:ext>
            </a:extLst>
          </p:cNvPr>
          <p:cNvSpPr/>
          <p:nvPr/>
        </p:nvSpPr>
        <p:spPr>
          <a:xfrm>
            <a:off x="8632072" y="4582629"/>
            <a:ext cx="98905" cy="10075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51FCD42-151C-4E7E-B1C6-D541BAB5FE66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5842954" y="5196636"/>
            <a:ext cx="109894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55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Diagram Manipulation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62506-6F58-49CE-AB03-8B3399C07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Step 3: Combine feedback transfer functions: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60A3249-BAB6-481C-959E-E8D3CCFB8F77}"/>
              </a:ext>
            </a:extLst>
          </p:cNvPr>
          <p:cNvGrpSpPr/>
          <p:nvPr/>
        </p:nvGrpSpPr>
        <p:grpSpPr>
          <a:xfrm>
            <a:off x="1451579" y="2701016"/>
            <a:ext cx="8279435" cy="2189256"/>
            <a:chOff x="123296" y="47587"/>
            <a:chExt cx="3986741" cy="99261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735676-15E4-464A-A92A-F92D33BC789D}"/>
                </a:ext>
              </a:extLst>
            </p:cNvPr>
            <p:cNvGrpSpPr/>
            <p:nvPr/>
          </p:nvGrpSpPr>
          <p:grpSpPr>
            <a:xfrm>
              <a:off x="123296" y="47587"/>
              <a:ext cx="3986741" cy="861206"/>
              <a:chOff x="123296" y="333375"/>
              <a:chExt cx="3986741" cy="86190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96" y="34155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3296" y="341550"/>
                    <a:ext cx="504825" cy="30480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/>
                  <p:nvPr/>
                </p:nvSpPr>
                <p:spPr>
                  <a:xfrm>
                    <a:off x="1981029" y="333375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𝑠</m:t>
                                  </m:r>
                                  <m:r>
                                    <a:rPr lang="en-GB" b="0" i="1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+1</m:t>
                                  </m:r>
                                </m:e>
                              </m:d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81029" y="333375"/>
                    <a:ext cx="542925" cy="42862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6AA9B35-B3C0-4095-B2CF-FEC2B9070013}"/>
                  </a:ext>
                </a:extLst>
              </p:cNvPr>
              <p:cNvCxnSpPr>
                <a:cxnSpLocks/>
                <a:endCxn id="10" idx="1"/>
              </p:cNvCxnSpPr>
              <p:nvPr/>
            </p:nvCxnSpPr>
            <p:spPr>
              <a:xfrm>
                <a:off x="176212" y="542925"/>
                <a:ext cx="1804817" cy="4763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00C555A-8565-43E9-918C-F58AC79F61DF}"/>
                  </a:ext>
                </a:extLst>
              </p:cNvPr>
              <p:cNvSpPr/>
              <p:nvPr/>
            </p:nvSpPr>
            <p:spPr>
              <a:xfrm>
                <a:off x="588645" y="436362"/>
                <a:ext cx="196214" cy="20208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73948E8-7323-4794-BA0D-753AAD09CBF9}"/>
                  </a:ext>
                </a:extLst>
              </p:cNvPr>
              <p:cNvCxnSpPr>
                <a:cxnSpLocks/>
                <a:endCxn id="6" idx="3"/>
              </p:cNvCxnSpPr>
              <p:nvPr/>
            </p:nvCxnSpPr>
            <p:spPr>
              <a:xfrm flipH="1">
                <a:off x="2359693" y="1195242"/>
                <a:ext cx="483343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B08333C-9F27-4386-B361-2026F67E63FD}"/>
                  </a:ext>
                </a:extLst>
              </p:cNvPr>
              <p:cNvCxnSpPr>
                <a:cxnSpLocks/>
                <a:stCxn id="10" idx="3"/>
              </p:cNvCxnSpPr>
              <p:nvPr/>
            </p:nvCxnSpPr>
            <p:spPr>
              <a:xfrm flipV="1">
                <a:off x="2523954" y="542925"/>
                <a:ext cx="1552747" cy="4762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4FBED93-309B-4EAD-85FC-DE106BDABC6B}"/>
                  </a:ext>
                </a:extLst>
              </p:cNvPr>
              <p:cNvSpPr/>
              <p:nvPr/>
            </p:nvSpPr>
            <p:spPr>
              <a:xfrm>
                <a:off x="3457575" y="519113"/>
                <a:ext cx="47625" cy="4571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234CF14-C80E-4D29-8E63-E77751314A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81387" y="566592"/>
                <a:ext cx="0" cy="6286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06DD8FD-BB90-411B-B99E-EF53B202BF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14562" y="1195242"/>
                <a:ext cx="1266825" cy="3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/>
                  <p:nvPr/>
                </p:nvSpPr>
                <p:spPr>
                  <a:xfrm>
                    <a:off x="3605212" y="349746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5212" y="349746"/>
                    <a:ext cx="504825" cy="30480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/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/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81515" y="777313"/>
                  <a:ext cx="478178" cy="2628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1+</m:t>
                            </m:r>
                            <m: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𝑠𝐾</m:t>
                            </m:r>
                          </m:e>
                          <m:sub>
                            <m:r>
                              <a:rPr lang="en-GB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81515" y="777313"/>
                  <a:ext cx="478178" cy="26289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6FDDF95-2775-40E2-A4FA-754D3291834D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>
              <a:off x="690562" y="908758"/>
              <a:ext cx="1190953" cy="56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FD8371-6BEF-49D4-BDDA-0A63BF9B4977}"/>
                </a:ext>
              </a:extLst>
            </p:cNvPr>
            <p:cNvCxnSpPr/>
            <p:nvPr/>
          </p:nvCxnSpPr>
          <p:spPr>
            <a:xfrm flipV="1">
              <a:off x="690562" y="352425"/>
              <a:ext cx="0" cy="5568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Rectangle 24">
            <a:extLst>
              <a:ext uri="{FF2B5EF4-FFF2-40B4-BE49-F238E27FC236}">
                <a16:creationId xmlns:a16="http://schemas.microsoft.com/office/drawing/2014/main" id="{B0D49700-089E-4BAF-8B3E-9461A5F4A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6526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34">
            <a:extLst>
              <a:ext uri="{FF2B5EF4-FFF2-40B4-BE49-F238E27FC236}">
                <a16:creationId xmlns:a16="http://schemas.microsoft.com/office/drawing/2014/main" id="{F1AE9062-B45F-4C3A-8FAD-5BD16F218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35">
            <a:extLst>
              <a:ext uri="{FF2B5EF4-FFF2-40B4-BE49-F238E27FC236}">
                <a16:creationId xmlns:a16="http://schemas.microsoft.com/office/drawing/2014/main" id="{2BA9805C-1C5B-4BE5-9BBC-010D08545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255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E66A-423D-43EB-AE1F-1FB831B9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Diagram Manipulation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62506-6F58-49CE-AB03-8B3399C07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55061"/>
            <a:ext cx="9603275" cy="3450613"/>
          </a:xfrm>
        </p:spPr>
        <p:txBody>
          <a:bodyPr/>
          <a:lstStyle/>
          <a:p>
            <a:r>
              <a:rPr lang="en-GB" dirty="0"/>
              <a:t>Step 4: Resolve: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60A3249-BAB6-481C-959E-E8D3CCFB8F77}"/>
              </a:ext>
            </a:extLst>
          </p:cNvPr>
          <p:cNvGrpSpPr/>
          <p:nvPr/>
        </p:nvGrpSpPr>
        <p:grpSpPr>
          <a:xfrm>
            <a:off x="1137146" y="2685739"/>
            <a:ext cx="6843927" cy="2189256"/>
            <a:chOff x="123296" y="47587"/>
            <a:chExt cx="3295510" cy="99261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735676-15E4-464A-A92A-F92D33BC789D}"/>
                </a:ext>
              </a:extLst>
            </p:cNvPr>
            <p:cNvGrpSpPr/>
            <p:nvPr/>
          </p:nvGrpSpPr>
          <p:grpSpPr>
            <a:xfrm>
              <a:off x="123296" y="47587"/>
              <a:ext cx="3295510" cy="861206"/>
              <a:chOff x="123296" y="333375"/>
              <a:chExt cx="3295510" cy="86190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96" y="341550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" name="Text Box 439">
                    <a:extLst>
                      <a:ext uri="{FF2B5EF4-FFF2-40B4-BE49-F238E27FC236}">
                        <a16:creationId xmlns:a16="http://schemas.microsoft.com/office/drawing/2014/main" id="{DCDFAE52-3526-4A87-94C3-451CA1CD43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3296" y="341550"/>
                    <a:ext cx="504825" cy="30480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/>
                  <p:nvPr/>
                </p:nvSpPr>
                <p:spPr>
                  <a:xfrm>
                    <a:off x="1526524" y="333375"/>
                    <a:ext cx="542925" cy="428625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solidFill>
                      <a:prstClr val="black"/>
                    </a:solidFill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 Box 440">
                    <a:extLst>
                      <a:ext uri="{FF2B5EF4-FFF2-40B4-BE49-F238E27FC236}">
                        <a16:creationId xmlns:a16="http://schemas.microsoft.com/office/drawing/2014/main" id="{424FEA49-59B5-4C03-8449-3E08421CA1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26524" y="333375"/>
                    <a:ext cx="542925" cy="42862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6350">
                    <a:solidFill>
                      <a:prstClr val="black"/>
                    </a:solidFill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6AA9B35-B3C0-4095-B2CF-FEC2B9070013}"/>
                  </a:ext>
                </a:extLst>
              </p:cNvPr>
              <p:cNvCxnSpPr>
                <a:cxnSpLocks/>
                <a:endCxn id="10" idx="1"/>
              </p:cNvCxnSpPr>
              <p:nvPr/>
            </p:nvCxnSpPr>
            <p:spPr>
              <a:xfrm>
                <a:off x="197835" y="545306"/>
                <a:ext cx="1328689" cy="2382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00C555A-8565-43E9-918C-F58AC79F61DF}"/>
                  </a:ext>
                </a:extLst>
              </p:cNvPr>
              <p:cNvSpPr/>
              <p:nvPr/>
            </p:nvSpPr>
            <p:spPr>
              <a:xfrm>
                <a:off x="588645" y="436362"/>
                <a:ext cx="196214" cy="20208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73948E8-7323-4794-BA0D-753AAD09CBF9}"/>
                  </a:ext>
                </a:extLst>
              </p:cNvPr>
              <p:cNvCxnSpPr>
                <a:cxnSpLocks/>
                <a:endCxn id="6" idx="3"/>
              </p:cNvCxnSpPr>
              <p:nvPr/>
            </p:nvCxnSpPr>
            <p:spPr>
              <a:xfrm flipH="1">
                <a:off x="1905188" y="1195242"/>
                <a:ext cx="483343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B08333C-9F27-4386-B361-2026F67E63FD}"/>
                  </a:ext>
                </a:extLst>
              </p:cNvPr>
              <p:cNvCxnSpPr>
                <a:cxnSpLocks/>
                <a:stCxn id="10" idx="3"/>
              </p:cNvCxnSpPr>
              <p:nvPr/>
            </p:nvCxnSpPr>
            <p:spPr>
              <a:xfrm flipV="1">
                <a:off x="2069449" y="547687"/>
                <a:ext cx="1166022" cy="0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4FBED93-309B-4EAD-85FC-DE106BDABC6B}"/>
                  </a:ext>
                </a:extLst>
              </p:cNvPr>
              <p:cNvSpPr/>
              <p:nvPr/>
            </p:nvSpPr>
            <p:spPr>
              <a:xfrm>
                <a:off x="2772765" y="527288"/>
                <a:ext cx="47625" cy="4571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234CF14-C80E-4D29-8E63-E77751314A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90160" y="566592"/>
                <a:ext cx="0" cy="6286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06DD8FD-BB90-411B-B99E-EF53B202BF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14562" y="1195242"/>
                <a:ext cx="575598" cy="3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/>
                  <p:nvPr/>
                </p:nvSpPr>
                <p:spPr>
                  <a:xfrm>
                    <a:off x="2913981" y="349746"/>
                    <a:ext cx="504825" cy="304800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1" name="Text Box 74">
                    <a:extLst>
                      <a:ext uri="{FF2B5EF4-FFF2-40B4-BE49-F238E27FC236}">
                        <a16:creationId xmlns:a16="http://schemas.microsoft.com/office/drawing/2014/main" id="{D5E01CBA-E25C-4022-AF0A-FEE8B519C3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3981" y="349746"/>
                    <a:ext cx="504825" cy="30480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/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 dirty="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2" name="Text Box 76">
                    <a:extLst>
                      <a:ext uri="{FF2B5EF4-FFF2-40B4-BE49-F238E27FC236}">
                        <a16:creationId xmlns:a16="http://schemas.microsoft.com/office/drawing/2014/main" id="{BA22F623-DBB1-4355-BF2A-073DB3436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3384" y="408225"/>
                    <a:ext cx="276225" cy="2381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/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noFill/>
                  <a:ln w="6350">
                    <a:noFill/>
                  </a:ln>
                  <a:effectLst/>
                </p:spPr>
                <p:style>
                  <a:lnRef idx="0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1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oMath>
                      </m:oMathPara>
                    </a14:m>
                    <a:endParaRPr lang="en-GB" sz="1100">
                      <a:effectLst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3" name="Text Box 83">
                    <a:extLst>
                      <a:ext uri="{FF2B5EF4-FFF2-40B4-BE49-F238E27FC236}">
                        <a16:creationId xmlns:a16="http://schemas.microsoft.com/office/drawing/2014/main" id="{DFBE4401-41A1-49DA-AE19-1CF782A40C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460" y="619901"/>
                    <a:ext cx="276225" cy="2381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6350"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27010" y="777313"/>
                  <a:ext cx="478178" cy="2628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𝐻</m:t>
                        </m:r>
                        <m:d>
                          <m:dPr>
                            <m:ctrlPr>
                              <a:rPr lang="en-GB" i="1" smtClean="0">
                                <a:effectLst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Text Box 2">
                  <a:extLst>
                    <a:ext uri="{FF2B5EF4-FFF2-40B4-BE49-F238E27FC236}">
                      <a16:creationId xmlns:a16="http://schemas.microsoft.com/office/drawing/2014/main" id="{145D5B57-EEA2-4E1C-B7EE-A4C5EFA9C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27010" y="777313"/>
                  <a:ext cx="478178" cy="26289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6FDDF95-2775-40E2-A4FA-754D3291834D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 flipV="1">
              <a:off x="690562" y="908758"/>
              <a:ext cx="73644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FD8371-6BEF-49D4-BDDA-0A63BF9B4977}"/>
                </a:ext>
              </a:extLst>
            </p:cNvPr>
            <p:cNvCxnSpPr/>
            <p:nvPr/>
          </p:nvCxnSpPr>
          <p:spPr>
            <a:xfrm flipV="1">
              <a:off x="690562" y="352425"/>
              <a:ext cx="0" cy="556895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Rectangle 24">
            <a:extLst>
              <a:ext uri="{FF2B5EF4-FFF2-40B4-BE49-F238E27FC236}">
                <a16:creationId xmlns:a16="http://schemas.microsoft.com/office/drawing/2014/main" id="{B0D49700-089E-4BAF-8B3E-9461A5F4A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6526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34">
            <a:extLst>
              <a:ext uri="{FF2B5EF4-FFF2-40B4-BE49-F238E27FC236}">
                <a16:creationId xmlns:a16="http://schemas.microsoft.com/office/drawing/2014/main" id="{F1AE9062-B45F-4C3A-8FAD-5BD16F218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endParaRPr kumimoji="0" lang="en-GB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35">
            <a:extLst>
              <a:ext uri="{FF2B5EF4-FFF2-40B4-BE49-F238E27FC236}">
                <a16:creationId xmlns:a16="http://schemas.microsoft.com/office/drawing/2014/main" id="{2BA9805C-1C5B-4BE5-9BBC-010D08545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7846" y="-31954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A07404F-9DC9-412C-BAC7-6B3C9147CB5A}"/>
                  </a:ext>
                </a:extLst>
              </p:cNvPr>
              <p:cNvSpPr txBox="1"/>
              <p:nvPr/>
            </p:nvSpPr>
            <p:spPr>
              <a:xfrm>
                <a:off x="7572397" y="2205665"/>
                <a:ext cx="4462286" cy="34317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𝑠𝐾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1+</m:t>
                                          </m:r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𝑠𝐾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𝑠</m:t>
                                  </m:r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1+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𝑠𝐾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A07404F-9DC9-412C-BAC7-6B3C9147C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397" y="2205665"/>
                <a:ext cx="4462286" cy="343170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240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21EC5-1DFE-4A9F-A276-0FD4CBB2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2 Question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DF353-45EE-4EA6-990F-899BC266E6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015732"/>
                <a:ext cx="9603275" cy="372187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altLang="en-US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 control system to maintain the speed of a motor is shown in figure 8.</a:t>
                </a:r>
              </a:p>
              <a:p>
                <a:endParaRPr lang="en-GB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lv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endParaRPr lang="en-GB" altLang="en-US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lv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r>
                  <a:rPr lang="en-GB" altLang="en-US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motor has a transfer function of:</a:t>
                </a:r>
              </a:p>
              <a:p>
                <a:pPr marL="0" lv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alt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alt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alt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alt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altLang="en-US" sz="1200" dirty="0"/>
              </a:p>
              <a:p>
                <a:pPr marL="0" lv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</a:pPr>
                <a:r>
                  <a:rPr lang="en-GB" altLang="en-US" dirty="0">
                    <a:latin typeface="Calibri" panose="020F0502020204030204" pitchFamily="34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Determine the overall transfer function of the system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i="1" smtClean="0"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alt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𝜔</m:t>
                        </m:r>
                      </m:e>
                      <m:sub>
                        <m:r>
                          <a:rPr lang="en-GB" altLang="en-US" b="0" i="1" smtClean="0"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GB" altLang="en-US" dirty="0">
                    <a:latin typeface="Calibri" panose="020F0502020204030204" pitchFamily="34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𝜔</m:t>
                    </m:r>
                  </m:oMath>
                </a14:m>
                <a:r>
                  <a:rPr lang="en-GB" altLang="en-US" dirty="0">
                    <a:latin typeface="Calibri" panose="020F0502020204030204" pitchFamily="34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.</a:t>
                </a:r>
                <a:endParaRPr lang="en-GB" altLang="en-US" dirty="0">
                  <a:latin typeface="Calibri" panose="020F0502020204030204" pitchFamily="34" charset="0"/>
                  <a:ea typeface="MS Mincho" panose="02020609040205080304" pitchFamily="49" charset="-128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DF353-45EE-4EA6-990F-899BC266E6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015732"/>
                <a:ext cx="9603275" cy="3721877"/>
              </a:xfrm>
              <a:blipFill>
                <a:blip r:embed="rId2"/>
                <a:stretch>
                  <a:fillRect l="-635" t="-656" b="-18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9">
            <a:extLst>
              <a:ext uri="{FF2B5EF4-FFF2-40B4-BE49-F238E27FC236}">
                <a16:creationId xmlns:a16="http://schemas.microsoft.com/office/drawing/2014/main" id="{BDC63C28-B21D-4D75-B5D3-351DF5268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3514E83-DE50-4778-BA7F-767D27A7093A}"/>
              </a:ext>
            </a:extLst>
          </p:cNvPr>
          <p:cNvGrpSpPr/>
          <p:nvPr/>
        </p:nvGrpSpPr>
        <p:grpSpPr>
          <a:xfrm>
            <a:off x="2704116" y="2579949"/>
            <a:ext cx="6550416" cy="2012148"/>
            <a:chOff x="0" y="0"/>
            <a:chExt cx="4363084" cy="12331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EB0DA2D-E88A-432A-B52C-697A7B99AF4E}"/>
                </a:ext>
              </a:extLst>
            </p:cNvPr>
            <p:cNvGrpSpPr/>
            <p:nvPr/>
          </p:nvGrpSpPr>
          <p:grpSpPr>
            <a:xfrm>
              <a:off x="0" y="38100"/>
              <a:ext cx="4314825" cy="1195070"/>
              <a:chOff x="0" y="119062"/>
              <a:chExt cx="4314825" cy="119570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 Box 2">
                    <a:extLst>
                      <a:ext uri="{FF2B5EF4-FFF2-40B4-BE49-F238E27FC236}">
                        <a16:creationId xmlns:a16="http://schemas.microsoft.com/office/drawing/2014/main" id="{42DFA33F-B3FE-42F5-977E-71ABC783A4D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90813" y="428626"/>
                    <a:ext cx="400050" cy="19984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GB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 Box 2">
                    <a:extLst>
                      <a:ext uri="{FF2B5EF4-FFF2-40B4-BE49-F238E27FC236}">
                        <a16:creationId xmlns:a16="http://schemas.microsoft.com/office/drawing/2014/main" id="{42DFA33F-B3FE-42F5-977E-71ABC783A4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690813" y="428626"/>
                    <a:ext cx="400050" cy="19984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01DBB6D-A958-4D18-B137-EA28D58A7140}"/>
                  </a:ext>
                </a:extLst>
              </p:cNvPr>
              <p:cNvGrpSpPr/>
              <p:nvPr/>
            </p:nvGrpSpPr>
            <p:grpSpPr>
              <a:xfrm>
                <a:off x="0" y="119062"/>
                <a:ext cx="4314825" cy="1195705"/>
                <a:chOff x="0" y="119062"/>
                <a:chExt cx="4314825" cy="1195705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4209697-EC62-418B-AF9A-B3E2DE45CFA5}"/>
                    </a:ext>
                  </a:extLst>
                </p:cNvPr>
                <p:cNvGrpSpPr/>
                <p:nvPr/>
              </p:nvGrpSpPr>
              <p:grpSpPr>
                <a:xfrm>
                  <a:off x="0" y="119062"/>
                  <a:ext cx="4314825" cy="1195705"/>
                  <a:chOff x="0" y="119062"/>
                  <a:chExt cx="4314825" cy="1195705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B6B9E6F-3AD5-49B4-B797-24F91325847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19062"/>
                    <a:ext cx="4314825" cy="1059743"/>
                    <a:chOff x="0" y="-143230"/>
                    <a:chExt cx="4314825" cy="1060686"/>
                  </a:xfrm>
                </p:grpSpPr>
                <p:grpSp>
                  <p:nvGrpSpPr>
                    <p:cNvPr id="16" name="Group 15">
                      <a:extLst>
                        <a:ext uri="{FF2B5EF4-FFF2-40B4-BE49-F238E27FC236}">
                          <a16:creationId xmlns:a16="http://schemas.microsoft.com/office/drawing/2014/main" id="{3D7586E2-36CB-4EF1-B98A-E4AB3CF281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-143230"/>
                      <a:ext cx="4314825" cy="1060686"/>
                      <a:chOff x="0" y="142405"/>
                      <a:chExt cx="4314825" cy="1061540"/>
                    </a:xfrm>
                  </p:grpSpPr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0" name="Text Box 503">
                            <a:extLst>
                              <a:ext uri="{FF2B5EF4-FFF2-40B4-BE49-F238E27FC236}">
                                <a16:creationId xmlns:a16="http://schemas.microsoft.com/office/drawing/2014/main" id="{976B1834-9DA2-487B-BF1E-54FE823C824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304800"/>
                            <a:ext cx="504825" cy="3048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oMath>
                              </m:oMathPara>
                            </a14:m>
                            <a:endParaRPr lang="en-GB" sz="1600" dirty="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0" name="Text Box 503">
                            <a:extLst>
                              <a:ext uri="{FF2B5EF4-FFF2-40B4-BE49-F238E27FC236}">
                                <a16:creationId xmlns:a16="http://schemas.microsoft.com/office/drawing/2014/main" id="{976B1834-9DA2-487B-BF1E-54FE823C824D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0" y="304800"/>
                            <a:ext cx="504825" cy="304800"/>
                          </a:xfrm>
                          <a:prstGeom prst="rect">
                            <a:avLst/>
                          </a:prstGeom>
                          <a:blipFill>
                            <a:blip r:embed="rId4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21" name="Straight Connector 20">
                        <a:extLst>
                          <a:ext uri="{FF2B5EF4-FFF2-40B4-BE49-F238E27FC236}">
                            <a16:creationId xmlns:a16="http://schemas.microsoft.com/office/drawing/2014/main" id="{E1F02A20-2C64-4C4A-B0A5-15CE5CB9F72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76212" y="542925"/>
                        <a:ext cx="971550" cy="0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2" name="Oval 21">
                        <a:extLst>
                          <a:ext uri="{FF2B5EF4-FFF2-40B4-BE49-F238E27FC236}">
                            <a16:creationId xmlns:a16="http://schemas.microsoft.com/office/drawing/2014/main" id="{28330771-89EE-4BBE-A27A-DE17D1392F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8645" y="436362"/>
                        <a:ext cx="196214" cy="202083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GB"/>
                      </a:p>
                    </p:txBody>
                  </p:sp>
                  <p:cxnSp>
                    <p:nvCxnSpPr>
                      <p:cNvPr id="23" name="Straight Connector 22">
                        <a:extLst>
                          <a:ext uri="{FF2B5EF4-FFF2-40B4-BE49-F238E27FC236}">
                            <a16:creationId xmlns:a16="http://schemas.microsoft.com/office/drawing/2014/main" id="{6F797D46-3F7D-4347-AB04-1F80A344469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567815" y="549003"/>
                        <a:ext cx="1122998" cy="0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4" name="Oval 23">
                        <a:extLst>
                          <a:ext uri="{FF2B5EF4-FFF2-40B4-BE49-F238E27FC236}">
                            <a16:creationId xmlns:a16="http://schemas.microsoft.com/office/drawing/2014/main" id="{59413BB9-65D3-47E1-B817-945AC49CCF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00250" y="457109"/>
                        <a:ext cx="200025" cy="200655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GB"/>
                      </a:p>
                    </p:txBody>
                  </p:sp>
                  <p:cxnSp>
                    <p:nvCxnSpPr>
                      <p:cNvPr id="25" name="Straight Connector 24">
                        <a:extLst>
                          <a:ext uri="{FF2B5EF4-FFF2-40B4-BE49-F238E27FC236}">
                            <a16:creationId xmlns:a16="http://schemas.microsoft.com/office/drawing/2014/main" id="{FE9E4B12-032E-47C2-BEAC-0608BCA6121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085975" y="142405"/>
                        <a:ext cx="0" cy="314704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" name="Straight Connector 25">
                        <a:extLst>
                          <a:ext uri="{FF2B5EF4-FFF2-40B4-BE49-F238E27FC236}">
                            <a16:creationId xmlns:a16="http://schemas.microsoft.com/office/drawing/2014/main" id="{BCCEDCB8-5240-4CB7-B648-53FDD86AD97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105150" y="542925"/>
                        <a:ext cx="971550" cy="0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" name="Straight Connector 26">
                        <a:extLst>
                          <a:ext uri="{FF2B5EF4-FFF2-40B4-BE49-F238E27FC236}">
                            <a16:creationId xmlns:a16="http://schemas.microsoft.com/office/drawing/2014/main" id="{BBED4175-28BC-4017-961D-635DEA34AAD6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3484245" y="584083"/>
                        <a:ext cx="0" cy="619862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8" name="Text Box 511">
                            <a:extLst>
                              <a:ext uri="{FF2B5EF4-FFF2-40B4-BE49-F238E27FC236}">
                                <a16:creationId xmlns:a16="http://schemas.microsoft.com/office/drawing/2014/main" id="{1407A4AA-FD82-439F-883F-DBC06B61190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810000" y="285750"/>
                            <a:ext cx="504825" cy="3048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𝜔</m:t>
                                  </m:r>
                                  <m:d>
                                    <m:d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oMath>
                              </m:oMathPara>
                            </a14:m>
                            <a:endParaRPr lang="en-GB" sz="1100" dirty="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8" name="Text Box 511">
                            <a:extLst>
                              <a:ext uri="{FF2B5EF4-FFF2-40B4-BE49-F238E27FC236}">
                                <a16:creationId xmlns:a16="http://schemas.microsoft.com/office/drawing/2014/main" id="{1407A4AA-FD82-439F-883F-DBC06B61190D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810000" y="285750"/>
                            <a:ext cx="504825" cy="304800"/>
                          </a:xfrm>
                          <a:prstGeom prst="rect">
                            <a:avLst/>
                          </a:prstGeom>
                          <a:blipFill>
                            <a:blip r:embed="rId5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9" name="Text Box 512">
                            <a:extLst>
                              <a:ext uri="{FF2B5EF4-FFF2-40B4-BE49-F238E27FC236}">
                                <a16:creationId xmlns:a16="http://schemas.microsoft.com/office/drawing/2014/main" id="{372873AB-81EF-455A-A1BE-5DB6A2A67B2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90524" y="333475"/>
                            <a:ext cx="276225" cy="23812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oMath>
                              </m:oMathPara>
                            </a14:m>
                            <a:endParaRPr lang="en-GB" sz="110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9" name="Text Box 512">
                            <a:extLst>
                              <a:ext uri="{FF2B5EF4-FFF2-40B4-BE49-F238E27FC236}">
                                <a16:creationId xmlns:a16="http://schemas.microsoft.com/office/drawing/2014/main" id="{372873AB-81EF-455A-A1BE-5DB6A2A67B27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90524" y="333475"/>
                            <a:ext cx="276225" cy="238125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30" name="Text Box 513">
                            <a:extLst>
                              <a:ext uri="{FF2B5EF4-FFF2-40B4-BE49-F238E27FC236}">
                                <a16:creationId xmlns:a16="http://schemas.microsoft.com/office/drawing/2014/main" id="{08E8F638-1A76-4F14-8BC9-B9DC2DD9CEF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97230" y="550766"/>
                            <a:ext cx="276225" cy="23812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oMath>
                              </m:oMathPara>
                            </a14:m>
                            <a:endParaRPr lang="en-GB" sz="110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30" name="Text Box 513">
                            <a:extLst>
                              <a:ext uri="{FF2B5EF4-FFF2-40B4-BE49-F238E27FC236}">
                                <a16:creationId xmlns:a16="http://schemas.microsoft.com/office/drawing/2014/main" id="{08E8F638-1A76-4F14-8BC9-B9DC2DD9CEF3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697230" y="550766"/>
                            <a:ext cx="276225" cy="238125"/>
                          </a:xfrm>
                          <a:prstGeom prst="rect">
                            <a:avLst/>
                          </a:prstGeom>
                          <a:blipFill>
                            <a:blip r:embed="rId7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31" name="Text Box 514">
                            <a:extLst>
                              <a:ext uri="{FF2B5EF4-FFF2-40B4-BE49-F238E27FC236}">
                                <a16:creationId xmlns:a16="http://schemas.microsoft.com/office/drawing/2014/main" id="{2051ECA2-28BA-45D3-9B55-67CBEEEBF9B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776336" y="559884"/>
                            <a:ext cx="276225" cy="23812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oMath>
                              </m:oMathPara>
                            </a14:m>
                            <a:endParaRPr lang="en-GB" sz="1100" dirty="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31" name="Text Box 514">
                            <a:extLst>
                              <a:ext uri="{FF2B5EF4-FFF2-40B4-BE49-F238E27FC236}">
                                <a16:creationId xmlns:a16="http://schemas.microsoft.com/office/drawing/2014/main" id="{2051ECA2-28BA-45D3-9B55-67CBEEEBF9B0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776336" y="559884"/>
                            <a:ext cx="276225" cy="238125"/>
                          </a:xfrm>
                          <a:prstGeom prst="rect">
                            <a:avLst/>
                          </a:prstGeom>
                          <a:blipFill>
                            <a:blip r:embed="rId8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32" name="Text Box 515">
                            <a:extLst>
                              <a:ext uri="{FF2B5EF4-FFF2-40B4-BE49-F238E27FC236}">
                                <a16:creationId xmlns:a16="http://schemas.microsoft.com/office/drawing/2014/main" id="{A7740A26-599C-458A-A938-7FC1CDEC1AB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823186" y="294765"/>
                            <a:ext cx="276225" cy="23812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oMath>
                              </m:oMathPara>
                            </a14:m>
                            <a:endParaRPr lang="en-GB" sz="1100" dirty="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32" name="Text Box 515">
                            <a:extLst>
                              <a:ext uri="{FF2B5EF4-FFF2-40B4-BE49-F238E27FC236}">
                                <a16:creationId xmlns:a16="http://schemas.microsoft.com/office/drawing/2014/main" id="{A7740A26-599C-458A-A938-7FC1CDEC1AB9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823186" y="294765"/>
                            <a:ext cx="276225" cy="238125"/>
                          </a:xfrm>
                          <a:prstGeom prst="rect">
                            <a:avLst/>
                          </a:prstGeom>
                          <a:blipFill>
                            <a:blip r:embed="rId7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7" name="Text Box 2">
                          <a:extLst>
                            <a:ext uri="{FF2B5EF4-FFF2-40B4-BE49-F238E27FC236}">
                              <a16:creationId xmlns:a16="http://schemas.microsoft.com/office/drawing/2014/main" id="{FB5D174F-933C-4E4E-BDB0-6A1C694DCC9D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47762" y="112852"/>
                          <a:ext cx="400050" cy="316244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𝐾</m:t>
                                    </m:r>
                                  </m:num>
                                  <m:den>
                                    <m:r>
                                      <a:rPr lang="en-GB" sz="12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𝑠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17" name="Text Box 2">
                          <a:extLst>
                            <a:ext uri="{FF2B5EF4-FFF2-40B4-BE49-F238E27FC236}">
                              <a16:creationId xmlns:a16="http://schemas.microsoft.com/office/drawing/2014/main" id="{FB5D174F-933C-4E4E-BDB0-6A1C694DCC9D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1147762" y="112852"/>
                          <a:ext cx="400050" cy="316244"/>
                        </a:xfrm>
                        <a:prstGeom prst="rect">
                          <a:avLst/>
                        </a:prstGeom>
                        <a:blipFill>
                          <a:blip r:embed="rId9"/>
                          <a:stretch>
                            <a:fillRect/>
                          </a:stretch>
                        </a:blip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r>
                            <a:rPr lang="en-GB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18" name="Straight Connector 17">
                      <a:extLst>
                        <a:ext uri="{FF2B5EF4-FFF2-40B4-BE49-F238E27FC236}">
                          <a16:creationId xmlns:a16="http://schemas.microsoft.com/office/drawing/2014/main" id="{06E17849-8628-4389-BEF6-4A7D7BE3D8C0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690564" y="909319"/>
                      <a:ext cx="2805111" cy="508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Straight Connector 18">
                      <a:extLst>
                        <a:ext uri="{FF2B5EF4-FFF2-40B4-BE49-F238E27FC236}">
                          <a16:creationId xmlns:a16="http://schemas.microsoft.com/office/drawing/2014/main" id="{C92730C7-6B6A-4280-A06E-AD29601614EE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690562" y="352425"/>
                      <a:ext cx="0" cy="556895"/>
                    </a:xfrm>
                    <a:prstGeom prst="line">
                      <a:avLst/>
                    </a:prstGeom>
                    <a:ln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" name="Text Box 2">
                        <a:extLst>
                          <a:ext uri="{FF2B5EF4-FFF2-40B4-BE49-F238E27FC236}">
                            <a16:creationId xmlns:a16="http://schemas.microsoft.com/office/drawing/2014/main" id="{8C2ADA95-5ABA-4703-BF38-56DA98715B1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05952" y="1052512"/>
                        <a:ext cx="400050" cy="26225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" name="Text Box 2">
                        <a:extLst>
                          <a:ext uri="{FF2B5EF4-FFF2-40B4-BE49-F238E27FC236}">
                            <a16:creationId xmlns:a16="http://schemas.microsoft.com/office/drawing/2014/main" id="{8C2ADA95-5ABA-4703-BF38-56DA98715B1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1905952" y="1052512"/>
                        <a:ext cx="400050" cy="262255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/>
                        </a:stretch>
                      </a:blip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475C8CED-29F3-4DA1-B1B9-5D1707CB6AD9}"/>
                    </a:ext>
                  </a:extLst>
                </p:cNvPr>
                <p:cNvSpPr/>
                <p:nvPr/>
              </p:nvSpPr>
              <p:spPr>
                <a:xfrm>
                  <a:off x="3433763" y="476250"/>
                  <a:ext cx="80645" cy="7747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 Box 521">
                  <a:extLst>
                    <a:ext uri="{FF2B5EF4-FFF2-40B4-BE49-F238E27FC236}">
                      <a16:creationId xmlns:a16="http://schemas.microsoft.com/office/drawing/2014/main" id="{860E67CC-401A-43EC-B1DD-142F880A0E89}"/>
                    </a:ext>
                  </a:extLst>
                </p:cNvPr>
                <p:cNvSpPr txBox="1"/>
                <p:nvPr/>
              </p:nvSpPr>
              <p:spPr>
                <a:xfrm>
                  <a:off x="2095500" y="76200"/>
                  <a:ext cx="504825" cy="30353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𝐷</m:t>
                        </m:r>
                        <m:d>
                          <m:dPr>
                            <m:ctrlPr>
                              <a:rPr lang="en-GB" sz="1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GB" sz="14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" name="Text Box 521">
                  <a:extLst>
                    <a:ext uri="{FF2B5EF4-FFF2-40B4-BE49-F238E27FC236}">
                      <a16:creationId xmlns:a16="http://schemas.microsoft.com/office/drawing/2014/main" id="{860E67CC-401A-43EC-B1DD-142F880A0E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5500" y="76200"/>
                  <a:ext cx="504825" cy="30353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C386BF3B-E675-4C03-B6AF-B32A0A96CA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825" y="0"/>
              <a:ext cx="810259" cy="199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Speed</a:t>
              </a:r>
            </a:p>
          </p:txBody>
        </p: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79FB23FD-C6D0-4BF8-A01B-4BA3C3B902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7586" y="723900"/>
              <a:ext cx="1247774" cy="219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Tachometer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1768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21EC5-1DFE-4A9F-A276-0FD4CBB2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1: Eliminate the disturbance and combine forward Transfer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DF353-45EE-4EA6-990F-899BC266E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218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GB" alt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BDC63C28-B21D-4D75-B5D3-351DF5268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3514E83-DE50-4778-BA7F-767D27A7093A}"/>
              </a:ext>
            </a:extLst>
          </p:cNvPr>
          <p:cNvGrpSpPr/>
          <p:nvPr/>
        </p:nvGrpSpPr>
        <p:grpSpPr>
          <a:xfrm>
            <a:off x="2704116" y="2579949"/>
            <a:ext cx="6550416" cy="2012148"/>
            <a:chOff x="0" y="0"/>
            <a:chExt cx="4363084" cy="12331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EB0DA2D-E88A-432A-B52C-697A7B99AF4E}"/>
                </a:ext>
              </a:extLst>
            </p:cNvPr>
            <p:cNvGrpSpPr/>
            <p:nvPr/>
          </p:nvGrpSpPr>
          <p:grpSpPr>
            <a:xfrm>
              <a:off x="0" y="181127"/>
              <a:ext cx="4314825" cy="1052043"/>
              <a:chOff x="0" y="262165"/>
              <a:chExt cx="4314825" cy="105260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 Box 2">
                    <a:extLst>
                      <a:ext uri="{FF2B5EF4-FFF2-40B4-BE49-F238E27FC236}">
                        <a16:creationId xmlns:a16="http://schemas.microsoft.com/office/drawing/2014/main" id="{42DFA33F-B3FE-42F5-977E-71ABC783A4D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47762" y="309809"/>
                    <a:ext cx="1943101" cy="45463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sz="1600" b="0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𝐾𝐺</m:t>
                              </m:r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GB" sz="1600" b="0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 Box 2">
                    <a:extLst>
                      <a:ext uri="{FF2B5EF4-FFF2-40B4-BE49-F238E27FC236}">
                        <a16:creationId xmlns:a16="http://schemas.microsoft.com/office/drawing/2014/main" id="{42DFA33F-B3FE-42F5-977E-71ABC783A4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147762" y="309809"/>
                    <a:ext cx="1943101" cy="454638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01DBB6D-A958-4D18-B137-EA28D58A7140}"/>
                  </a:ext>
                </a:extLst>
              </p:cNvPr>
              <p:cNvGrpSpPr/>
              <p:nvPr/>
            </p:nvGrpSpPr>
            <p:grpSpPr>
              <a:xfrm>
                <a:off x="0" y="262165"/>
                <a:ext cx="4314825" cy="1052602"/>
                <a:chOff x="0" y="262165"/>
                <a:chExt cx="4314825" cy="1052602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4209697-EC62-418B-AF9A-B3E2DE45CFA5}"/>
                    </a:ext>
                  </a:extLst>
                </p:cNvPr>
                <p:cNvGrpSpPr/>
                <p:nvPr/>
              </p:nvGrpSpPr>
              <p:grpSpPr>
                <a:xfrm>
                  <a:off x="0" y="262165"/>
                  <a:ext cx="4314825" cy="1052602"/>
                  <a:chOff x="0" y="262165"/>
                  <a:chExt cx="4314825" cy="1052602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B6B9E6F-3AD5-49B4-B797-24F91325847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262165"/>
                    <a:ext cx="4314825" cy="916640"/>
                    <a:chOff x="0" y="0"/>
                    <a:chExt cx="4314825" cy="917456"/>
                  </a:xfrm>
                </p:grpSpPr>
                <p:grpSp>
                  <p:nvGrpSpPr>
                    <p:cNvPr id="16" name="Group 15">
                      <a:extLst>
                        <a:ext uri="{FF2B5EF4-FFF2-40B4-BE49-F238E27FC236}">
                          <a16:creationId xmlns:a16="http://schemas.microsoft.com/office/drawing/2014/main" id="{3D7586E2-36CB-4EF1-B98A-E4AB3CF281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4314825" cy="917456"/>
                      <a:chOff x="0" y="285750"/>
                      <a:chExt cx="4314825" cy="918195"/>
                    </a:xfrm>
                  </p:grpSpPr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0" name="Text Box 503">
                            <a:extLst>
                              <a:ext uri="{FF2B5EF4-FFF2-40B4-BE49-F238E27FC236}">
                                <a16:creationId xmlns:a16="http://schemas.microsoft.com/office/drawing/2014/main" id="{976B1834-9DA2-487B-BF1E-54FE823C824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304800"/>
                            <a:ext cx="504825" cy="3048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oMath>
                              </m:oMathPara>
                            </a14:m>
                            <a:endParaRPr lang="en-GB" sz="1600" dirty="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0" name="Text Box 503">
                            <a:extLst>
                              <a:ext uri="{FF2B5EF4-FFF2-40B4-BE49-F238E27FC236}">
                                <a16:creationId xmlns:a16="http://schemas.microsoft.com/office/drawing/2014/main" id="{976B1834-9DA2-487B-BF1E-54FE823C824D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0" y="304800"/>
                            <a:ext cx="504825" cy="304800"/>
                          </a:xfrm>
                          <a:prstGeom prst="rect">
                            <a:avLst/>
                          </a:prstGeom>
                          <a:blipFill>
                            <a:blip r:embed="rId3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21" name="Straight Connector 20">
                        <a:extLst>
                          <a:ext uri="{FF2B5EF4-FFF2-40B4-BE49-F238E27FC236}">
                            <a16:creationId xmlns:a16="http://schemas.microsoft.com/office/drawing/2014/main" id="{E1F02A20-2C64-4C4A-B0A5-15CE5CB9F72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76212" y="542925"/>
                        <a:ext cx="971550" cy="0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2" name="Oval 21">
                        <a:extLst>
                          <a:ext uri="{FF2B5EF4-FFF2-40B4-BE49-F238E27FC236}">
                            <a16:creationId xmlns:a16="http://schemas.microsoft.com/office/drawing/2014/main" id="{28330771-89EE-4BBE-A27A-DE17D1392F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8645" y="436362"/>
                        <a:ext cx="196214" cy="202083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GB"/>
                      </a:p>
                    </p:txBody>
                  </p:sp>
                  <p:cxnSp>
                    <p:nvCxnSpPr>
                      <p:cNvPr id="26" name="Straight Connector 25">
                        <a:extLst>
                          <a:ext uri="{FF2B5EF4-FFF2-40B4-BE49-F238E27FC236}">
                            <a16:creationId xmlns:a16="http://schemas.microsoft.com/office/drawing/2014/main" id="{BCCEDCB8-5240-4CB7-B648-53FDD86AD97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105150" y="542925"/>
                        <a:ext cx="971550" cy="0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" name="Straight Connector 26">
                        <a:extLst>
                          <a:ext uri="{FF2B5EF4-FFF2-40B4-BE49-F238E27FC236}">
                            <a16:creationId xmlns:a16="http://schemas.microsoft.com/office/drawing/2014/main" id="{BBED4175-28BC-4017-961D-635DEA34AAD6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3484245" y="584083"/>
                        <a:ext cx="0" cy="619862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8" name="Text Box 511">
                            <a:extLst>
                              <a:ext uri="{FF2B5EF4-FFF2-40B4-BE49-F238E27FC236}">
                                <a16:creationId xmlns:a16="http://schemas.microsoft.com/office/drawing/2014/main" id="{1407A4AA-FD82-439F-883F-DBC06B61190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810000" y="285750"/>
                            <a:ext cx="504825" cy="3048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𝜔</m:t>
                                  </m:r>
                                  <m:d>
                                    <m:d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oMath>
                              </m:oMathPara>
                            </a14:m>
                            <a:endParaRPr lang="en-GB" sz="1600" dirty="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8" name="Text Box 511">
                            <a:extLst>
                              <a:ext uri="{FF2B5EF4-FFF2-40B4-BE49-F238E27FC236}">
                                <a16:creationId xmlns:a16="http://schemas.microsoft.com/office/drawing/2014/main" id="{1407A4AA-FD82-439F-883F-DBC06B61190D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810000" y="285750"/>
                            <a:ext cx="504825" cy="304800"/>
                          </a:xfrm>
                          <a:prstGeom prst="rect">
                            <a:avLst/>
                          </a:prstGeom>
                          <a:blipFill>
                            <a:blip r:embed="rId4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9" name="Text Box 512">
                            <a:extLst>
                              <a:ext uri="{FF2B5EF4-FFF2-40B4-BE49-F238E27FC236}">
                                <a16:creationId xmlns:a16="http://schemas.microsoft.com/office/drawing/2014/main" id="{372873AB-81EF-455A-A1BE-5DB6A2A67B2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90524" y="333475"/>
                            <a:ext cx="276225" cy="23812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oMath>
                              </m:oMathPara>
                            </a14:m>
                            <a:endParaRPr lang="en-GB" sz="110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9" name="Text Box 512">
                            <a:extLst>
                              <a:ext uri="{FF2B5EF4-FFF2-40B4-BE49-F238E27FC236}">
                                <a16:creationId xmlns:a16="http://schemas.microsoft.com/office/drawing/2014/main" id="{372873AB-81EF-455A-A1BE-5DB6A2A67B27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90524" y="333475"/>
                            <a:ext cx="276225" cy="238125"/>
                          </a:xfrm>
                          <a:prstGeom prst="rect">
                            <a:avLst/>
                          </a:prstGeom>
                          <a:blipFill>
                            <a:blip r:embed="rId5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30" name="Text Box 513">
                            <a:extLst>
                              <a:ext uri="{FF2B5EF4-FFF2-40B4-BE49-F238E27FC236}">
                                <a16:creationId xmlns:a16="http://schemas.microsoft.com/office/drawing/2014/main" id="{08E8F638-1A76-4F14-8BC9-B9DC2DD9CEF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97230" y="550766"/>
                            <a:ext cx="276225" cy="23812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oMath>
                              </m:oMathPara>
                            </a14:m>
                            <a:endParaRPr lang="en-GB" sz="110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30" name="Text Box 513">
                            <a:extLst>
                              <a:ext uri="{FF2B5EF4-FFF2-40B4-BE49-F238E27FC236}">
                                <a16:creationId xmlns:a16="http://schemas.microsoft.com/office/drawing/2014/main" id="{08E8F638-1A76-4F14-8BC9-B9DC2DD9CEF3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697230" y="550766"/>
                            <a:ext cx="276225" cy="238125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18" name="Straight Connector 17">
                      <a:extLst>
                        <a:ext uri="{FF2B5EF4-FFF2-40B4-BE49-F238E27FC236}">
                          <a16:creationId xmlns:a16="http://schemas.microsoft.com/office/drawing/2014/main" id="{06E17849-8628-4389-BEF6-4A7D7BE3D8C0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690564" y="909319"/>
                      <a:ext cx="2805111" cy="508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Straight Connector 18">
                      <a:extLst>
                        <a:ext uri="{FF2B5EF4-FFF2-40B4-BE49-F238E27FC236}">
                          <a16:creationId xmlns:a16="http://schemas.microsoft.com/office/drawing/2014/main" id="{C92730C7-6B6A-4280-A06E-AD29601614EE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690562" y="352425"/>
                      <a:ext cx="0" cy="556895"/>
                    </a:xfrm>
                    <a:prstGeom prst="line">
                      <a:avLst/>
                    </a:prstGeom>
                    <a:ln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" name="Text Box 2">
                        <a:extLst>
                          <a:ext uri="{FF2B5EF4-FFF2-40B4-BE49-F238E27FC236}">
                            <a16:creationId xmlns:a16="http://schemas.microsoft.com/office/drawing/2014/main" id="{8C2ADA95-5ABA-4703-BF38-56DA98715B1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05952" y="1052512"/>
                        <a:ext cx="400050" cy="26225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" name="Text Box 2">
                        <a:extLst>
                          <a:ext uri="{FF2B5EF4-FFF2-40B4-BE49-F238E27FC236}">
                            <a16:creationId xmlns:a16="http://schemas.microsoft.com/office/drawing/2014/main" id="{8C2ADA95-5ABA-4703-BF38-56DA98715B1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1905952" y="1052512"/>
                        <a:ext cx="400050" cy="262255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475C8CED-29F3-4DA1-B1B9-5D1707CB6AD9}"/>
                    </a:ext>
                  </a:extLst>
                </p:cNvPr>
                <p:cNvSpPr/>
                <p:nvPr/>
              </p:nvSpPr>
              <p:spPr>
                <a:xfrm>
                  <a:off x="3433763" y="476250"/>
                  <a:ext cx="80645" cy="7747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C386BF3B-E675-4C03-B6AF-B32A0A96CA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825" y="0"/>
              <a:ext cx="810259" cy="199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Speed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9951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21EC5-1DFE-4A9F-A276-0FD4CBB2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2: Resolve the feedback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DF353-45EE-4EA6-990F-899BC266E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4182548"/>
            <a:ext cx="9603275" cy="15550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GB" alt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BDC63C28-B21D-4D75-B5D3-351DF5268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3514E83-DE50-4778-BA7F-767D27A7093A}"/>
              </a:ext>
            </a:extLst>
          </p:cNvPr>
          <p:cNvGrpSpPr/>
          <p:nvPr/>
        </p:nvGrpSpPr>
        <p:grpSpPr>
          <a:xfrm>
            <a:off x="2704116" y="1877998"/>
            <a:ext cx="6550416" cy="2012148"/>
            <a:chOff x="0" y="0"/>
            <a:chExt cx="4363084" cy="12331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EB0DA2D-E88A-432A-B52C-697A7B99AF4E}"/>
                </a:ext>
              </a:extLst>
            </p:cNvPr>
            <p:cNvGrpSpPr/>
            <p:nvPr/>
          </p:nvGrpSpPr>
          <p:grpSpPr>
            <a:xfrm>
              <a:off x="0" y="181127"/>
              <a:ext cx="4314825" cy="1052043"/>
              <a:chOff x="0" y="262165"/>
              <a:chExt cx="4314825" cy="105260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 Box 2">
                    <a:extLst>
                      <a:ext uri="{FF2B5EF4-FFF2-40B4-BE49-F238E27FC236}">
                        <a16:creationId xmlns:a16="http://schemas.microsoft.com/office/drawing/2014/main" id="{42DFA33F-B3FE-42F5-977E-71ABC783A4D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47762" y="309809"/>
                    <a:ext cx="1943101" cy="45463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GB" sz="1600" b="0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𝐾𝐺</m:t>
                              </m:r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GB" sz="1600" b="0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den>
                          </m:f>
                        </m:oMath>
                      </m:oMathPara>
                    </a14:m>
                    <a:endParaRPr lang="en-GB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 Box 2">
                    <a:extLst>
                      <a:ext uri="{FF2B5EF4-FFF2-40B4-BE49-F238E27FC236}">
                        <a16:creationId xmlns:a16="http://schemas.microsoft.com/office/drawing/2014/main" id="{42DFA33F-B3FE-42F5-977E-71ABC783A4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147762" y="309809"/>
                    <a:ext cx="1943101" cy="454638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01DBB6D-A958-4D18-B137-EA28D58A7140}"/>
                  </a:ext>
                </a:extLst>
              </p:cNvPr>
              <p:cNvGrpSpPr/>
              <p:nvPr/>
            </p:nvGrpSpPr>
            <p:grpSpPr>
              <a:xfrm>
                <a:off x="0" y="262165"/>
                <a:ext cx="4314825" cy="1052602"/>
                <a:chOff x="0" y="262165"/>
                <a:chExt cx="4314825" cy="1052602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4209697-EC62-418B-AF9A-B3E2DE45CFA5}"/>
                    </a:ext>
                  </a:extLst>
                </p:cNvPr>
                <p:cNvGrpSpPr/>
                <p:nvPr/>
              </p:nvGrpSpPr>
              <p:grpSpPr>
                <a:xfrm>
                  <a:off x="0" y="262165"/>
                  <a:ext cx="4314825" cy="1052602"/>
                  <a:chOff x="0" y="262165"/>
                  <a:chExt cx="4314825" cy="1052602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B6B9E6F-3AD5-49B4-B797-24F91325847F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262165"/>
                    <a:ext cx="4314825" cy="916640"/>
                    <a:chOff x="0" y="0"/>
                    <a:chExt cx="4314825" cy="917456"/>
                  </a:xfrm>
                </p:grpSpPr>
                <p:grpSp>
                  <p:nvGrpSpPr>
                    <p:cNvPr id="16" name="Group 15">
                      <a:extLst>
                        <a:ext uri="{FF2B5EF4-FFF2-40B4-BE49-F238E27FC236}">
                          <a16:creationId xmlns:a16="http://schemas.microsoft.com/office/drawing/2014/main" id="{3D7586E2-36CB-4EF1-B98A-E4AB3CF281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4314825" cy="917456"/>
                      <a:chOff x="0" y="285750"/>
                      <a:chExt cx="4314825" cy="918195"/>
                    </a:xfrm>
                  </p:grpSpPr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0" name="Text Box 503">
                            <a:extLst>
                              <a:ext uri="{FF2B5EF4-FFF2-40B4-BE49-F238E27FC236}">
                                <a16:creationId xmlns:a16="http://schemas.microsoft.com/office/drawing/2014/main" id="{976B1834-9DA2-487B-BF1E-54FE823C824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304800"/>
                            <a:ext cx="504825" cy="3048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oMath>
                              </m:oMathPara>
                            </a14:m>
                            <a:endParaRPr lang="en-GB" sz="1600" dirty="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0" name="Text Box 503">
                            <a:extLst>
                              <a:ext uri="{FF2B5EF4-FFF2-40B4-BE49-F238E27FC236}">
                                <a16:creationId xmlns:a16="http://schemas.microsoft.com/office/drawing/2014/main" id="{976B1834-9DA2-487B-BF1E-54FE823C824D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0" y="304800"/>
                            <a:ext cx="504825" cy="304800"/>
                          </a:xfrm>
                          <a:prstGeom prst="rect">
                            <a:avLst/>
                          </a:prstGeom>
                          <a:blipFill>
                            <a:blip r:embed="rId3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21" name="Straight Connector 20">
                        <a:extLst>
                          <a:ext uri="{FF2B5EF4-FFF2-40B4-BE49-F238E27FC236}">
                            <a16:creationId xmlns:a16="http://schemas.microsoft.com/office/drawing/2014/main" id="{E1F02A20-2C64-4C4A-B0A5-15CE5CB9F72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76212" y="542925"/>
                        <a:ext cx="971550" cy="0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2" name="Oval 21">
                        <a:extLst>
                          <a:ext uri="{FF2B5EF4-FFF2-40B4-BE49-F238E27FC236}">
                            <a16:creationId xmlns:a16="http://schemas.microsoft.com/office/drawing/2014/main" id="{28330771-89EE-4BBE-A27A-DE17D1392F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8645" y="436362"/>
                        <a:ext cx="196214" cy="202083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GB"/>
                      </a:p>
                    </p:txBody>
                  </p:sp>
                  <p:cxnSp>
                    <p:nvCxnSpPr>
                      <p:cNvPr id="26" name="Straight Connector 25">
                        <a:extLst>
                          <a:ext uri="{FF2B5EF4-FFF2-40B4-BE49-F238E27FC236}">
                            <a16:creationId xmlns:a16="http://schemas.microsoft.com/office/drawing/2014/main" id="{BCCEDCB8-5240-4CB7-B648-53FDD86AD97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105150" y="542925"/>
                        <a:ext cx="971550" cy="0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" name="Straight Connector 26">
                        <a:extLst>
                          <a:ext uri="{FF2B5EF4-FFF2-40B4-BE49-F238E27FC236}">
                            <a16:creationId xmlns:a16="http://schemas.microsoft.com/office/drawing/2014/main" id="{BBED4175-28BC-4017-961D-635DEA34AAD6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3484245" y="584083"/>
                        <a:ext cx="0" cy="619862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8" name="Text Box 511">
                            <a:extLst>
                              <a:ext uri="{FF2B5EF4-FFF2-40B4-BE49-F238E27FC236}">
                                <a16:creationId xmlns:a16="http://schemas.microsoft.com/office/drawing/2014/main" id="{1407A4AA-FD82-439F-883F-DBC06B61190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810000" y="285750"/>
                            <a:ext cx="504825" cy="3048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𝜔</m:t>
                                  </m:r>
                                  <m:d>
                                    <m:d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oMath>
                              </m:oMathPara>
                            </a14:m>
                            <a:endParaRPr lang="en-GB" sz="1600" dirty="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8" name="Text Box 511">
                            <a:extLst>
                              <a:ext uri="{FF2B5EF4-FFF2-40B4-BE49-F238E27FC236}">
                                <a16:creationId xmlns:a16="http://schemas.microsoft.com/office/drawing/2014/main" id="{1407A4AA-FD82-439F-883F-DBC06B61190D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810000" y="285750"/>
                            <a:ext cx="504825" cy="304800"/>
                          </a:xfrm>
                          <a:prstGeom prst="rect">
                            <a:avLst/>
                          </a:prstGeom>
                          <a:blipFill>
                            <a:blip r:embed="rId4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29" name="Text Box 512">
                            <a:extLst>
                              <a:ext uri="{FF2B5EF4-FFF2-40B4-BE49-F238E27FC236}">
                                <a16:creationId xmlns:a16="http://schemas.microsoft.com/office/drawing/2014/main" id="{372873AB-81EF-455A-A1BE-5DB6A2A67B2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90524" y="333475"/>
                            <a:ext cx="276225" cy="23812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</m:oMath>
                              </m:oMathPara>
                            </a14:m>
                            <a:endParaRPr lang="en-GB" sz="110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29" name="Text Box 512">
                            <a:extLst>
                              <a:ext uri="{FF2B5EF4-FFF2-40B4-BE49-F238E27FC236}">
                                <a16:creationId xmlns:a16="http://schemas.microsoft.com/office/drawing/2014/main" id="{372873AB-81EF-455A-A1BE-5DB6A2A67B27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90524" y="333475"/>
                            <a:ext cx="276225" cy="238125"/>
                          </a:xfrm>
                          <a:prstGeom prst="rect">
                            <a:avLst/>
                          </a:prstGeom>
                          <a:blipFill>
                            <a:blip r:embed="rId5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30" name="Text Box 513">
                            <a:extLst>
                              <a:ext uri="{FF2B5EF4-FFF2-40B4-BE49-F238E27FC236}">
                                <a16:creationId xmlns:a16="http://schemas.microsoft.com/office/drawing/2014/main" id="{08E8F638-1A76-4F14-8BC9-B9DC2DD9CEF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97230" y="550766"/>
                            <a:ext cx="276225" cy="23812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  <a:effectLst/>
                        </p:spPr>
                        <p:style>
                          <a:lnRef idx="0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dk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GB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</m:oMath>
                              </m:oMathPara>
                            </a14:m>
                            <a:endParaRPr lang="en-GB" sz="1100">
                              <a:effectLst/>
                              <a:ea typeface="Calibri" panose="020F050202020403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30" name="Text Box 513">
                            <a:extLst>
                              <a:ext uri="{FF2B5EF4-FFF2-40B4-BE49-F238E27FC236}">
                                <a16:creationId xmlns:a16="http://schemas.microsoft.com/office/drawing/2014/main" id="{08E8F638-1A76-4F14-8BC9-B9DC2DD9CEF3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697230" y="550766"/>
                            <a:ext cx="276225" cy="238125"/>
                          </a:xfrm>
                          <a:prstGeom prst="rect">
                            <a:avLst/>
                          </a:prstGeom>
                          <a:blipFill>
                            <a:blip r:embed="rId6"/>
                            <a:stretch>
                              <a:fillRect/>
                            </a:stretch>
                          </a:blipFill>
                          <a:ln w="6350">
                            <a:noFill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r>
                              <a:rPr lang="en-GB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18" name="Straight Connector 17">
                      <a:extLst>
                        <a:ext uri="{FF2B5EF4-FFF2-40B4-BE49-F238E27FC236}">
                          <a16:creationId xmlns:a16="http://schemas.microsoft.com/office/drawing/2014/main" id="{06E17849-8628-4389-BEF6-4A7D7BE3D8C0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690564" y="909319"/>
                      <a:ext cx="2805111" cy="508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Straight Connector 18">
                      <a:extLst>
                        <a:ext uri="{FF2B5EF4-FFF2-40B4-BE49-F238E27FC236}">
                          <a16:creationId xmlns:a16="http://schemas.microsoft.com/office/drawing/2014/main" id="{C92730C7-6B6A-4280-A06E-AD29601614EE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690562" y="352425"/>
                      <a:ext cx="0" cy="556895"/>
                    </a:xfrm>
                    <a:prstGeom prst="line">
                      <a:avLst/>
                    </a:prstGeom>
                    <a:ln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" name="Text Box 2">
                        <a:extLst>
                          <a:ext uri="{FF2B5EF4-FFF2-40B4-BE49-F238E27FC236}">
                            <a16:creationId xmlns:a16="http://schemas.microsoft.com/office/drawing/2014/main" id="{8C2ADA95-5ABA-4703-BF38-56DA98715B1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05952" y="1052512"/>
                        <a:ext cx="400050" cy="26225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15000"/>
                          </a:lnSpc>
                          <a:spcAft>
                            <a:spcPts val="1000"/>
                          </a:spcAft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" name="Text Box 2">
                        <a:extLst>
                          <a:ext uri="{FF2B5EF4-FFF2-40B4-BE49-F238E27FC236}">
                            <a16:creationId xmlns:a16="http://schemas.microsoft.com/office/drawing/2014/main" id="{8C2ADA95-5ABA-4703-BF38-56DA98715B1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1905952" y="1052512"/>
                        <a:ext cx="400050" cy="262255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475C8CED-29F3-4DA1-B1B9-5D1707CB6AD9}"/>
                    </a:ext>
                  </a:extLst>
                </p:cNvPr>
                <p:cNvSpPr/>
                <p:nvPr/>
              </p:nvSpPr>
              <p:spPr>
                <a:xfrm>
                  <a:off x="3433763" y="476250"/>
                  <a:ext cx="80645" cy="7747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C386BF3B-E675-4C03-B6AF-B32A0A96CA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825" y="0"/>
              <a:ext cx="810259" cy="199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Speed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1AF467-3F5B-4771-AB38-8F6FC4AA9CDD}"/>
                  </a:ext>
                </a:extLst>
              </p:cNvPr>
              <p:cNvSpPr txBox="1"/>
              <p:nvPr/>
            </p:nvSpPr>
            <p:spPr>
              <a:xfrm>
                <a:off x="1745673" y="4276436"/>
                <a:ext cx="5874878" cy="13967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𝐾𝐺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𝐾𝐺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𝐾𝐺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1AF467-3F5B-4771-AB38-8F6FC4AA9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673" y="4276436"/>
                <a:ext cx="5874878" cy="13967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9628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21EC5-1DFE-4A9F-A276-0FD4CBB2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2: Resolve the feedback loop</a:t>
            </a:r>
            <a:br>
              <a:rPr lang="en-GB" dirty="0"/>
            </a:br>
            <a:r>
              <a:rPr lang="en-GB" sz="2400" cap="none" dirty="0"/>
              <a:t>Continued …</a:t>
            </a:r>
            <a:endParaRPr lang="en-GB" dirty="0"/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BDC63C28-B21D-4D75-B5D3-351DF5268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1AF467-3F5B-4771-AB38-8F6FC4AA9CDD}"/>
                  </a:ext>
                </a:extLst>
              </p:cNvPr>
              <p:cNvSpPr txBox="1"/>
              <p:nvPr/>
            </p:nvSpPr>
            <p:spPr>
              <a:xfrm>
                <a:off x="1451579" y="1921668"/>
                <a:ext cx="8043403" cy="263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𝐾𝐺</m:t>
                              </m:r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𝐾𝐺</m:t>
                              </m:r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GB" sz="2000" dirty="0">
                    <a:ea typeface="Cambria Math" panose="02040503050406030204" pitchFamily="18" charset="0"/>
                  </a:rPr>
                  <a:t>We want the transfer function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</m:oMath>
                </a14:m>
                <a:r>
                  <a:rPr lang="en-GB" sz="2000" dirty="0">
                    <a:ea typeface="Cambria Math" panose="02040503050406030204" pitchFamily="18" charset="0"/>
                  </a:rPr>
                  <a:t> so: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𝐾𝐺</m:t>
                                  </m:r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𝐾𝐺</m:t>
                                  </m:r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𝐾𝐺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1AF467-3F5B-4771-AB38-8F6FC4AA9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1579" y="1921668"/>
                <a:ext cx="8043403" cy="26306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9590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CC"/>
                </a:solidFill>
              </a:rPr>
              <a:t>2</a:t>
            </a:r>
            <a:r>
              <a:rPr lang="en-GB" baseline="30000" dirty="0">
                <a:solidFill>
                  <a:srgbClr val="0000CC"/>
                </a:solidFill>
              </a:rPr>
              <a:t>nd</a:t>
            </a:r>
            <a:r>
              <a:rPr lang="en-GB" dirty="0">
                <a:solidFill>
                  <a:srgbClr val="0000CC"/>
                </a:solidFill>
              </a:rPr>
              <a:t> Order Control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order systems are </a:t>
            </a:r>
          </a:p>
          <a:p>
            <a:pPr lvl="1"/>
            <a:r>
              <a:rPr lang="en-GB" dirty="0"/>
              <a:t>Reliable</a:t>
            </a:r>
          </a:p>
          <a:p>
            <a:pPr lvl="1"/>
            <a:r>
              <a:rPr lang="en-GB" dirty="0"/>
              <a:t>Non-oscillatory</a:t>
            </a:r>
          </a:p>
          <a:p>
            <a:pPr lvl="1"/>
            <a:r>
              <a:rPr lang="en-GB" dirty="0"/>
              <a:t>Slower than 2</a:t>
            </a:r>
            <a:r>
              <a:rPr lang="en-GB" baseline="30000" dirty="0"/>
              <a:t>nd</a:t>
            </a:r>
            <a:r>
              <a:rPr lang="en-GB" dirty="0"/>
              <a:t> order</a:t>
            </a:r>
          </a:p>
          <a:p>
            <a:r>
              <a:rPr lang="en-GB" dirty="0"/>
              <a:t>Hydraulics are slow and heavy</a:t>
            </a:r>
          </a:p>
          <a:p>
            <a:r>
              <a:rPr lang="en-GB" dirty="0"/>
              <a:t>First there was Claudia, now there is Melissa:</a:t>
            </a:r>
          </a:p>
          <a:p>
            <a:pPr lvl="1"/>
            <a:r>
              <a:rPr lang="en-GB" dirty="0">
                <a:hlinkClick r:id="rId2"/>
              </a:rPr>
              <a:t>https://www.youtube.com/watch?v=JWyl9RnKOIQ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A.C.Ritchie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18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AE7499A-137D-4991-8B87-076E086A4398}"/>
              </a:ext>
            </a:extLst>
          </p:cNvPr>
          <p:cNvSpPr txBox="1">
            <a:spLocks/>
          </p:cNvSpPr>
          <p:nvPr/>
        </p:nvSpPr>
        <p:spPr>
          <a:xfrm>
            <a:off x="4324998" y="6375943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2064062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CC"/>
                </a:solidFill>
              </a:rPr>
              <a:t>2</a:t>
            </a:r>
            <a:r>
              <a:rPr lang="en-GB" baseline="30000" dirty="0">
                <a:solidFill>
                  <a:srgbClr val="0000CC"/>
                </a:solidFill>
              </a:rPr>
              <a:t>nd</a:t>
            </a:r>
            <a:r>
              <a:rPr lang="en-GB" dirty="0">
                <a:solidFill>
                  <a:srgbClr val="0000CC"/>
                </a:solidFill>
              </a:rPr>
              <a:t> Order Control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examples – electro-mechanical position control</a:t>
            </a:r>
          </a:p>
          <a:p>
            <a:pPr lvl="1"/>
            <a:r>
              <a:rPr lang="en-GB" dirty="0"/>
              <a:t>Power steering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/>
              <a:t>n-degree of freedom robots</a:t>
            </a:r>
          </a:p>
          <a:p>
            <a:pPr lvl="1"/>
            <a:r>
              <a:rPr lang="en-GB" dirty="0"/>
              <a:t>…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A.C 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19</a:t>
            </a:fld>
            <a:endParaRPr lang="en-US" dirty="0"/>
          </a:p>
        </p:txBody>
      </p:sp>
      <p:pic>
        <p:nvPicPr>
          <p:cNvPr id="1026" name="Picture 2" descr="Image result for electric power steer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1" b="28841"/>
          <a:stretch/>
        </p:blipFill>
        <p:spPr bwMode="auto">
          <a:xfrm>
            <a:off x="2774302" y="2006082"/>
            <a:ext cx="6774024" cy="262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113038" y="3956180"/>
            <a:ext cx="2796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Image courtesy of Bosch AG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3EBAF50-8098-473A-85F9-3B4F243F2913}"/>
              </a:ext>
            </a:extLst>
          </p:cNvPr>
          <p:cNvSpPr txBox="1">
            <a:spLocks/>
          </p:cNvSpPr>
          <p:nvPr/>
        </p:nvSpPr>
        <p:spPr>
          <a:xfrm>
            <a:off x="4324998" y="6375943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2774309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Order Control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What is meant by “Second order systems”?</a:t>
                </a:r>
              </a:p>
              <a:p>
                <a:r>
                  <a:rPr lang="en-GB" dirty="0"/>
                  <a:t>You will be familiar with 2</a:t>
                </a:r>
                <a:r>
                  <a:rPr lang="en-GB" baseline="30000" dirty="0"/>
                  <a:t>nd</a:t>
                </a:r>
                <a:r>
                  <a:rPr lang="en-GB" dirty="0"/>
                  <a:t> order differential equations and their solutions: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2 real roots (overdamped)</a:t>
                </a:r>
              </a:p>
              <a:p>
                <a:pPr lvl="1"/>
                <a:r>
                  <a:rPr lang="en-GB" dirty="0"/>
                  <a:t>1 root (critically damped)</a:t>
                </a:r>
              </a:p>
              <a:p>
                <a:pPr lvl="1"/>
                <a:r>
                  <a:rPr lang="en-GB" dirty="0"/>
                  <a:t>2 complex roots (underdamped)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675AF9F-2F7A-4450-B256-199F90023021}"/>
              </a:ext>
            </a:extLst>
          </p:cNvPr>
          <p:cNvSpPr txBox="1">
            <a:spLocks/>
          </p:cNvSpPr>
          <p:nvPr/>
        </p:nvSpPr>
        <p:spPr>
          <a:xfrm>
            <a:off x="4445868" y="6297117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533004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21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87233" y="299452"/>
            <a:ext cx="6369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Arial"/>
                <a:cs typeface="Arial"/>
              </a:rPr>
              <a:t>Example</a:t>
            </a:r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: Electro-Mechanical Position Control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657132" y="4378944"/>
                <a:ext cx="6319424" cy="1258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2</a:t>
                </a:r>
                <a:r>
                  <a:rPr lang="en-GB" baseline="30000" dirty="0">
                    <a:latin typeface="Arial"/>
                    <a:cs typeface="Arial"/>
                  </a:rPr>
                  <a:t>nd</a:t>
                </a:r>
                <a:r>
                  <a:rPr lang="en-GB" dirty="0">
                    <a:latin typeface="Arial"/>
                    <a:cs typeface="Arial"/>
                  </a:rPr>
                  <a:t> order system:</a:t>
                </a:r>
                <a:r>
                  <a:rPr lang="en-GB" sz="1800" dirty="0">
                    <a:latin typeface="Arial"/>
                    <a:cs typeface="Arial"/>
                  </a:rPr>
                  <a:t> </a:t>
                </a:r>
                <a:r>
                  <a:rPr lang="en-GB" sz="1800" b="1" dirty="0">
                    <a:latin typeface="Arial"/>
                    <a:cs typeface="Arial"/>
                  </a:rPr>
                  <a:t>transfer function</a:t>
                </a:r>
              </a:p>
              <a:p>
                <a:endParaRPr lang="en-GB" sz="1800" b="1" dirty="0">
                  <a:latin typeface="Arial"/>
                  <a:cs typeface="Aria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  <a:cs typeface="Arial"/>
                        </a:rPr>
                        <m:t>𝐺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𝑠</m:t>
                          </m:r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  <a:cs typeface="Arial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sSup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cs typeface="Arial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cs typeface="Arial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800" b="0" i="1" smtClean="0">
                              <a:latin typeface="Cambria Math" panose="02040503050406030204" pitchFamily="18" charset="0"/>
                              <a:cs typeface="Arial"/>
                            </a:rPr>
                            <m:t>+2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m:t>𝑠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cs typeface="Arial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1800" dirty="0"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132" y="4378944"/>
                <a:ext cx="6319424" cy="1258934"/>
              </a:xfrm>
              <a:prstGeom prst="rect">
                <a:avLst/>
              </a:prstGeom>
              <a:blipFill>
                <a:blip r:embed="rId2"/>
                <a:stretch>
                  <a:fillRect l="-868" t="-2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3553035" y="938540"/>
            <a:ext cx="5096028" cy="3341964"/>
            <a:chOff x="1952835" y="1738640"/>
            <a:chExt cx="5096028" cy="3341964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699000" y="2279650"/>
              <a:ext cx="971550" cy="4889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124450" y="2038350"/>
              <a:ext cx="971550" cy="4889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5670550" y="2524125"/>
              <a:ext cx="438150" cy="2444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5670550" y="3502025"/>
              <a:ext cx="438150" cy="2444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5670550" y="2768600"/>
              <a:ext cx="0" cy="9842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6099175" y="2524125"/>
              <a:ext cx="0" cy="9842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692650" y="2044700"/>
              <a:ext cx="438150" cy="2444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699000" y="2279650"/>
              <a:ext cx="0" cy="8509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794250" y="3305175"/>
              <a:ext cx="876300" cy="4381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079750" y="3556000"/>
              <a:ext cx="527050" cy="2667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330575" y="3422650"/>
              <a:ext cx="527050" cy="2667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076575" y="4105275"/>
              <a:ext cx="527050" cy="2667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3603625" y="3822700"/>
              <a:ext cx="0" cy="5492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857625" y="3695700"/>
              <a:ext cx="0" cy="5492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3606800" y="3692526"/>
              <a:ext cx="263525" cy="13017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3597275" y="4238625"/>
              <a:ext cx="263525" cy="13017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3079750" y="3429000"/>
              <a:ext cx="263525" cy="13017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3086100" y="3559175"/>
              <a:ext cx="0" cy="5492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Arc 30"/>
            <p:cNvSpPr/>
            <p:nvPr/>
          </p:nvSpPr>
          <p:spPr>
            <a:xfrm>
              <a:off x="3681940" y="3227069"/>
              <a:ext cx="886883" cy="637963"/>
            </a:xfrm>
            <a:prstGeom prst="arc">
              <a:avLst>
                <a:gd name="adj1" fmla="val 17082908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905250" y="3360169"/>
              <a:ext cx="460288" cy="408509"/>
            </a:xfrm>
            <a:custGeom>
              <a:avLst/>
              <a:gdLst>
                <a:gd name="connsiteX0" fmla="*/ 39659 w 447076"/>
                <a:gd name="connsiteY0" fmla="*/ 5331 h 408952"/>
                <a:gd name="connsiteX1" fmla="*/ 185709 w 447076"/>
                <a:gd name="connsiteY1" fmla="*/ 11681 h 408952"/>
                <a:gd name="connsiteX2" fmla="*/ 325409 w 447076"/>
                <a:gd name="connsiteY2" fmla="*/ 91056 h 408952"/>
                <a:gd name="connsiteX3" fmla="*/ 395259 w 447076"/>
                <a:gd name="connsiteY3" fmla="*/ 179956 h 408952"/>
                <a:gd name="connsiteX4" fmla="*/ 442884 w 447076"/>
                <a:gd name="connsiteY4" fmla="*/ 256156 h 408952"/>
                <a:gd name="connsiteX5" fmla="*/ 442884 w 447076"/>
                <a:gd name="connsiteY5" fmla="*/ 329181 h 408952"/>
                <a:gd name="connsiteX6" fmla="*/ 427009 w 447076"/>
                <a:gd name="connsiteY6" fmla="*/ 379981 h 408952"/>
                <a:gd name="connsiteX7" fmla="*/ 379384 w 447076"/>
                <a:gd name="connsiteY7" fmla="*/ 405381 h 408952"/>
                <a:gd name="connsiteX8" fmla="*/ 249209 w 447076"/>
                <a:gd name="connsiteY8" fmla="*/ 402206 h 408952"/>
                <a:gd name="connsiteX9" fmla="*/ 134909 w 447076"/>
                <a:gd name="connsiteY9" fmla="*/ 345056 h 408952"/>
                <a:gd name="connsiteX10" fmla="*/ 65059 w 447076"/>
                <a:gd name="connsiteY10" fmla="*/ 256156 h 408952"/>
                <a:gd name="connsiteX11" fmla="*/ 26959 w 447076"/>
                <a:gd name="connsiteY11" fmla="*/ 199006 h 408952"/>
                <a:gd name="connsiteX12" fmla="*/ 14259 w 447076"/>
                <a:gd name="connsiteY12" fmla="*/ 116456 h 408952"/>
                <a:gd name="connsiteX13" fmla="*/ 1559 w 447076"/>
                <a:gd name="connsiteY13" fmla="*/ 59306 h 408952"/>
                <a:gd name="connsiteX14" fmla="*/ 39659 w 447076"/>
                <a:gd name="connsiteY14" fmla="*/ 5331 h 408952"/>
                <a:gd name="connsiteX0" fmla="*/ 39659 w 445939"/>
                <a:gd name="connsiteY0" fmla="*/ 5331 h 408952"/>
                <a:gd name="connsiteX1" fmla="*/ 185709 w 445939"/>
                <a:gd name="connsiteY1" fmla="*/ 11681 h 408952"/>
                <a:gd name="connsiteX2" fmla="*/ 325409 w 445939"/>
                <a:gd name="connsiteY2" fmla="*/ 91056 h 408952"/>
                <a:gd name="connsiteX3" fmla="*/ 411134 w 445939"/>
                <a:gd name="connsiteY3" fmla="*/ 176781 h 408952"/>
                <a:gd name="connsiteX4" fmla="*/ 442884 w 445939"/>
                <a:gd name="connsiteY4" fmla="*/ 256156 h 408952"/>
                <a:gd name="connsiteX5" fmla="*/ 442884 w 445939"/>
                <a:gd name="connsiteY5" fmla="*/ 329181 h 408952"/>
                <a:gd name="connsiteX6" fmla="*/ 427009 w 445939"/>
                <a:gd name="connsiteY6" fmla="*/ 379981 h 408952"/>
                <a:gd name="connsiteX7" fmla="*/ 379384 w 445939"/>
                <a:gd name="connsiteY7" fmla="*/ 405381 h 408952"/>
                <a:gd name="connsiteX8" fmla="*/ 249209 w 445939"/>
                <a:gd name="connsiteY8" fmla="*/ 402206 h 408952"/>
                <a:gd name="connsiteX9" fmla="*/ 134909 w 445939"/>
                <a:gd name="connsiteY9" fmla="*/ 345056 h 408952"/>
                <a:gd name="connsiteX10" fmla="*/ 65059 w 445939"/>
                <a:gd name="connsiteY10" fmla="*/ 256156 h 408952"/>
                <a:gd name="connsiteX11" fmla="*/ 26959 w 445939"/>
                <a:gd name="connsiteY11" fmla="*/ 199006 h 408952"/>
                <a:gd name="connsiteX12" fmla="*/ 14259 w 445939"/>
                <a:gd name="connsiteY12" fmla="*/ 116456 h 408952"/>
                <a:gd name="connsiteX13" fmla="*/ 1559 w 445939"/>
                <a:gd name="connsiteY13" fmla="*/ 59306 h 408952"/>
                <a:gd name="connsiteX14" fmla="*/ 39659 w 445939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67507 w 448387"/>
                <a:gd name="connsiteY10" fmla="*/ 256156 h 408952"/>
                <a:gd name="connsiteX11" fmla="*/ 294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51632 w 448387"/>
                <a:gd name="connsiteY10" fmla="*/ 256156 h 408952"/>
                <a:gd name="connsiteX11" fmla="*/ 294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51632 w 448387"/>
                <a:gd name="connsiteY10" fmla="*/ 256156 h 408952"/>
                <a:gd name="connsiteX11" fmla="*/ 167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51925 w 458205"/>
                <a:gd name="connsiteY0" fmla="*/ 5331 h 408952"/>
                <a:gd name="connsiteX1" fmla="*/ 197975 w 458205"/>
                <a:gd name="connsiteY1" fmla="*/ 11681 h 408952"/>
                <a:gd name="connsiteX2" fmla="*/ 337675 w 458205"/>
                <a:gd name="connsiteY2" fmla="*/ 91056 h 408952"/>
                <a:gd name="connsiteX3" fmla="*/ 423400 w 458205"/>
                <a:gd name="connsiteY3" fmla="*/ 176781 h 408952"/>
                <a:gd name="connsiteX4" fmla="*/ 455150 w 458205"/>
                <a:gd name="connsiteY4" fmla="*/ 256156 h 408952"/>
                <a:gd name="connsiteX5" fmla="*/ 455150 w 458205"/>
                <a:gd name="connsiteY5" fmla="*/ 329181 h 408952"/>
                <a:gd name="connsiteX6" fmla="*/ 439275 w 458205"/>
                <a:gd name="connsiteY6" fmla="*/ 379981 h 408952"/>
                <a:gd name="connsiteX7" fmla="*/ 391650 w 458205"/>
                <a:gd name="connsiteY7" fmla="*/ 405381 h 408952"/>
                <a:gd name="connsiteX8" fmla="*/ 261475 w 458205"/>
                <a:gd name="connsiteY8" fmla="*/ 402206 h 408952"/>
                <a:gd name="connsiteX9" fmla="*/ 147175 w 458205"/>
                <a:gd name="connsiteY9" fmla="*/ 345056 h 408952"/>
                <a:gd name="connsiteX10" fmla="*/ 61450 w 458205"/>
                <a:gd name="connsiteY10" fmla="*/ 256156 h 408952"/>
                <a:gd name="connsiteX11" fmla="*/ 26525 w 458205"/>
                <a:gd name="connsiteY11" fmla="*/ 199006 h 408952"/>
                <a:gd name="connsiteX12" fmla="*/ 1125 w 458205"/>
                <a:gd name="connsiteY12" fmla="*/ 116456 h 408952"/>
                <a:gd name="connsiteX13" fmla="*/ 13825 w 458205"/>
                <a:gd name="connsiteY13" fmla="*/ 59306 h 408952"/>
                <a:gd name="connsiteX14" fmla="*/ 51925 w 458205"/>
                <a:gd name="connsiteY14" fmla="*/ 5331 h 408952"/>
                <a:gd name="connsiteX0" fmla="*/ 57855 w 464135"/>
                <a:gd name="connsiteY0" fmla="*/ 5331 h 408952"/>
                <a:gd name="connsiteX1" fmla="*/ 203905 w 464135"/>
                <a:gd name="connsiteY1" fmla="*/ 11681 h 408952"/>
                <a:gd name="connsiteX2" fmla="*/ 343605 w 464135"/>
                <a:gd name="connsiteY2" fmla="*/ 91056 h 408952"/>
                <a:gd name="connsiteX3" fmla="*/ 429330 w 464135"/>
                <a:gd name="connsiteY3" fmla="*/ 176781 h 408952"/>
                <a:gd name="connsiteX4" fmla="*/ 461080 w 464135"/>
                <a:gd name="connsiteY4" fmla="*/ 256156 h 408952"/>
                <a:gd name="connsiteX5" fmla="*/ 461080 w 464135"/>
                <a:gd name="connsiteY5" fmla="*/ 329181 h 408952"/>
                <a:gd name="connsiteX6" fmla="*/ 445205 w 464135"/>
                <a:gd name="connsiteY6" fmla="*/ 379981 h 408952"/>
                <a:gd name="connsiteX7" fmla="*/ 397580 w 464135"/>
                <a:gd name="connsiteY7" fmla="*/ 405381 h 408952"/>
                <a:gd name="connsiteX8" fmla="*/ 267405 w 464135"/>
                <a:gd name="connsiteY8" fmla="*/ 402206 h 408952"/>
                <a:gd name="connsiteX9" fmla="*/ 153105 w 464135"/>
                <a:gd name="connsiteY9" fmla="*/ 345056 h 408952"/>
                <a:gd name="connsiteX10" fmla="*/ 67380 w 464135"/>
                <a:gd name="connsiteY10" fmla="*/ 256156 h 408952"/>
                <a:gd name="connsiteX11" fmla="*/ 32455 w 464135"/>
                <a:gd name="connsiteY11" fmla="*/ 199006 h 408952"/>
                <a:gd name="connsiteX12" fmla="*/ 7055 w 464135"/>
                <a:gd name="connsiteY12" fmla="*/ 116456 h 408952"/>
                <a:gd name="connsiteX13" fmla="*/ 3880 w 464135"/>
                <a:gd name="connsiteY13" fmla="*/ 59306 h 408952"/>
                <a:gd name="connsiteX14" fmla="*/ 57855 w 464135"/>
                <a:gd name="connsiteY14" fmla="*/ 5331 h 408952"/>
                <a:gd name="connsiteX0" fmla="*/ 52917 w 459197"/>
                <a:gd name="connsiteY0" fmla="*/ 4020 h 407641"/>
                <a:gd name="connsiteX1" fmla="*/ 198967 w 459197"/>
                <a:gd name="connsiteY1" fmla="*/ 10370 h 407641"/>
                <a:gd name="connsiteX2" fmla="*/ 338667 w 459197"/>
                <a:gd name="connsiteY2" fmla="*/ 89745 h 407641"/>
                <a:gd name="connsiteX3" fmla="*/ 424392 w 459197"/>
                <a:gd name="connsiteY3" fmla="*/ 175470 h 407641"/>
                <a:gd name="connsiteX4" fmla="*/ 456142 w 459197"/>
                <a:gd name="connsiteY4" fmla="*/ 254845 h 407641"/>
                <a:gd name="connsiteX5" fmla="*/ 456142 w 459197"/>
                <a:gd name="connsiteY5" fmla="*/ 327870 h 407641"/>
                <a:gd name="connsiteX6" fmla="*/ 440267 w 459197"/>
                <a:gd name="connsiteY6" fmla="*/ 378670 h 407641"/>
                <a:gd name="connsiteX7" fmla="*/ 392642 w 459197"/>
                <a:gd name="connsiteY7" fmla="*/ 404070 h 407641"/>
                <a:gd name="connsiteX8" fmla="*/ 262467 w 459197"/>
                <a:gd name="connsiteY8" fmla="*/ 400895 h 407641"/>
                <a:gd name="connsiteX9" fmla="*/ 148167 w 459197"/>
                <a:gd name="connsiteY9" fmla="*/ 343745 h 407641"/>
                <a:gd name="connsiteX10" fmla="*/ 62442 w 459197"/>
                <a:gd name="connsiteY10" fmla="*/ 254845 h 407641"/>
                <a:gd name="connsiteX11" fmla="*/ 27517 w 459197"/>
                <a:gd name="connsiteY11" fmla="*/ 197695 h 407641"/>
                <a:gd name="connsiteX12" fmla="*/ 2117 w 459197"/>
                <a:gd name="connsiteY12" fmla="*/ 115145 h 407641"/>
                <a:gd name="connsiteX13" fmla="*/ 8467 w 459197"/>
                <a:gd name="connsiteY13" fmla="*/ 38945 h 407641"/>
                <a:gd name="connsiteX14" fmla="*/ 52917 w 459197"/>
                <a:gd name="connsiteY14" fmla="*/ 4020 h 407641"/>
                <a:gd name="connsiteX0" fmla="*/ 54008 w 460288"/>
                <a:gd name="connsiteY0" fmla="*/ 4888 h 408509"/>
                <a:gd name="connsiteX1" fmla="*/ 200058 w 460288"/>
                <a:gd name="connsiteY1" fmla="*/ 11238 h 408509"/>
                <a:gd name="connsiteX2" fmla="*/ 339758 w 460288"/>
                <a:gd name="connsiteY2" fmla="*/ 90613 h 408509"/>
                <a:gd name="connsiteX3" fmla="*/ 425483 w 460288"/>
                <a:gd name="connsiteY3" fmla="*/ 176338 h 408509"/>
                <a:gd name="connsiteX4" fmla="*/ 457233 w 460288"/>
                <a:gd name="connsiteY4" fmla="*/ 255713 h 408509"/>
                <a:gd name="connsiteX5" fmla="*/ 457233 w 460288"/>
                <a:gd name="connsiteY5" fmla="*/ 328738 h 408509"/>
                <a:gd name="connsiteX6" fmla="*/ 441358 w 460288"/>
                <a:gd name="connsiteY6" fmla="*/ 379538 h 408509"/>
                <a:gd name="connsiteX7" fmla="*/ 393733 w 460288"/>
                <a:gd name="connsiteY7" fmla="*/ 404938 h 408509"/>
                <a:gd name="connsiteX8" fmla="*/ 263558 w 460288"/>
                <a:gd name="connsiteY8" fmla="*/ 401763 h 408509"/>
                <a:gd name="connsiteX9" fmla="*/ 149258 w 460288"/>
                <a:gd name="connsiteY9" fmla="*/ 344613 h 408509"/>
                <a:gd name="connsiteX10" fmla="*/ 63533 w 460288"/>
                <a:gd name="connsiteY10" fmla="*/ 255713 h 408509"/>
                <a:gd name="connsiteX11" fmla="*/ 28608 w 460288"/>
                <a:gd name="connsiteY11" fmla="*/ 198563 h 408509"/>
                <a:gd name="connsiteX12" fmla="*/ 3208 w 460288"/>
                <a:gd name="connsiteY12" fmla="*/ 116013 h 408509"/>
                <a:gd name="connsiteX13" fmla="*/ 6383 w 460288"/>
                <a:gd name="connsiteY13" fmla="*/ 52513 h 408509"/>
                <a:gd name="connsiteX14" fmla="*/ 54008 w 460288"/>
                <a:gd name="connsiteY14" fmla="*/ 4888 h 408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0288" h="408509">
                  <a:moveTo>
                    <a:pt x="54008" y="4888"/>
                  </a:moveTo>
                  <a:cubicBezTo>
                    <a:pt x="86287" y="-1991"/>
                    <a:pt x="152433" y="-3049"/>
                    <a:pt x="200058" y="11238"/>
                  </a:cubicBezTo>
                  <a:cubicBezTo>
                    <a:pt x="247683" y="25525"/>
                    <a:pt x="302187" y="63096"/>
                    <a:pt x="339758" y="90613"/>
                  </a:cubicBezTo>
                  <a:cubicBezTo>
                    <a:pt x="377329" y="118130"/>
                    <a:pt x="405904" y="148821"/>
                    <a:pt x="425483" y="176338"/>
                  </a:cubicBezTo>
                  <a:cubicBezTo>
                    <a:pt x="445062" y="203855"/>
                    <a:pt x="451941" y="230313"/>
                    <a:pt x="457233" y="255713"/>
                  </a:cubicBezTo>
                  <a:cubicBezTo>
                    <a:pt x="462525" y="281113"/>
                    <a:pt x="459879" y="308101"/>
                    <a:pt x="457233" y="328738"/>
                  </a:cubicBezTo>
                  <a:cubicBezTo>
                    <a:pt x="454587" y="349375"/>
                    <a:pt x="451941" y="366838"/>
                    <a:pt x="441358" y="379538"/>
                  </a:cubicBezTo>
                  <a:cubicBezTo>
                    <a:pt x="430775" y="392238"/>
                    <a:pt x="423366" y="401234"/>
                    <a:pt x="393733" y="404938"/>
                  </a:cubicBezTo>
                  <a:cubicBezTo>
                    <a:pt x="364100" y="408642"/>
                    <a:pt x="304304" y="411817"/>
                    <a:pt x="263558" y="401763"/>
                  </a:cubicBezTo>
                  <a:cubicBezTo>
                    <a:pt x="222812" y="391709"/>
                    <a:pt x="182596" y="368955"/>
                    <a:pt x="149258" y="344613"/>
                  </a:cubicBezTo>
                  <a:cubicBezTo>
                    <a:pt x="115920" y="320271"/>
                    <a:pt x="83641" y="280055"/>
                    <a:pt x="63533" y="255713"/>
                  </a:cubicBezTo>
                  <a:cubicBezTo>
                    <a:pt x="43425" y="231371"/>
                    <a:pt x="38662" y="221846"/>
                    <a:pt x="28608" y="198563"/>
                  </a:cubicBezTo>
                  <a:cubicBezTo>
                    <a:pt x="18554" y="175280"/>
                    <a:pt x="7441" y="139296"/>
                    <a:pt x="3208" y="116013"/>
                  </a:cubicBezTo>
                  <a:cubicBezTo>
                    <a:pt x="-1025" y="92730"/>
                    <a:pt x="-2084" y="71034"/>
                    <a:pt x="6383" y="52513"/>
                  </a:cubicBezTo>
                  <a:cubicBezTo>
                    <a:pt x="14850" y="33992"/>
                    <a:pt x="21729" y="11767"/>
                    <a:pt x="54008" y="4888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4187738" y="4105276"/>
              <a:ext cx="193675" cy="146050"/>
            </a:xfrm>
            <a:custGeom>
              <a:avLst/>
              <a:gdLst>
                <a:gd name="connsiteX0" fmla="*/ 39659 w 447076"/>
                <a:gd name="connsiteY0" fmla="*/ 5331 h 408952"/>
                <a:gd name="connsiteX1" fmla="*/ 185709 w 447076"/>
                <a:gd name="connsiteY1" fmla="*/ 11681 h 408952"/>
                <a:gd name="connsiteX2" fmla="*/ 325409 w 447076"/>
                <a:gd name="connsiteY2" fmla="*/ 91056 h 408952"/>
                <a:gd name="connsiteX3" fmla="*/ 395259 w 447076"/>
                <a:gd name="connsiteY3" fmla="*/ 179956 h 408952"/>
                <a:gd name="connsiteX4" fmla="*/ 442884 w 447076"/>
                <a:gd name="connsiteY4" fmla="*/ 256156 h 408952"/>
                <a:gd name="connsiteX5" fmla="*/ 442884 w 447076"/>
                <a:gd name="connsiteY5" fmla="*/ 329181 h 408952"/>
                <a:gd name="connsiteX6" fmla="*/ 427009 w 447076"/>
                <a:gd name="connsiteY6" fmla="*/ 379981 h 408952"/>
                <a:gd name="connsiteX7" fmla="*/ 379384 w 447076"/>
                <a:gd name="connsiteY7" fmla="*/ 405381 h 408952"/>
                <a:gd name="connsiteX8" fmla="*/ 249209 w 447076"/>
                <a:gd name="connsiteY8" fmla="*/ 402206 h 408952"/>
                <a:gd name="connsiteX9" fmla="*/ 134909 w 447076"/>
                <a:gd name="connsiteY9" fmla="*/ 345056 h 408952"/>
                <a:gd name="connsiteX10" fmla="*/ 65059 w 447076"/>
                <a:gd name="connsiteY10" fmla="*/ 256156 h 408952"/>
                <a:gd name="connsiteX11" fmla="*/ 26959 w 447076"/>
                <a:gd name="connsiteY11" fmla="*/ 199006 h 408952"/>
                <a:gd name="connsiteX12" fmla="*/ 14259 w 447076"/>
                <a:gd name="connsiteY12" fmla="*/ 116456 h 408952"/>
                <a:gd name="connsiteX13" fmla="*/ 1559 w 447076"/>
                <a:gd name="connsiteY13" fmla="*/ 59306 h 408952"/>
                <a:gd name="connsiteX14" fmla="*/ 39659 w 447076"/>
                <a:gd name="connsiteY14" fmla="*/ 5331 h 408952"/>
                <a:gd name="connsiteX0" fmla="*/ 39659 w 445939"/>
                <a:gd name="connsiteY0" fmla="*/ 5331 h 408952"/>
                <a:gd name="connsiteX1" fmla="*/ 185709 w 445939"/>
                <a:gd name="connsiteY1" fmla="*/ 11681 h 408952"/>
                <a:gd name="connsiteX2" fmla="*/ 325409 w 445939"/>
                <a:gd name="connsiteY2" fmla="*/ 91056 h 408952"/>
                <a:gd name="connsiteX3" fmla="*/ 411134 w 445939"/>
                <a:gd name="connsiteY3" fmla="*/ 176781 h 408952"/>
                <a:gd name="connsiteX4" fmla="*/ 442884 w 445939"/>
                <a:gd name="connsiteY4" fmla="*/ 256156 h 408952"/>
                <a:gd name="connsiteX5" fmla="*/ 442884 w 445939"/>
                <a:gd name="connsiteY5" fmla="*/ 329181 h 408952"/>
                <a:gd name="connsiteX6" fmla="*/ 427009 w 445939"/>
                <a:gd name="connsiteY6" fmla="*/ 379981 h 408952"/>
                <a:gd name="connsiteX7" fmla="*/ 379384 w 445939"/>
                <a:gd name="connsiteY7" fmla="*/ 405381 h 408952"/>
                <a:gd name="connsiteX8" fmla="*/ 249209 w 445939"/>
                <a:gd name="connsiteY8" fmla="*/ 402206 h 408952"/>
                <a:gd name="connsiteX9" fmla="*/ 134909 w 445939"/>
                <a:gd name="connsiteY9" fmla="*/ 345056 h 408952"/>
                <a:gd name="connsiteX10" fmla="*/ 65059 w 445939"/>
                <a:gd name="connsiteY10" fmla="*/ 256156 h 408952"/>
                <a:gd name="connsiteX11" fmla="*/ 26959 w 445939"/>
                <a:gd name="connsiteY11" fmla="*/ 199006 h 408952"/>
                <a:gd name="connsiteX12" fmla="*/ 14259 w 445939"/>
                <a:gd name="connsiteY12" fmla="*/ 116456 h 408952"/>
                <a:gd name="connsiteX13" fmla="*/ 1559 w 445939"/>
                <a:gd name="connsiteY13" fmla="*/ 59306 h 408952"/>
                <a:gd name="connsiteX14" fmla="*/ 39659 w 445939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67507 w 448387"/>
                <a:gd name="connsiteY10" fmla="*/ 256156 h 408952"/>
                <a:gd name="connsiteX11" fmla="*/ 294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51632 w 448387"/>
                <a:gd name="connsiteY10" fmla="*/ 256156 h 408952"/>
                <a:gd name="connsiteX11" fmla="*/ 294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51632 w 448387"/>
                <a:gd name="connsiteY10" fmla="*/ 256156 h 408952"/>
                <a:gd name="connsiteX11" fmla="*/ 167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51925 w 458205"/>
                <a:gd name="connsiteY0" fmla="*/ 5331 h 408952"/>
                <a:gd name="connsiteX1" fmla="*/ 197975 w 458205"/>
                <a:gd name="connsiteY1" fmla="*/ 11681 h 408952"/>
                <a:gd name="connsiteX2" fmla="*/ 337675 w 458205"/>
                <a:gd name="connsiteY2" fmla="*/ 91056 h 408952"/>
                <a:gd name="connsiteX3" fmla="*/ 423400 w 458205"/>
                <a:gd name="connsiteY3" fmla="*/ 176781 h 408952"/>
                <a:gd name="connsiteX4" fmla="*/ 455150 w 458205"/>
                <a:gd name="connsiteY4" fmla="*/ 256156 h 408952"/>
                <a:gd name="connsiteX5" fmla="*/ 455150 w 458205"/>
                <a:gd name="connsiteY5" fmla="*/ 329181 h 408952"/>
                <a:gd name="connsiteX6" fmla="*/ 439275 w 458205"/>
                <a:gd name="connsiteY6" fmla="*/ 379981 h 408952"/>
                <a:gd name="connsiteX7" fmla="*/ 391650 w 458205"/>
                <a:gd name="connsiteY7" fmla="*/ 405381 h 408952"/>
                <a:gd name="connsiteX8" fmla="*/ 261475 w 458205"/>
                <a:gd name="connsiteY8" fmla="*/ 402206 h 408952"/>
                <a:gd name="connsiteX9" fmla="*/ 147175 w 458205"/>
                <a:gd name="connsiteY9" fmla="*/ 345056 h 408952"/>
                <a:gd name="connsiteX10" fmla="*/ 61450 w 458205"/>
                <a:gd name="connsiteY10" fmla="*/ 256156 h 408952"/>
                <a:gd name="connsiteX11" fmla="*/ 26525 w 458205"/>
                <a:gd name="connsiteY11" fmla="*/ 199006 h 408952"/>
                <a:gd name="connsiteX12" fmla="*/ 1125 w 458205"/>
                <a:gd name="connsiteY12" fmla="*/ 116456 h 408952"/>
                <a:gd name="connsiteX13" fmla="*/ 13825 w 458205"/>
                <a:gd name="connsiteY13" fmla="*/ 59306 h 408952"/>
                <a:gd name="connsiteX14" fmla="*/ 51925 w 458205"/>
                <a:gd name="connsiteY14" fmla="*/ 5331 h 408952"/>
                <a:gd name="connsiteX0" fmla="*/ 57855 w 464135"/>
                <a:gd name="connsiteY0" fmla="*/ 5331 h 408952"/>
                <a:gd name="connsiteX1" fmla="*/ 203905 w 464135"/>
                <a:gd name="connsiteY1" fmla="*/ 11681 h 408952"/>
                <a:gd name="connsiteX2" fmla="*/ 343605 w 464135"/>
                <a:gd name="connsiteY2" fmla="*/ 91056 h 408952"/>
                <a:gd name="connsiteX3" fmla="*/ 429330 w 464135"/>
                <a:gd name="connsiteY3" fmla="*/ 176781 h 408952"/>
                <a:gd name="connsiteX4" fmla="*/ 461080 w 464135"/>
                <a:gd name="connsiteY4" fmla="*/ 256156 h 408952"/>
                <a:gd name="connsiteX5" fmla="*/ 461080 w 464135"/>
                <a:gd name="connsiteY5" fmla="*/ 329181 h 408952"/>
                <a:gd name="connsiteX6" fmla="*/ 445205 w 464135"/>
                <a:gd name="connsiteY6" fmla="*/ 379981 h 408952"/>
                <a:gd name="connsiteX7" fmla="*/ 397580 w 464135"/>
                <a:gd name="connsiteY7" fmla="*/ 405381 h 408952"/>
                <a:gd name="connsiteX8" fmla="*/ 267405 w 464135"/>
                <a:gd name="connsiteY8" fmla="*/ 402206 h 408952"/>
                <a:gd name="connsiteX9" fmla="*/ 153105 w 464135"/>
                <a:gd name="connsiteY9" fmla="*/ 345056 h 408952"/>
                <a:gd name="connsiteX10" fmla="*/ 67380 w 464135"/>
                <a:gd name="connsiteY10" fmla="*/ 256156 h 408952"/>
                <a:gd name="connsiteX11" fmla="*/ 32455 w 464135"/>
                <a:gd name="connsiteY11" fmla="*/ 199006 h 408952"/>
                <a:gd name="connsiteX12" fmla="*/ 7055 w 464135"/>
                <a:gd name="connsiteY12" fmla="*/ 116456 h 408952"/>
                <a:gd name="connsiteX13" fmla="*/ 3880 w 464135"/>
                <a:gd name="connsiteY13" fmla="*/ 59306 h 408952"/>
                <a:gd name="connsiteX14" fmla="*/ 57855 w 464135"/>
                <a:gd name="connsiteY14" fmla="*/ 5331 h 408952"/>
                <a:gd name="connsiteX0" fmla="*/ 52917 w 459197"/>
                <a:gd name="connsiteY0" fmla="*/ 4020 h 407641"/>
                <a:gd name="connsiteX1" fmla="*/ 198967 w 459197"/>
                <a:gd name="connsiteY1" fmla="*/ 10370 h 407641"/>
                <a:gd name="connsiteX2" fmla="*/ 338667 w 459197"/>
                <a:gd name="connsiteY2" fmla="*/ 89745 h 407641"/>
                <a:gd name="connsiteX3" fmla="*/ 424392 w 459197"/>
                <a:gd name="connsiteY3" fmla="*/ 175470 h 407641"/>
                <a:gd name="connsiteX4" fmla="*/ 456142 w 459197"/>
                <a:gd name="connsiteY4" fmla="*/ 254845 h 407641"/>
                <a:gd name="connsiteX5" fmla="*/ 456142 w 459197"/>
                <a:gd name="connsiteY5" fmla="*/ 327870 h 407641"/>
                <a:gd name="connsiteX6" fmla="*/ 440267 w 459197"/>
                <a:gd name="connsiteY6" fmla="*/ 378670 h 407641"/>
                <a:gd name="connsiteX7" fmla="*/ 392642 w 459197"/>
                <a:gd name="connsiteY7" fmla="*/ 404070 h 407641"/>
                <a:gd name="connsiteX8" fmla="*/ 262467 w 459197"/>
                <a:gd name="connsiteY8" fmla="*/ 400895 h 407641"/>
                <a:gd name="connsiteX9" fmla="*/ 148167 w 459197"/>
                <a:gd name="connsiteY9" fmla="*/ 343745 h 407641"/>
                <a:gd name="connsiteX10" fmla="*/ 62442 w 459197"/>
                <a:gd name="connsiteY10" fmla="*/ 254845 h 407641"/>
                <a:gd name="connsiteX11" fmla="*/ 27517 w 459197"/>
                <a:gd name="connsiteY11" fmla="*/ 197695 h 407641"/>
                <a:gd name="connsiteX12" fmla="*/ 2117 w 459197"/>
                <a:gd name="connsiteY12" fmla="*/ 115145 h 407641"/>
                <a:gd name="connsiteX13" fmla="*/ 8467 w 459197"/>
                <a:gd name="connsiteY13" fmla="*/ 38945 h 407641"/>
                <a:gd name="connsiteX14" fmla="*/ 52917 w 459197"/>
                <a:gd name="connsiteY14" fmla="*/ 4020 h 407641"/>
                <a:gd name="connsiteX0" fmla="*/ 54008 w 460288"/>
                <a:gd name="connsiteY0" fmla="*/ 4888 h 408509"/>
                <a:gd name="connsiteX1" fmla="*/ 200058 w 460288"/>
                <a:gd name="connsiteY1" fmla="*/ 11238 h 408509"/>
                <a:gd name="connsiteX2" fmla="*/ 339758 w 460288"/>
                <a:gd name="connsiteY2" fmla="*/ 90613 h 408509"/>
                <a:gd name="connsiteX3" fmla="*/ 425483 w 460288"/>
                <a:gd name="connsiteY3" fmla="*/ 176338 h 408509"/>
                <a:gd name="connsiteX4" fmla="*/ 457233 w 460288"/>
                <a:gd name="connsiteY4" fmla="*/ 255713 h 408509"/>
                <a:gd name="connsiteX5" fmla="*/ 457233 w 460288"/>
                <a:gd name="connsiteY5" fmla="*/ 328738 h 408509"/>
                <a:gd name="connsiteX6" fmla="*/ 441358 w 460288"/>
                <a:gd name="connsiteY6" fmla="*/ 379538 h 408509"/>
                <a:gd name="connsiteX7" fmla="*/ 393733 w 460288"/>
                <a:gd name="connsiteY7" fmla="*/ 404938 h 408509"/>
                <a:gd name="connsiteX8" fmla="*/ 263558 w 460288"/>
                <a:gd name="connsiteY8" fmla="*/ 401763 h 408509"/>
                <a:gd name="connsiteX9" fmla="*/ 149258 w 460288"/>
                <a:gd name="connsiteY9" fmla="*/ 344613 h 408509"/>
                <a:gd name="connsiteX10" fmla="*/ 63533 w 460288"/>
                <a:gd name="connsiteY10" fmla="*/ 255713 h 408509"/>
                <a:gd name="connsiteX11" fmla="*/ 28608 w 460288"/>
                <a:gd name="connsiteY11" fmla="*/ 198563 h 408509"/>
                <a:gd name="connsiteX12" fmla="*/ 3208 w 460288"/>
                <a:gd name="connsiteY12" fmla="*/ 116013 h 408509"/>
                <a:gd name="connsiteX13" fmla="*/ 6383 w 460288"/>
                <a:gd name="connsiteY13" fmla="*/ 52513 h 408509"/>
                <a:gd name="connsiteX14" fmla="*/ 54008 w 460288"/>
                <a:gd name="connsiteY14" fmla="*/ 4888 h 408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0288" h="408509">
                  <a:moveTo>
                    <a:pt x="54008" y="4888"/>
                  </a:moveTo>
                  <a:cubicBezTo>
                    <a:pt x="86287" y="-1991"/>
                    <a:pt x="152433" y="-3049"/>
                    <a:pt x="200058" y="11238"/>
                  </a:cubicBezTo>
                  <a:cubicBezTo>
                    <a:pt x="247683" y="25525"/>
                    <a:pt x="302187" y="63096"/>
                    <a:pt x="339758" y="90613"/>
                  </a:cubicBezTo>
                  <a:cubicBezTo>
                    <a:pt x="377329" y="118130"/>
                    <a:pt x="405904" y="148821"/>
                    <a:pt x="425483" y="176338"/>
                  </a:cubicBezTo>
                  <a:cubicBezTo>
                    <a:pt x="445062" y="203855"/>
                    <a:pt x="451941" y="230313"/>
                    <a:pt x="457233" y="255713"/>
                  </a:cubicBezTo>
                  <a:cubicBezTo>
                    <a:pt x="462525" y="281113"/>
                    <a:pt x="459879" y="308101"/>
                    <a:pt x="457233" y="328738"/>
                  </a:cubicBezTo>
                  <a:cubicBezTo>
                    <a:pt x="454587" y="349375"/>
                    <a:pt x="451941" y="366838"/>
                    <a:pt x="441358" y="379538"/>
                  </a:cubicBezTo>
                  <a:cubicBezTo>
                    <a:pt x="430775" y="392238"/>
                    <a:pt x="423366" y="401234"/>
                    <a:pt x="393733" y="404938"/>
                  </a:cubicBezTo>
                  <a:cubicBezTo>
                    <a:pt x="364100" y="408642"/>
                    <a:pt x="304304" y="411817"/>
                    <a:pt x="263558" y="401763"/>
                  </a:cubicBezTo>
                  <a:cubicBezTo>
                    <a:pt x="222812" y="391709"/>
                    <a:pt x="182596" y="368955"/>
                    <a:pt x="149258" y="344613"/>
                  </a:cubicBezTo>
                  <a:cubicBezTo>
                    <a:pt x="115920" y="320271"/>
                    <a:pt x="83641" y="280055"/>
                    <a:pt x="63533" y="255713"/>
                  </a:cubicBezTo>
                  <a:cubicBezTo>
                    <a:pt x="43425" y="231371"/>
                    <a:pt x="38662" y="221846"/>
                    <a:pt x="28608" y="198563"/>
                  </a:cubicBezTo>
                  <a:cubicBezTo>
                    <a:pt x="18554" y="175280"/>
                    <a:pt x="7441" y="139296"/>
                    <a:pt x="3208" y="116013"/>
                  </a:cubicBezTo>
                  <a:cubicBezTo>
                    <a:pt x="-1025" y="92730"/>
                    <a:pt x="-2084" y="71034"/>
                    <a:pt x="6383" y="52513"/>
                  </a:cubicBezTo>
                  <a:cubicBezTo>
                    <a:pt x="14850" y="33992"/>
                    <a:pt x="21729" y="11767"/>
                    <a:pt x="54008" y="4888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34" name="Arc 33"/>
            <p:cNvSpPr/>
            <p:nvPr/>
          </p:nvSpPr>
          <p:spPr>
            <a:xfrm>
              <a:off x="4673600" y="3733800"/>
              <a:ext cx="387350" cy="215899"/>
            </a:xfrm>
            <a:prstGeom prst="arc">
              <a:avLst>
                <a:gd name="adj1" fmla="val 17082908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/>
            </a:p>
          </p:txBody>
        </p:sp>
        <p:cxnSp>
          <p:nvCxnSpPr>
            <p:cNvPr id="35" name="Straight Connector 34"/>
            <p:cNvCxnSpPr/>
            <p:nvPr/>
          </p:nvCxnSpPr>
          <p:spPr>
            <a:xfrm flipV="1">
              <a:off x="3952875" y="3233170"/>
              <a:ext cx="263525" cy="13017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340225" y="3621543"/>
              <a:ext cx="218076" cy="1296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4197350" y="3734938"/>
              <a:ext cx="704327" cy="37668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4375150" y="3865113"/>
              <a:ext cx="685800" cy="37668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Arc 38"/>
            <p:cNvSpPr/>
            <p:nvPr/>
          </p:nvSpPr>
          <p:spPr>
            <a:xfrm>
              <a:off x="4857750" y="2931795"/>
              <a:ext cx="387350" cy="215899"/>
            </a:xfrm>
            <a:prstGeom prst="arc">
              <a:avLst>
                <a:gd name="adj1" fmla="val 17541316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/>
            </a:p>
          </p:txBody>
        </p:sp>
        <p:cxnSp>
          <p:nvCxnSpPr>
            <p:cNvPr id="40" name="Straight Connector 39"/>
            <p:cNvCxnSpPr/>
            <p:nvPr/>
          </p:nvCxnSpPr>
          <p:spPr>
            <a:xfrm flipV="1">
              <a:off x="4400550" y="2928620"/>
              <a:ext cx="717550" cy="36703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4552950" y="3070253"/>
              <a:ext cx="685655" cy="36509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4533972" y="3032125"/>
              <a:ext cx="702000" cy="37800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4451422" y="2950845"/>
              <a:ext cx="70920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Arc 43"/>
            <p:cNvSpPr/>
            <p:nvPr/>
          </p:nvSpPr>
          <p:spPr>
            <a:xfrm>
              <a:off x="6324600" y="2159000"/>
              <a:ext cx="387350" cy="215899"/>
            </a:xfrm>
            <a:prstGeom prst="arc">
              <a:avLst>
                <a:gd name="adj1" fmla="val 17541316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/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6108700" y="2298700"/>
              <a:ext cx="601200" cy="3168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6029325" y="2181225"/>
              <a:ext cx="558000" cy="30600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6108699" y="2251075"/>
              <a:ext cx="609600" cy="32385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Arc 47"/>
            <p:cNvSpPr/>
            <p:nvPr/>
          </p:nvSpPr>
          <p:spPr>
            <a:xfrm>
              <a:off x="6400799" y="2066926"/>
              <a:ext cx="447675" cy="384174"/>
            </a:xfrm>
            <a:prstGeom prst="arc">
              <a:avLst>
                <a:gd name="adj1" fmla="val 16345760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/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V="1">
              <a:off x="2800350" y="4340224"/>
              <a:ext cx="0" cy="2916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794000" y="4629150"/>
              <a:ext cx="292100" cy="190500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3082925" y="4178144"/>
              <a:ext cx="1203325" cy="647856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670550" y="3927474"/>
              <a:ext cx="0" cy="422276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5670550" y="3927474"/>
              <a:ext cx="438150" cy="21892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6102350" y="2922270"/>
              <a:ext cx="391083" cy="20828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V="1">
              <a:off x="2867333" y="3984625"/>
              <a:ext cx="479117" cy="27622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 55"/>
            <p:cNvSpPr/>
            <p:nvPr/>
          </p:nvSpPr>
          <p:spPr>
            <a:xfrm>
              <a:off x="3946525" y="3477879"/>
              <a:ext cx="330200" cy="182896"/>
            </a:xfrm>
            <a:custGeom>
              <a:avLst/>
              <a:gdLst>
                <a:gd name="connsiteX0" fmla="*/ 0 w 330200"/>
                <a:gd name="connsiteY0" fmla="*/ 1921 h 182896"/>
                <a:gd name="connsiteX1" fmla="*/ 60325 w 330200"/>
                <a:gd name="connsiteY1" fmla="*/ 14621 h 182896"/>
                <a:gd name="connsiteX2" fmla="*/ 63500 w 330200"/>
                <a:gd name="connsiteY2" fmla="*/ 24146 h 182896"/>
                <a:gd name="connsiteX3" fmla="*/ 60325 w 330200"/>
                <a:gd name="connsiteY3" fmla="*/ 52721 h 182896"/>
                <a:gd name="connsiteX4" fmla="*/ 31750 w 330200"/>
                <a:gd name="connsiteY4" fmla="*/ 68596 h 182896"/>
                <a:gd name="connsiteX5" fmla="*/ 34925 w 330200"/>
                <a:gd name="connsiteY5" fmla="*/ 52721 h 182896"/>
                <a:gd name="connsiteX6" fmla="*/ 66675 w 330200"/>
                <a:gd name="connsiteY6" fmla="*/ 43196 h 182896"/>
                <a:gd name="connsiteX7" fmla="*/ 107950 w 330200"/>
                <a:gd name="connsiteY7" fmla="*/ 46371 h 182896"/>
                <a:gd name="connsiteX8" fmla="*/ 117475 w 330200"/>
                <a:gd name="connsiteY8" fmla="*/ 49546 h 182896"/>
                <a:gd name="connsiteX9" fmla="*/ 130175 w 330200"/>
                <a:gd name="connsiteY9" fmla="*/ 68596 h 182896"/>
                <a:gd name="connsiteX10" fmla="*/ 127000 w 330200"/>
                <a:gd name="connsiteY10" fmla="*/ 97171 h 182896"/>
                <a:gd name="connsiteX11" fmla="*/ 117475 w 330200"/>
                <a:gd name="connsiteY11" fmla="*/ 103521 h 182896"/>
                <a:gd name="connsiteX12" fmla="*/ 95250 w 330200"/>
                <a:gd name="connsiteY12" fmla="*/ 109871 h 182896"/>
                <a:gd name="connsiteX13" fmla="*/ 92075 w 330200"/>
                <a:gd name="connsiteY13" fmla="*/ 100346 h 182896"/>
                <a:gd name="connsiteX14" fmla="*/ 104775 w 330200"/>
                <a:gd name="connsiteY14" fmla="*/ 84471 h 182896"/>
                <a:gd name="connsiteX15" fmla="*/ 139700 w 330200"/>
                <a:gd name="connsiteY15" fmla="*/ 74946 h 182896"/>
                <a:gd name="connsiteX16" fmla="*/ 187325 w 330200"/>
                <a:gd name="connsiteY16" fmla="*/ 84471 h 182896"/>
                <a:gd name="connsiteX17" fmla="*/ 190500 w 330200"/>
                <a:gd name="connsiteY17" fmla="*/ 93996 h 182896"/>
                <a:gd name="connsiteX18" fmla="*/ 187325 w 330200"/>
                <a:gd name="connsiteY18" fmla="*/ 132096 h 182896"/>
                <a:gd name="connsiteX19" fmla="*/ 168275 w 330200"/>
                <a:gd name="connsiteY19" fmla="*/ 138446 h 182896"/>
                <a:gd name="connsiteX20" fmla="*/ 155575 w 330200"/>
                <a:gd name="connsiteY20" fmla="*/ 135271 h 182896"/>
                <a:gd name="connsiteX21" fmla="*/ 165100 w 330200"/>
                <a:gd name="connsiteY21" fmla="*/ 113046 h 182896"/>
                <a:gd name="connsiteX22" fmla="*/ 184150 w 330200"/>
                <a:gd name="connsiteY22" fmla="*/ 106696 h 182896"/>
                <a:gd name="connsiteX23" fmla="*/ 247650 w 330200"/>
                <a:gd name="connsiteY23" fmla="*/ 116221 h 182896"/>
                <a:gd name="connsiteX24" fmla="*/ 254000 w 330200"/>
                <a:gd name="connsiteY24" fmla="*/ 125746 h 182896"/>
                <a:gd name="connsiteX25" fmla="*/ 257175 w 330200"/>
                <a:gd name="connsiteY25" fmla="*/ 135271 h 182896"/>
                <a:gd name="connsiteX26" fmla="*/ 247650 w 330200"/>
                <a:gd name="connsiteY26" fmla="*/ 173371 h 182896"/>
                <a:gd name="connsiteX27" fmla="*/ 228600 w 330200"/>
                <a:gd name="connsiteY27" fmla="*/ 179721 h 182896"/>
                <a:gd name="connsiteX28" fmla="*/ 225425 w 330200"/>
                <a:gd name="connsiteY28" fmla="*/ 151146 h 182896"/>
                <a:gd name="connsiteX29" fmla="*/ 234950 w 330200"/>
                <a:gd name="connsiteY29" fmla="*/ 147971 h 182896"/>
                <a:gd name="connsiteX30" fmla="*/ 311150 w 330200"/>
                <a:gd name="connsiteY30" fmla="*/ 151146 h 182896"/>
                <a:gd name="connsiteX31" fmla="*/ 317500 w 330200"/>
                <a:gd name="connsiteY31" fmla="*/ 160671 h 182896"/>
                <a:gd name="connsiteX32" fmla="*/ 320675 w 330200"/>
                <a:gd name="connsiteY32" fmla="*/ 170196 h 182896"/>
                <a:gd name="connsiteX33" fmla="*/ 330200 w 330200"/>
                <a:gd name="connsiteY33" fmla="*/ 182896 h 18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0200" h="182896">
                  <a:moveTo>
                    <a:pt x="0" y="1921"/>
                  </a:moveTo>
                  <a:cubicBezTo>
                    <a:pt x="37897" y="4150"/>
                    <a:pt x="48188" y="-9652"/>
                    <a:pt x="60325" y="14621"/>
                  </a:cubicBezTo>
                  <a:cubicBezTo>
                    <a:pt x="61822" y="17614"/>
                    <a:pt x="62442" y="20971"/>
                    <a:pt x="63500" y="24146"/>
                  </a:cubicBezTo>
                  <a:cubicBezTo>
                    <a:pt x="62442" y="33671"/>
                    <a:pt x="64869" y="44283"/>
                    <a:pt x="60325" y="52721"/>
                  </a:cubicBezTo>
                  <a:cubicBezTo>
                    <a:pt x="55549" y="61591"/>
                    <a:pt x="41035" y="65501"/>
                    <a:pt x="31750" y="68596"/>
                  </a:cubicBezTo>
                  <a:cubicBezTo>
                    <a:pt x="32808" y="63304"/>
                    <a:pt x="32248" y="57406"/>
                    <a:pt x="34925" y="52721"/>
                  </a:cubicBezTo>
                  <a:cubicBezTo>
                    <a:pt x="40059" y="43737"/>
                    <a:pt x="61496" y="43936"/>
                    <a:pt x="66675" y="43196"/>
                  </a:cubicBezTo>
                  <a:cubicBezTo>
                    <a:pt x="80433" y="44254"/>
                    <a:pt x="94258" y="44659"/>
                    <a:pt x="107950" y="46371"/>
                  </a:cubicBezTo>
                  <a:cubicBezTo>
                    <a:pt x="111271" y="46786"/>
                    <a:pt x="115108" y="47179"/>
                    <a:pt x="117475" y="49546"/>
                  </a:cubicBezTo>
                  <a:cubicBezTo>
                    <a:pt x="122871" y="54942"/>
                    <a:pt x="130175" y="68596"/>
                    <a:pt x="130175" y="68596"/>
                  </a:cubicBezTo>
                  <a:cubicBezTo>
                    <a:pt x="129117" y="78121"/>
                    <a:pt x="130275" y="88164"/>
                    <a:pt x="127000" y="97171"/>
                  </a:cubicBezTo>
                  <a:cubicBezTo>
                    <a:pt x="125696" y="100757"/>
                    <a:pt x="120888" y="101814"/>
                    <a:pt x="117475" y="103521"/>
                  </a:cubicBezTo>
                  <a:cubicBezTo>
                    <a:pt x="112920" y="105798"/>
                    <a:pt x="99319" y="108854"/>
                    <a:pt x="95250" y="109871"/>
                  </a:cubicBezTo>
                  <a:cubicBezTo>
                    <a:pt x="94192" y="106696"/>
                    <a:pt x="92075" y="103693"/>
                    <a:pt x="92075" y="100346"/>
                  </a:cubicBezTo>
                  <a:cubicBezTo>
                    <a:pt x="92075" y="91548"/>
                    <a:pt x="97461" y="87722"/>
                    <a:pt x="104775" y="84471"/>
                  </a:cubicBezTo>
                  <a:cubicBezTo>
                    <a:pt x="117958" y="78612"/>
                    <a:pt x="126119" y="77662"/>
                    <a:pt x="139700" y="74946"/>
                  </a:cubicBezTo>
                  <a:cubicBezTo>
                    <a:pt x="147990" y="75637"/>
                    <a:pt x="177261" y="71891"/>
                    <a:pt x="187325" y="84471"/>
                  </a:cubicBezTo>
                  <a:cubicBezTo>
                    <a:pt x="189416" y="87084"/>
                    <a:pt x="189442" y="90821"/>
                    <a:pt x="190500" y="93996"/>
                  </a:cubicBezTo>
                  <a:cubicBezTo>
                    <a:pt x="189442" y="106696"/>
                    <a:pt x="193024" y="120697"/>
                    <a:pt x="187325" y="132096"/>
                  </a:cubicBezTo>
                  <a:cubicBezTo>
                    <a:pt x="184332" y="138083"/>
                    <a:pt x="168275" y="138446"/>
                    <a:pt x="168275" y="138446"/>
                  </a:cubicBezTo>
                  <a:cubicBezTo>
                    <a:pt x="164042" y="137388"/>
                    <a:pt x="157820" y="139013"/>
                    <a:pt x="155575" y="135271"/>
                  </a:cubicBezTo>
                  <a:cubicBezTo>
                    <a:pt x="153366" y="131589"/>
                    <a:pt x="161847" y="115079"/>
                    <a:pt x="165100" y="113046"/>
                  </a:cubicBezTo>
                  <a:cubicBezTo>
                    <a:pt x="170776" y="109498"/>
                    <a:pt x="184150" y="106696"/>
                    <a:pt x="184150" y="106696"/>
                  </a:cubicBezTo>
                  <a:cubicBezTo>
                    <a:pt x="200917" y="107682"/>
                    <a:pt x="231814" y="100385"/>
                    <a:pt x="247650" y="116221"/>
                  </a:cubicBezTo>
                  <a:cubicBezTo>
                    <a:pt x="250348" y="118919"/>
                    <a:pt x="252293" y="122333"/>
                    <a:pt x="254000" y="125746"/>
                  </a:cubicBezTo>
                  <a:cubicBezTo>
                    <a:pt x="255497" y="128739"/>
                    <a:pt x="256117" y="132096"/>
                    <a:pt x="257175" y="135271"/>
                  </a:cubicBezTo>
                  <a:cubicBezTo>
                    <a:pt x="256573" y="140089"/>
                    <a:pt x="256063" y="167061"/>
                    <a:pt x="247650" y="173371"/>
                  </a:cubicBezTo>
                  <a:cubicBezTo>
                    <a:pt x="242295" y="177387"/>
                    <a:pt x="228600" y="179721"/>
                    <a:pt x="228600" y="179721"/>
                  </a:cubicBezTo>
                  <a:cubicBezTo>
                    <a:pt x="221626" y="169261"/>
                    <a:pt x="216650" y="166502"/>
                    <a:pt x="225425" y="151146"/>
                  </a:cubicBezTo>
                  <a:cubicBezTo>
                    <a:pt x="227085" y="148240"/>
                    <a:pt x="231775" y="149029"/>
                    <a:pt x="234950" y="147971"/>
                  </a:cubicBezTo>
                  <a:cubicBezTo>
                    <a:pt x="260350" y="149029"/>
                    <a:pt x="286024" y="147280"/>
                    <a:pt x="311150" y="151146"/>
                  </a:cubicBezTo>
                  <a:cubicBezTo>
                    <a:pt x="314922" y="151726"/>
                    <a:pt x="315793" y="157258"/>
                    <a:pt x="317500" y="160671"/>
                  </a:cubicBezTo>
                  <a:cubicBezTo>
                    <a:pt x="318997" y="163664"/>
                    <a:pt x="319178" y="167203"/>
                    <a:pt x="320675" y="170196"/>
                  </a:cubicBezTo>
                  <a:cubicBezTo>
                    <a:pt x="324265" y="177376"/>
                    <a:pt x="325735" y="178431"/>
                    <a:pt x="330200" y="182896"/>
                  </a:cubicBezTo>
                </a:path>
              </a:pathLst>
            </a:cu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/>
            </a:p>
          </p:txBody>
        </p:sp>
        <p:cxnSp>
          <p:nvCxnSpPr>
            <p:cNvPr id="57" name="Straight Connector 56"/>
            <p:cNvCxnSpPr/>
            <p:nvPr/>
          </p:nvCxnSpPr>
          <p:spPr>
            <a:xfrm flipV="1">
              <a:off x="3860800" y="3651251"/>
              <a:ext cx="415925" cy="213862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766483" y="2286386"/>
              <a:ext cx="80241" cy="4911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6562725" y="2066926"/>
              <a:ext cx="80241" cy="4911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5988050" y="2155825"/>
              <a:ext cx="576000" cy="3132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Arc 60"/>
            <p:cNvSpPr/>
            <p:nvPr/>
          </p:nvSpPr>
          <p:spPr>
            <a:xfrm>
              <a:off x="6324600" y="2112862"/>
              <a:ext cx="447675" cy="384174"/>
            </a:xfrm>
            <a:prstGeom prst="arc">
              <a:avLst>
                <a:gd name="adj1" fmla="val 16345760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800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537325" y="2117725"/>
              <a:ext cx="44450" cy="44450"/>
            </a:xfrm>
            <a:custGeom>
              <a:avLst/>
              <a:gdLst>
                <a:gd name="connsiteX0" fmla="*/ 44450 w 44450"/>
                <a:gd name="connsiteY0" fmla="*/ 0 h 44450"/>
                <a:gd name="connsiteX1" fmla="*/ 12700 w 44450"/>
                <a:gd name="connsiteY1" fmla="*/ 3175 h 44450"/>
                <a:gd name="connsiteX2" fmla="*/ 9525 w 44450"/>
                <a:gd name="connsiteY2" fmla="*/ 12700 h 44450"/>
                <a:gd name="connsiteX3" fmla="*/ 3175 w 44450"/>
                <a:gd name="connsiteY3" fmla="*/ 22225 h 44450"/>
                <a:gd name="connsiteX4" fmla="*/ 0 w 44450"/>
                <a:gd name="connsiteY4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50" h="44450">
                  <a:moveTo>
                    <a:pt x="44450" y="0"/>
                  </a:moveTo>
                  <a:cubicBezTo>
                    <a:pt x="33867" y="1058"/>
                    <a:pt x="22696" y="-460"/>
                    <a:pt x="12700" y="3175"/>
                  </a:cubicBezTo>
                  <a:cubicBezTo>
                    <a:pt x="9555" y="4319"/>
                    <a:pt x="11022" y="9707"/>
                    <a:pt x="9525" y="12700"/>
                  </a:cubicBezTo>
                  <a:cubicBezTo>
                    <a:pt x="7818" y="16113"/>
                    <a:pt x="5292" y="19050"/>
                    <a:pt x="3175" y="22225"/>
                  </a:cubicBezTo>
                  <a:lnTo>
                    <a:pt x="0" y="44450"/>
                  </a:lnTo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664325" y="2314575"/>
              <a:ext cx="104775" cy="19050"/>
            </a:xfrm>
            <a:custGeom>
              <a:avLst/>
              <a:gdLst>
                <a:gd name="connsiteX0" fmla="*/ 104775 w 104775"/>
                <a:gd name="connsiteY0" fmla="*/ 19050 h 19050"/>
                <a:gd name="connsiteX1" fmla="*/ 28575 w 104775"/>
                <a:gd name="connsiteY1" fmla="*/ 12700 h 19050"/>
                <a:gd name="connsiteX2" fmla="*/ 9525 w 104775"/>
                <a:gd name="connsiteY2" fmla="*/ 3175 h 19050"/>
                <a:gd name="connsiteX3" fmla="*/ 0 w 104775"/>
                <a:gd name="connsiteY3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9050">
                  <a:moveTo>
                    <a:pt x="104775" y="19050"/>
                  </a:moveTo>
                  <a:cubicBezTo>
                    <a:pt x="61392" y="16881"/>
                    <a:pt x="56796" y="20763"/>
                    <a:pt x="28575" y="12700"/>
                  </a:cubicBezTo>
                  <a:cubicBezTo>
                    <a:pt x="9954" y="7380"/>
                    <a:pt x="28078" y="12452"/>
                    <a:pt x="9525" y="3175"/>
                  </a:cubicBezTo>
                  <a:cubicBezTo>
                    <a:pt x="6532" y="1678"/>
                    <a:pt x="0" y="0"/>
                    <a:pt x="0" y="0"/>
                  </a:cubicBezTo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64" name="Straight Connector 63"/>
            <p:cNvCxnSpPr/>
            <p:nvPr/>
          </p:nvCxnSpPr>
          <p:spPr>
            <a:xfrm flipH="1">
              <a:off x="5026028" y="3508375"/>
              <a:ext cx="473072" cy="260303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 rot="20100000">
              <a:off x="2728350" y="4250809"/>
              <a:ext cx="144000" cy="8640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V="1">
              <a:off x="2482850" y="4333874"/>
              <a:ext cx="254000" cy="14287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V="1">
              <a:off x="3717925" y="3468354"/>
              <a:ext cx="254000" cy="14287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4638675" y="2012950"/>
              <a:ext cx="444500" cy="244475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4641850" y="2254250"/>
              <a:ext cx="0" cy="812828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Data 149"/>
            <p:cNvSpPr/>
            <p:nvPr/>
          </p:nvSpPr>
          <p:spPr>
            <a:xfrm rot="16200000">
              <a:off x="4178702" y="2610586"/>
              <a:ext cx="864000" cy="54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1" h="9681">
                  <a:moveTo>
                    <a:pt x="0" y="9681"/>
                  </a:moveTo>
                  <a:cubicBezTo>
                    <a:pt x="197" y="6561"/>
                    <a:pt x="395" y="3440"/>
                    <a:pt x="592" y="320"/>
                  </a:cubicBezTo>
                  <a:lnTo>
                    <a:pt x="8481" y="0"/>
                  </a:lnTo>
                  <a:cubicBezTo>
                    <a:pt x="8321" y="3227"/>
                    <a:pt x="8160" y="6454"/>
                    <a:pt x="8000" y="9681"/>
                  </a:cubicBezTo>
                  <a:lnTo>
                    <a:pt x="0" y="9681"/>
                  </a:lnTo>
                  <a:close/>
                </a:path>
              </a:pathLst>
            </a:custGeom>
            <a:pattFill prst="wdDnDiag">
              <a:fgClr>
                <a:prstClr val="black"/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71" name="Data 149"/>
            <p:cNvSpPr/>
            <p:nvPr/>
          </p:nvSpPr>
          <p:spPr>
            <a:xfrm rot="19860000" flipV="1">
              <a:off x="4568127" y="2068082"/>
              <a:ext cx="540000" cy="72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  <a:gd name="connsiteX0" fmla="*/ 0 w 9786"/>
                <a:gd name="connsiteY0" fmla="*/ 10117 h 10117"/>
                <a:gd name="connsiteX1" fmla="*/ 484 w 9786"/>
                <a:gd name="connsiteY1" fmla="*/ 331 h 10117"/>
                <a:gd name="connsiteX2" fmla="*/ 9786 w 9786"/>
                <a:gd name="connsiteY2" fmla="*/ 0 h 10117"/>
                <a:gd name="connsiteX3" fmla="*/ 9219 w 9786"/>
                <a:gd name="connsiteY3" fmla="*/ 10000 h 10117"/>
                <a:gd name="connsiteX4" fmla="*/ 0 w 9786"/>
                <a:gd name="connsiteY4" fmla="*/ 10117 h 10117"/>
                <a:gd name="connsiteX0" fmla="*/ 0 w 9683"/>
                <a:gd name="connsiteY0" fmla="*/ 9271 h 9884"/>
                <a:gd name="connsiteX1" fmla="*/ 178 w 9683"/>
                <a:gd name="connsiteY1" fmla="*/ 327 h 9884"/>
                <a:gd name="connsiteX2" fmla="*/ 9683 w 9683"/>
                <a:gd name="connsiteY2" fmla="*/ 0 h 9884"/>
                <a:gd name="connsiteX3" fmla="*/ 9104 w 9683"/>
                <a:gd name="connsiteY3" fmla="*/ 9884 h 9884"/>
                <a:gd name="connsiteX4" fmla="*/ 0 w 9683"/>
                <a:gd name="connsiteY4" fmla="*/ 9271 h 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83" h="9884">
                  <a:moveTo>
                    <a:pt x="0" y="9271"/>
                  </a:moveTo>
                  <a:cubicBezTo>
                    <a:pt x="237" y="6085"/>
                    <a:pt x="-59" y="3512"/>
                    <a:pt x="178" y="327"/>
                  </a:cubicBezTo>
                  <a:lnTo>
                    <a:pt x="9683" y="0"/>
                  </a:lnTo>
                  <a:lnTo>
                    <a:pt x="9104" y="9884"/>
                  </a:lnTo>
                  <a:lnTo>
                    <a:pt x="0" y="9271"/>
                  </a:lnTo>
                  <a:close/>
                </a:path>
              </a:pathLst>
            </a:custGeom>
            <a:pattFill prst="wdDnDiag">
              <a:fgClr>
                <a:prstClr val="black"/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72" name="Data 149"/>
            <p:cNvSpPr/>
            <p:nvPr/>
          </p:nvSpPr>
          <p:spPr>
            <a:xfrm rot="19860000" flipV="1">
              <a:off x="4339623" y="3685400"/>
              <a:ext cx="288000" cy="72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  <a:gd name="connsiteX0" fmla="*/ 0 w 9786"/>
                <a:gd name="connsiteY0" fmla="*/ 10117 h 10117"/>
                <a:gd name="connsiteX1" fmla="*/ 484 w 9786"/>
                <a:gd name="connsiteY1" fmla="*/ 331 h 10117"/>
                <a:gd name="connsiteX2" fmla="*/ 9786 w 9786"/>
                <a:gd name="connsiteY2" fmla="*/ 0 h 10117"/>
                <a:gd name="connsiteX3" fmla="*/ 9219 w 9786"/>
                <a:gd name="connsiteY3" fmla="*/ 10000 h 10117"/>
                <a:gd name="connsiteX4" fmla="*/ 0 w 9786"/>
                <a:gd name="connsiteY4" fmla="*/ 10117 h 10117"/>
                <a:gd name="connsiteX0" fmla="*/ 0 w 9683"/>
                <a:gd name="connsiteY0" fmla="*/ 9271 h 9884"/>
                <a:gd name="connsiteX1" fmla="*/ 178 w 9683"/>
                <a:gd name="connsiteY1" fmla="*/ 327 h 9884"/>
                <a:gd name="connsiteX2" fmla="*/ 9683 w 9683"/>
                <a:gd name="connsiteY2" fmla="*/ 0 h 9884"/>
                <a:gd name="connsiteX3" fmla="*/ 9104 w 9683"/>
                <a:gd name="connsiteY3" fmla="*/ 9884 h 9884"/>
                <a:gd name="connsiteX4" fmla="*/ 0 w 9683"/>
                <a:gd name="connsiteY4" fmla="*/ 9271 h 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83" h="9884">
                  <a:moveTo>
                    <a:pt x="0" y="9271"/>
                  </a:moveTo>
                  <a:cubicBezTo>
                    <a:pt x="237" y="6085"/>
                    <a:pt x="-59" y="3512"/>
                    <a:pt x="178" y="327"/>
                  </a:cubicBezTo>
                  <a:lnTo>
                    <a:pt x="9683" y="0"/>
                  </a:lnTo>
                  <a:lnTo>
                    <a:pt x="9104" y="9884"/>
                  </a:lnTo>
                  <a:lnTo>
                    <a:pt x="0" y="9271"/>
                  </a:lnTo>
                  <a:close/>
                </a:path>
              </a:pathLst>
            </a:custGeom>
            <a:pattFill prst="wdDnDiag">
              <a:fgClr>
                <a:schemeClr val="bg1">
                  <a:lumMod val="50000"/>
                </a:schemeClr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73" name="Data 149"/>
            <p:cNvSpPr/>
            <p:nvPr/>
          </p:nvSpPr>
          <p:spPr>
            <a:xfrm rot="19860000" flipV="1">
              <a:off x="4498522" y="4040193"/>
              <a:ext cx="540000" cy="72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  <a:gd name="connsiteX0" fmla="*/ 0 w 9786"/>
                <a:gd name="connsiteY0" fmla="*/ 10117 h 10117"/>
                <a:gd name="connsiteX1" fmla="*/ 484 w 9786"/>
                <a:gd name="connsiteY1" fmla="*/ 331 h 10117"/>
                <a:gd name="connsiteX2" fmla="*/ 9786 w 9786"/>
                <a:gd name="connsiteY2" fmla="*/ 0 h 10117"/>
                <a:gd name="connsiteX3" fmla="*/ 9219 w 9786"/>
                <a:gd name="connsiteY3" fmla="*/ 10000 h 10117"/>
                <a:gd name="connsiteX4" fmla="*/ 0 w 9786"/>
                <a:gd name="connsiteY4" fmla="*/ 10117 h 10117"/>
                <a:gd name="connsiteX0" fmla="*/ 0 w 9683"/>
                <a:gd name="connsiteY0" fmla="*/ 9271 h 9884"/>
                <a:gd name="connsiteX1" fmla="*/ 178 w 9683"/>
                <a:gd name="connsiteY1" fmla="*/ 327 h 9884"/>
                <a:gd name="connsiteX2" fmla="*/ 9683 w 9683"/>
                <a:gd name="connsiteY2" fmla="*/ 0 h 9884"/>
                <a:gd name="connsiteX3" fmla="*/ 9104 w 9683"/>
                <a:gd name="connsiteY3" fmla="*/ 9884 h 9884"/>
                <a:gd name="connsiteX4" fmla="*/ 0 w 9683"/>
                <a:gd name="connsiteY4" fmla="*/ 9271 h 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83" h="9884">
                  <a:moveTo>
                    <a:pt x="0" y="9271"/>
                  </a:moveTo>
                  <a:cubicBezTo>
                    <a:pt x="237" y="6085"/>
                    <a:pt x="-59" y="3512"/>
                    <a:pt x="178" y="327"/>
                  </a:cubicBezTo>
                  <a:lnTo>
                    <a:pt x="9683" y="0"/>
                  </a:lnTo>
                  <a:lnTo>
                    <a:pt x="9104" y="9884"/>
                  </a:lnTo>
                  <a:lnTo>
                    <a:pt x="0" y="9271"/>
                  </a:lnTo>
                  <a:close/>
                </a:path>
              </a:pathLst>
            </a:custGeom>
            <a:pattFill prst="wdDnDiag">
              <a:fgClr>
                <a:schemeClr val="bg1">
                  <a:lumMod val="50000"/>
                </a:schemeClr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74" name="Data 149"/>
            <p:cNvSpPr/>
            <p:nvPr/>
          </p:nvSpPr>
          <p:spPr>
            <a:xfrm rot="19860000" flipV="1">
              <a:off x="6777165" y="2312524"/>
              <a:ext cx="108000" cy="72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  <a:gd name="connsiteX0" fmla="*/ 0 w 9786"/>
                <a:gd name="connsiteY0" fmla="*/ 10117 h 10117"/>
                <a:gd name="connsiteX1" fmla="*/ 484 w 9786"/>
                <a:gd name="connsiteY1" fmla="*/ 331 h 10117"/>
                <a:gd name="connsiteX2" fmla="*/ 9786 w 9786"/>
                <a:gd name="connsiteY2" fmla="*/ 0 h 10117"/>
                <a:gd name="connsiteX3" fmla="*/ 9219 w 9786"/>
                <a:gd name="connsiteY3" fmla="*/ 10000 h 10117"/>
                <a:gd name="connsiteX4" fmla="*/ 0 w 9786"/>
                <a:gd name="connsiteY4" fmla="*/ 10117 h 10117"/>
                <a:gd name="connsiteX0" fmla="*/ 0 w 9683"/>
                <a:gd name="connsiteY0" fmla="*/ 9271 h 9884"/>
                <a:gd name="connsiteX1" fmla="*/ 178 w 9683"/>
                <a:gd name="connsiteY1" fmla="*/ 327 h 9884"/>
                <a:gd name="connsiteX2" fmla="*/ 9683 w 9683"/>
                <a:gd name="connsiteY2" fmla="*/ 0 h 9884"/>
                <a:gd name="connsiteX3" fmla="*/ 9104 w 9683"/>
                <a:gd name="connsiteY3" fmla="*/ 9884 h 9884"/>
                <a:gd name="connsiteX4" fmla="*/ 0 w 9683"/>
                <a:gd name="connsiteY4" fmla="*/ 9271 h 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83" h="9884">
                  <a:moveTo>
                    <a:pt x="0" y="9271"/>
                  </a:moveTo>
                  <a:cubicBezTo>
                    <a:pt x="237" y="6085"/>
                    <a:pt x="-59" y="3512"/>
                    <a:pt x="178" y="327"/>
                  </a:cubicBezTo>
                  <a:lnTo>
                    <a:pt x="9683" y="0"/>
                  </a:lnTo>
                  <a:lnTo>
                    <a:pt x="9104" y="9884"/>
                  </a:lnTo>
                  <a:lnTo>
                    <a:pt x="0" y="9271"/>
                  </a:lnTo>
                  <a:close/>
                </a:path>
              </a:pathLst>
            </a:custGeom>
            <a:pattFill prst="wdDnDiag">
              <a:fgClr>
                <a:schemeClr val="bg1">
                  <a:lumMod val="50000"/>
                </a:schemeClr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099050" y="2233511"/>
              <a:ext cx="6136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mass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738146" y="1809948"/>
              <a:ext cx="8861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viscous 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damping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889903" y="1738640"/>
              <a:ext cx="6534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lead 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screw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467549" y="2755910"/>
              <a:ext cx="9926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DC servo- 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motor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568704" y="3070253"/>
              <a:ext cx="6834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servo- 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amp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310582" y="4135764"/>
              <a:ext cx="10329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position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transducer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52835" y="4557384"/>
              <a:ext cx="7764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input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voltage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062290" y="3683608"/>
              <a:ext cx="9865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  <a:latin typeface="Arial"/>
                  <a:cs typeface="Arial"/>
                </a:rPr>
                <a:t>x </a:t>
              </a:r>
              <a:r>
                <a:rPr lang="en-US" sz="1400" dirty="0">
                  <a:solidFill>
                    <a:srgbClr val="FF0000"/>
                  </a:solidFill>
                  <a:latin typeface="Arial"/>
                  <a:cs typeface="Arial"/>
                </a:rPr>
                <a:t>(output)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139831" y="4321176"/>
              <a:ext cx="3459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  <a:latin typeface="Arial"/>
                  <a:cs typeface="Arial"/>
                </a:rPr>
                <a:t>V</a:t>
              </a:r>
              <a:r>
                <a:rPr lang="en-US" sz="1400" baseline="-25000" dirty="0">
                  <a:solidFill>
                    <a:srgbClr val="FF0000"/>
                  </a:solidFill>
                  <a:latin typeface="Arial"/>
                  <a:cs typeface="Arial"/>
                </a:rPr>
                <a:t>i</a:t>
              </a:r>
              <a:endParaRPr lang="en-US" sz="1400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491967" y="2654498"/>
              <a:ext cx="340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 err="1">
                  <a:solidFill>
                    <a:srgbClr val="0000FF"/>
                  </a:solidFill>
                  <a:latin typeface="Arial"/>
                  <a:cs typeface="Arial"/>
                </a:rPr>
                <a:t>f</a:t>
              </a:r>
              <a:r>
                <a:rPr lang="en-US" sz="1400" baseline="-25000" dirty="0" err="1">
                  <a:solidFill>
                    <a:srgbClr val="0000FF"/>
                  </a:solidFill>
                  <a:latin typeface="Arial"/>
                  <a:cs typeface="Arial"/>
                </a:rPr>
                <a:t>R</a:t>
              </a:r>
              <a:endParaRPr lang="en-US" sz="1400" dirty="0">
                <a:solidFill>
                  <a:srgbClr val="0000FF"/>
                </a:solidFill>
                <a:latin typeface="Arial"/>
                <a:cs typeface="Arial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435132" y="4025870"/>
              <a:ext cx="3344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/>
                  <a:cs typeface="Arial"/>
                </a:rPr>
                <a:t>+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808097" y="4216338"/>
              <a:ext cx="2700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/>
                  <a:cs typeface="Arial"/>
                </a:rPr>
                <a:t>-</a:t>
              </a:r>
            </a:p>
          </p:txBody>
        </p:sp>
      </p:grpSp>
      <p:sp>
        <p:nvSpPr>
          <p:cNvPr id="87" name="Date Placeholder 3">
            <a:extLst>
              <a:ext uri="{FF2B5EF4-FFF2-40B4-BE49-F238E27FC236}">
                <a16:creationId xmlns:a16="http://schemas.microsoft.com/office/drawing/2014/main" id="{63CA3BCC-7165-4C95-A1FF-702085AA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81200" y="6356351"/>
            <a:ext cx="2133600" cy="365125"/>
          </a:xfrm>
        </p:spPr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88" name="Footer Placeholder 4">
            <a:extLst>
              <a:ext uri="{FF2B5EF4-FFF2-40B4-BE49-F238E27FC236}">
                <a16:creationId xmlns:a16="http://schemas.microsoft.com/office/drawing/2014/main" id="{B72DC7A3-D153-4CD8-A555-8F1D5D7AB76D}"/>
              </a:ext>
            </a:extLst>
          </p:cNvPr>
          <p:cNvSpPr txBox="1">
            <a:spLocks/>
          </p:cNvSpPr>
          <p:nvPr/>
        </p:nvSpPr>
        <p:spPr>
          <a:xfrm>
            <a:off x="4324998" y="6375943"/>
            <a:ext cx="314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MMME2046 Dynamics and Control </a:t>
            </a:r>
          </a:p>
          <a:p>
            <a:r>
              <a:rPr lang="en-US" sz="1200" dirty="0"/>
              <a:t>Seminar 3</a:t>
            </a:r>
          </a:p>
        </p:txBody>
      </p:sp>
    </p:spTree>
    <p:extLst>
      <p:ext uri="{BB962C8B-B14F-4D97-AF65-F5344CB8AC3E}">
        <p14:creationId xmlns:p14="http://schemas.microsoft.com/office/powerpoint/2010/main" val="555703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5F9-B01A-4A48-AD07-A5F5D210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order system: time domain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I do not expect you to be able to solve for systems with 3</a:t>
                </a:r>
                <a:r>
                  <a:rPr lang="en-GB" baseline="30000" dirty="0"/>
                  <a:t>rd</a:t>
                </a:r>
                <a:r>
                  <a:rPr lang="en-GB" dirty="0"/>
                  <a:t> or higher order behaviour</a:t>
                </a:r>
              </a:p>
              <a:p>
                <a:r>
                  <a:rPr lang="en-GB" dirty="0"/>
                  <a:t>Usual input is a step: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GB" dirty="0"/>
              </a:p>
              <a:p>
                <a:r>
                  <a:rPr lang="en-GB" dirty="0"/>
                  <a:t>Output: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6A12F-348D-48CD-8001-C12A5470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4C178-3109-4EBE-A26C-C7E2F80C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MM2DYN Dynamics: Control Lecture 3 &amp; 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F092B-B083-41FF-90C3-DBF97FB7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37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5F9-B01A-4A48-AD07-A5F5D210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order system: time domain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Output: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For this system, there are 3 possible outcomes:</a:t>
                </a:r>
              </a:p>
              <a:p>
                <a:pPr lvl="1"/>
                <a:r>
                  <a:rPr lang="en-GB" dirty="0"/>
                  <a:t>Overdamped: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&gt;2×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Critically damped: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=2×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Underdamped: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&lt;2×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6A12F-348D-48CD-8001-C12A5470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4C178-3109-4EBE-A26C-C7E2F80C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MM2DYN Dynamics: Control Lecture 3 &amp; 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F092B-B083-41FF-90C3-DBF97FB7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72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5F9-B01A-4A48-AD07-A5F5D210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order system: time domain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Example: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+5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Output: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+5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Overdamped: 2 real roots.</a:t>
                </a:r>
              </a:p>
              <a:p>
                <a:pPr lvl="1"/>
                <a:r>
                  <a:rPr lang="en-GB" dirty="0"/>
                  <a:t>Use partial fractions to give: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den>
                        </m:f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Inverse Laplace Transforms (no. 8) give: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b="-7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6A12F-348D-48CD-8001-C12A5470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F092B-B083-41FF-90C3-DBF97FB7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23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5F9-B01A-4A48-AD07-A5F5D210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order system: time domain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2456" y="1624013"/>
                <a:ext cx="10972800" cy="4525963"/>
              </a:xfrm>
            </p:spPr>
            <p:txBody>
              <a:bodyPr/>
              <a:lstStyle/>
              <a:p>
                <a:r>
                  <a:rPr lang="en-GB" dirty="0"/>
                  <a:t>Example: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Output: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Critically damped: 2 duplicate real roots.</a:t>
                </a:r>
              </a:p>
              <a:p>
                <a:pPr lvl="1"/>
                <a:r>
                  <a:rPr lang="en-GB" dirty="0"/>
                  <a:t>Use partial fractions to give: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num>
                      <m:den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Inverse Laplace Transforms give: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1−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2456" y="1624013"/>
                <a:ext cx="10972800" cy="4525963"/>
              </a:xfrm>
              <a:blipFill>
                <a:blip r:embed="rId2"/>
                <a:stretch>
                  <a:fillRect l="-1278" b="-61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6A12F-348D-48CD-8001-C12A5470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F092B-B083-41FF-90C3-DBF97FB7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48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5F9-B01A-4A48-AD07-A5F5D210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order system: time domain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Example: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Output: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Underdamped: 2 complex roots.</a:t>
                </a:r>
              </a:p>
              <a:p>
                <a:pPr lvl="1"/>
                <a:r>
                  <a:rPr lang="en-GB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/>
                  <a:t>=0.25	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𝛾𝜔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Inverse Laplace Transforms (no. 15) give: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𝛾𝜔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GB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func>
                          <m:func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𝛾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0.5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15/16</m:t>
                                </m:r>
                              </m:e>
                            </m:rad>
                          </m:den>
                        </m:f>
                        <m:func>
                          <m:func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15/16</m:t>
                                    </m:r>
                                  </m:e>
                                </m:rad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A082A6-A60C-46C8-ABC3-749745C258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b="-6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6A12F-348D-48CD-8001-C12A5470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A.C. Ritchie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F092B-B083-41FF-90C3-DBF97FB7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06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05EC2-86AD-40E4-A8D1-BAC1051F5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5F659D-A537-4662-9F73-4118B2B27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08" y="330496"/>
            <a:ext cx="11564983" cy="536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99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CABFCA-24AE-4137-8672-CA09A783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End?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49FE16-68EC-4664-BA62-783863E57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65778821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7085</TotalTime>
  <Words>1448</Words>
  <Application>Microsoft Office PowerPoint</Application>
  <PresentationFormat>Widescreen</PresentationFormat>
  <Paragraphs>454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Cambria Math</vt:lpstr>
      <vt:lpstr>Gill Sans MT</vt:lpstr>
      <vt:lpstr>Times New Roman</vt:lpstr>
      <vt:lpstr>Gallery</vt:lpstr>
      <vt:lpstr>Office Theme</vt:lpstr>
      <vt:lpstr>Dynamics and Control</vt:lpstr>
      <vt:lpstr>General Introduction – SEMINAR 3</vt:lpstr>
      <vt:lpstr>Block Diagrams Revisited</vt:lpstr>
      <vt:lpstr>PowerPoint Presentation</vt:lpstr>
      <vt:lpstr>PowerPoint Presentation</vt:lpstr>
      <vt:lpstr>PowerPoint Presentation</vt:lpstr>
      <vt:lpstr>PowerPoint Presentation</vt:lpstr>
      <vt:lpstr>Block Diagram Manipulation</vt:lpstr>
      <vt:lpstr>Block Diagram Manipulation</vt:lpstr>
      <vt:lpstr>CHECK</vt:lpstr>
      <vt:lpstr>Block Diagram Manipulation</vt:lpstr>
      <vt:lpstr>Block Diagram Manipulation</vt:lpstr>
      <vt:lpstr>Block Diagram Manipulation</vt:lpstr>
      <vt:lpstr>Example Sheet 2 Question 8</vt:lpstr>
      <vt:lpstr>STEP 1: Eliminate the disturbance and combine forward Transfer functions</vt:lpstr>
      <vt:lpstr>STEP 2: Resolve the feedback loop</vt:lpstr>
      <vt:lpstr>STEP 2: Resolve the feedback loop Continued …</vt:lpstr>
      <vt:lpstr>2nd Order Control Systems</vt:lpstr>
      <vt:lpstr>2nd Order Control Systems</vt:lpstr>
      <vt:lpstr>2nd Order Control Systems</vt:lpstr>
      <vt:lpstr>PowerPoint Presentation</vt:lpstr>
      <vt:lpstr>2nd order system: time domain solution</vt:lpstr>
      <vt:lpstr>2nd order system: time domain solution</vt:lpstr>
      <vt:lpstr>2nd order system: time domain solution</vt:lpstr>
      <vt:lpstr>2nd order system: time domain solution</vt:lpstr>
      <vt:lpstr>2nd order system: time domain solution</vt:lpstr>
      <vt:lpstr>PowerPoint Presentation</vt:lpstr>
      <vt:lpstr>The End?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MMME 4042 Virtual design office</dc:title>
  <dc:creator>Alastair Campbell Ritchie</dc:creator>
  <cp:lastModifiedBy>Alastair Campbell Ritchie (staff)</cp:lastModifiedBy>
  <cp:revision>73</cp:revision>
  <dcterms:created xsi:type="dcterms:W3CDTF">2020-05-12T08:36:36Z</dcterms:created>
  <dcterms:modified xsi:type="dcterms:W3CDTF">2022-02-25T10:48:59Z</dcterms:modified>
</cp:coreProperties>
</file>