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  <p:sldMasterId id="2147483648" r:id="rId2"/>
  </p:sldMasterIdLst>
  <p:sldIdLst>
    <p:sldId id="256" r:id="rId3"/>
    <p:sldId id="257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291" r:id="rId15"/>
    <p:sldId id="290" r:id="rId16"/>
    <p:sldId id="292" r:id="rId17"/>
    <p:sldId id="293" r:id="rId18"/>
    <p:sldId id="294" r:id="rId19"/>
    <p:sldId id="311" r:id="rId20"/>
    <p:sldId id="318" r:id="rId21"/>
    <p:sldId id="259" r:id="rId22"/>
    <p:sldId id="295" r:id="rId23"/>
    <p:sldId id="296" r:id="rId24"/>
    <p:sldId id="297" r:id="rId25"/>
    <p:sldId id="298" r:id="rId26"/>
    <p:sldId id="319" r:id="rId27"/>
    <p:sldId id="28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304FC9-789C-4CD5-B4B5-200AA4909893}" v="1" dt="2023-02-01T13:59:25.4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stair Campbell Ritchie (staff)" userId="fa4eba9c-0090-4de5-8ab1-f1ad246b101d" providerId="ADAL" clId="{88304FC9-789C-4CD5-B4B5-200AA4909893}"/>
    <pc:docChg chg="modSld">
      <pc:chgData name="Alastair Campbell Ritchie (staff)" userId="fa4eba9c-0090-4de5-8ab1-f1ad246b101d" providerId="ADAL" clId="{88304FC9-789C-4CD5-B4B5-200AA4909893}" dt="2023-02-01T13:59:25.405" v="0"/>
      <pc:docMkLst>
        <pc:docMk/>
      </pc:docMkLst>
      <pc:sldChg chg="addSp">
        <pc:chgData name="Alastair Campbell Ritchie (staff)" userId="fa4eba9c-0090-4de5-8ab1-f1ad246b101d" providerId="ADAL" clId="{88304FC9-789C-4CD5-B4B5-200AA4909893}" dt="2023-02-01T13:59:25.405" v="0"/>
        <pc:sldMkLst>
          <pc:docMk/>
          <pc:sldMk cId="3830104008" sldId="259"/>
        </pc:sldMkLst>
        <pc:inkChg chg="add">
          <ac:chgData name="Alastair Campbell Ritchie (staff)" userId="fa4eba9c-0090-4de5-8ab1-f1ad246b101d" providerId="ADAL" clId="{88304FC9-789C-4CD5-B4B5-200AA4909893}" dt="2023-02-01T13:59:25.405" v="0"/>
          <ac:inkMkLst>
            <pc:docMk/>
            <pc:sldMk cId="3830104008" sldId="259"/>
            <ac:inkMk id="24" creationId="{4C9DD013-5476-F782-F946-3601EF9656D2}"/>
          </ac:inkMkLst>
        </pc:inkChg>
      </pc:sldChg>
      <pc:sldChg chg="addSp">
        <pc:chgData name="Alastair Campbell Ritchie (staff)" userId="fa4eba9c-0090-4de5-8ab1-f1ad246b101d" providerId="ADAL" clId="{88304FC9-789C-4CD5-B4B5-200AA4909893}" dt="2023-02-01T13:59:25.405" v="0"/>
        <pc:sldMkLst>
          <pc:docMk/>
          <pc:sldMk cId="45621405" sldId="296"/>
        </pc:sldMkLst>
        <pc:inkChg chg="add">
          <ac:chgData name="Alastair Campbell Ritchie (staff)" userId="fa4eba9c-0090-4de5-8ab1-f1ad246b101d" providerId="ADAL" clId="{88304FC9-789C-4CD5-B4B5-200AA4909893}" dt="2023-02-01T13:59:25.405" v="0"/>
          <ac:inkMkLst>
            <pc:docMk/>
            <pc:sldMk cId="45621405" sldId="296"/>
            <ac:inkMk id="24" creationId="{7D615887-3174-E70F-549A-FCB706B154C0}"/>
          </ac:inkMkLst>
        </pc:inkChg>
      </pc:sldChg>
      <pc:sldChg chg="addSp">
        <pc:chgData name="Alastair Campbell Ritchie (staff)" userId="fa4eba9c-0090-4de5-8ab1-f1ad246b101d" providerId="ADAL" clId="{88304FC9-789C-4CD5-B4B5-200AA4909893}" dt="2023-02-01T13:59:25.405" v="0"/>
        <pc:sldMkLst>
          <pc:docMk/>
          <pc:sldMk cId="2103437253" sldId="308"/>
        </pc:sldMkLst>
        <pc:inkChg chg="add">
          <ac:chgData name="Alastair Campbell Ritchie (staff)" userId="fa4eba9c-0090-4de5-8ab1-f1ad246b101d" providerId="ADAL" clId="{88304FC9-789C-4CD5-B4B5-200AA4909893}" dt="2023-02-01T13:59:25.405" v="0"/>
          <ac:inkMkLst>
            <pc:docMk/>
            <pc:sldMk cId="2103437253" sldId="308"/>
            <ac:inkMk id="3" creationId="{E9E443EA-A0D2-4759-E144-924A12AB34AA}"/>
          </ac:inkMkLst>
        </pc:inkChg>
      </pc:sldChg>
      <pc:sldChg chg="addSp">
        <pc:chgData name="Alastair Campbell Ritchie (staff)" userId="fa4eba9c-0090-4de5-8ab1-f1ad246b101d" providerId="ADAL" clId="{88304FC9-789C-4CD5-B4B5-200AA4909893}" dt="2023-02-01T13:59:25.405" v="0"/>
        <pc:sldMkLst>
          <pc:docMk/>
          <pc:sldMk cId="135829168" sldId="309"/>
        </pc:sldMkLst>
        <pc:inkChg chg="add">
          <ac:chgData name="Alastair Campbell Ritchie (staff)" userId="fa4eba9c-0090-4de5-8ab1-f1ad246b101d" providerId="ADAL" clId="{88304FC9-789C-4CD5-B4B5-200AA4909893}" dt="2023-02-01T13:59:25.405" v="0"/>
          <ac:inkMkLst>
            <pc:docMk/>
            <pc:sldMk cId="135829168" sldId="309"/>
            <ac:inkMk id="2" creationId="{2A2DC8E8-1E56-8B92-8682-C57917005156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1.7687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3-02-01T12:12:05.1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20487 9883 0,'0'-40'141,"-39"40"-125,-1 0-1,0 0 1,1 0-16,39-40 16,-40 40-1,0 0 16,0-39 1,1 39-17,-1 0 17,0 0-1,1 0-16,-1 0 1,0 0 0,0 0-1,1 0 1,-1 0 0,0 0 30,1 0-14,-1 0-1,0 39-31,1 1 31,-1-40-15,0 40-16,0-40 15,1 39 1,-41 1 0,41 0-1,-1-1 1,0-39-16,1 80 16,-1-1-1,0-39 16,40 0-15,0-1-16,0 1 16,0 0-1,0 39-15,0 0 16,0-39 0,0 0-1,0-1 1,0 1-16,0 0 15,0 39 1,40-39 0,-40 0-16,40-1 15,-40 1 1,39 0-16,1-40 16,-40 39-1,40 1 1,-1 0-1,1-1-15,0-39 16,-40 40-16,79 0 16,-39-1-1,0-39-15,-40 40 16,39-40 0,1 0-1,0 0 16,-40 40-31,39-40 16,1 40 0,0-40-1,-1 0 1,1 0 15,0 0-15,0 0-1,-1 0 1,1-40 0,0 40-16,-1-40 15,41 0 1,-40 40 15,-1 0-31,1-39 16,0 39-16,-1 0 15,1 0-15,39-40 16,-79 0 0,80 40-16,-80-39 15,40 39-15,-40-40 16,39 40 0,-39-40-1,0 1-15,40-1 16,0-39-1,-40 39 1,0 0 0,0 1-16,0-1 15,0-40 1,0 41 0,39-1-16,-39 0 15,0 1 1,0-1-16,0 0 15,0 1 1,0-1 0,0 0-1,0 1 1,0-1-16,0 0 31,0 1-15,-39-1-16,-1 40 15,40-40 1,-40 40 0,40-40-16,-39 40 15,39-79 1,-40 79 0,0-40-1,40-39 1,-40 79-1,40-40 1,-39 40-16,39-39 16,-40 39-1,0-80 1,1 41 0,39-1 15,-40 0-31,0 1 15,1-1 1,-1 0 31</inkml:trace>
  <inkml:trace contextRef="#ctx0" brushRef="#br0" timeOffset="3816.15">20567 11629 0,'39'0'63,"-39"-79"-17,-39 79-30,39-40 0,-40 40-1,40-40 1,-40 40-16,40-39 16,-39 39-1,-1 0 32,0 0-31,1 0-1,-1 0 1,0 0 0,0 0-1,1 0 1,-1 0-1,0 0-15,1 0 16,-1 0 15,0 0 1,0 0-32,1 0 31,39-40-16,-40 40 1,0 0 0,1 0 15,-1 0-15,0 0 30,1 0-14,-1 0-17,0 0 1,0 0 15,1 0-15,-1 0-16,0 0 15,1 40 1,-1-40 0,40 39-16,-40-39 15,1 0 17,-1 40-32,0-40 15,40 40 1,0-1-1,-40-39-15,40 40 16,0 0-16,0 39 31,0-39-15,0-1-16,0 1 0,0 0 31,0-1-31,0 1 16,0 0-16,0 0 15,40-1 1,-40 1-16,40 0 16,-40-1-16,40 1 15,-40 0-15,79-1 16,-79 1-16,40 0 16,-1-40-1,-39 39-15,40-39 16,-40 80-1,40-80 1,-40 39 0,39-39-16,1 40 15,0 0 1,0 0 0,-1-40-1,1 0 16,0 0-15,-1 39 0,1-39-16,0 0 15,-1 0-15,1 40 16,0 0 0,0-40 15,-1 0-16,1 0 1,0 0 15,-1 0-15,1 0 0,0 0-16,0 0 15,-1 0 1,1-40-1,0 40 1,-1-40-16,41 40 16,-41-39 15,1 39 16,0-40-32,0 40 1,-1 0 15,-39-40-31,80 40 16,-41-40 0,1 1-1,0 39 1,-1 0-16,41-40 15,-80 0 1,40 40 0,-1-39-1,1 39 1,-40-40 0,40 0 15,-1 1 0,-39-1 16,0 0-16,0 1-15,0-1-1,0 0 17,0 1-17,0-1 1,0 0 0,0 0-1,0 1 16,0-1-31,0 0 16,0 1 15,0-1 16,-39 0-47,-1 1 31,0-1-15,40 0 0,-39 40-1,39-39 1,-80 39 0,40 0 15,1-40-16,-41 40 1,41 0 0,-1 0-1,0-40-15,-39 40 16,79-39-16,-40 39 16,-39 0-1,39-40 1,-39 0-1,39 40 32,0 0 0,1 0-31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1.7687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3-02-01T12:12:18.2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23941 3850 0,'0'-39'31,"-39"-1"0,-1 40 0,0-40-31,1 0 16,-41 1 0,1-1-1,-1 0 16,41 40-15,-41 0 0,41 0-16,-1 0 15,-39 0 1,39 0-16,0 0 16,-39 0-16,39 0 15,0 0-15,1 0 16,-41 0-16,40 0 15,1 0 1,-41 0-16,41 0 16,-1 0-16,0 0 15,1 0-15,-1 0 16,0 0-16,0 0 16,1 0-16,-1 0 31,0 0-31,1 40 15,-1-40 1,0 0 0,1 40-1,-1-1 1,0-39 0,40 40-1,-40-40 1,1 40-1,-1-40-15,40 40 16,-40-40 0,1 39-1,-1-39 1,0 40 15,40 0-31,-39-40 16,39 39-1,-40-39-15,40 40 32,-40 0-32,40-1 15,0 1 1,-40 0 0,40-1-16,0 1 15,0 39 1,0-39-16,0 0 15,0 0 1,0-1 0,0 41-16,0-41 15,0 41 1,0-41 15,40 1-15,-40 0-1,40-1 1,0 1 15,-40 0-31,79 39 16,-39-39 15,-1 0-15,1-40-1,0 39 1,-1 1 0,1-40-16,0 40 15,0-40-15,-1 39 16,1-39-16,0 40 16,39-40-16,-39 0 15,-1 0 1,41 0-16,-80 40 15,40-40-15,-1 0 16,41 0-16,-41 0 16,-39 39-16,40-39 15,0 0 1,-1 0 0,1 0-16,0 0 15,0 0 1,-1 0-16,41 0 15,-41 40 1,1-40 0,0 0-16,0 0 15,-1 0 1,1 0 0,0 0-1,-1 0 1,1 0-1,0 0 1,-1 0-16,1 0 31,0 0-31,0 0 16,-1 0 0,-39-40-1,40 1-15,0-1 16,-1 40-1,-39-40 1,0 1 0,0-1-1,40 0 1,-40 1 0,0-1-16,40 40 15,-1-40-15,-39 0 16,0 1-1,40-1 1,-40 0 0,0 1-16,40-41 15,0 41 1,-40-41 0,0 1-1,39 39 1,-39 1-1,0-1-15,0 0 16,0 0 0,40 1-1,-40-1 1,0 0 0,0 1-1,0-1 1,0 0-1,0 1 1,0-1-16,0 0 16,0 1-1,0-1-15,0 0 16,-40 1 0,40-1 15,-39 0-16,-1 0 1,0 40 0,40-39-16,-40 39 15,1 0 17,39-40-17,-40 40 16,0 0-15,1 0 47</inkml:trace>
  <inkml:trace contextRef="#ctx0" brushRef="#br0" timeOffset="10719.93">23783 10240 0,'-40'0'110,"0"-40"-95,1 40 1,-1 0 0,0-39-16,0 39 15,-39-40 1,39 40-16,-39 0 15,0-40-15,-41 40 16,81 0-16,-41 0 16,41 0-16,-41-40 15,40 40 1,1 0-16,-1 0 16,0-39-16,1 39 15,-1 0-15,0 0 16,1 0-16,-1 0 15,0 0-15,0 0 16,1 0-16,-41 0 16,41 0-16,-1 0 15,0 0-15,1 0 16,-1 0-16,-40 0 16,41 0-1,-1 0 1,0 0-1,1 0 1,-1 0 0,-39 0-16,79 39 15,-80-39 1,40 0-16,1 40 16,-41 0-16,41-40 15,-1 40-15,-40-1 16,41-39-16,-1 40 15,-39 0-15,-1-1 16,41 1-16,-1-40 16,0 40-16,0-1 15,-39 1 1,39 0-16,1-1 16,-1 1-1,0 0-15,1-1 16,-1-39-16,40 40 15,-40-40 1,40 40 0,-40 0-1,1-1 1,39 1-16,0 0 31,0-1-31,-40 1 16,40 0 15,0-1-31,0 1 16,0 0-16,0-1 15,0 41-15,0-41 16,40-39 0,-1 80-16,1-1 15,0-39 1,0 39-1,-1-39 1,1 0-16,-40 39 16,79-39-16,-39-1 15,0 41-15,39-80 16,-39 79-16,39-39 16,-39-40-16,0 0 15,39 40-15,0-40 16,-39 39-16,40-39 15,39 40-15,0 0 16,0-1-16,0-39 16,-79 0-16,79 40 15,0-40-15,-40 40 16,1-40 0,79 39-16,-80-39 0,40 0 15,40 40 1,-40-40-16,40 0 15,0 0-15,-1 0 16,-38 0-16,38 0 16,-78 0-16,-1 0 15,-39 0-15,0 0 16,39 0-16,-39 0 16,39 0-16,40 0 15,-39 0-15,39 0 16,-80 0-16,81 0 15,-41 0-15,-39 0 16,39 0-16,-39 0 16,39 0-16,-39 0 15,39 0 1,-39 0 0,39 0-16,1 0 15,-41 0 1,1 0-16,0 0 15,0 0-15,-1-79 16,1 79 0,-40-40-1,0 0 1,0 1 0,0-1-1,0-39-15,0 39 16,0-40-1,0 41 1,0-41-16,0 41 16,0-1-16,0-79 15,-40 79-15,40 1 16,0-41-16,-39 41 16,-1-81-16,0 81 15,0-41 1,40 41-16,-79-41 15,39 41 1,40-1 0,-39 0-16,39 1 15,-40 39 1,40-40-16,-40 40 16,1-79-16,-1 39 15,40 0-15,-80 0 16,41 1-1,39-1-15,-80 0 16,41 1 0,-1-1-1,0 0-15,-39 1 16,-1-1 0,1 0-1,0 1-15,39 39 16,0 0-16,1 0 15,-1-40-15,0 40 16,-39-40 0,-1 40-1,80-39 1,-39 39 0,-1-40-16,0 40 15,-39 0-15,39 0 16,0-40-16,-39 40 15,-40 0-15,79 0 16,0 0 0,-39-40-1,0 40 126</inkml:trace>
  <inkml:trace contextRef="#ctx0" brushRef="#br0" timeOffset="46360.53">27753 4922 0,'40'0'62,"-1"0"-46,1 0-1,0 0 1,-1 0 0,1 0-16,-40-40 15,40 40 1,0 0-16,-1 0 16,1 0-1,0 0-15,-1 0 16,41 0-1,-40 0 1,-1 0-16,41 0 16,-41 0-16,41 0 15,-41 0-15,41 40 16,-40-40-16,-1 0 0,1 0 16,39 39-1,-39-39 1,0 0-16,-1 0 15,41 40 1,-40-40 0,-1 0-1,1 0 142,0 0-142,-40-40 1,0 1-1,0-1 1,39-39 0,-39-1-1,0 1-15,0 39 16,0 1-16,0-41 16,40 1-16,-40-1 15,0 41 1,40-1-16,-40 0 15,0-39-15,0 39 16,0 1-16,0-1 16,0 0-16,0 1 15,0-41-15,0 41 16,0-1-16,0 0 16,0 0-16,0-39 31,0 39-16,0-39-15,0 39 16,0 1-16,0-1 16,0 0 15,39 1 188,1 39-172,0 0-32,39 0 1,1 0-16,39 0 15,79 39-15,-39-39 16,0 0-16,39 0 16,41 0-16,-80 0 15,-1 0-15,1 0 16,0 0-16,-40 0 16,-40 0-16,80 0 15,-79 0-15,39 0 16,-80 0-16,1 0 15,0 0-15,0 0 125</inkml:trace>
  <inkml:trace contextRef="#ctx0" brushRef="#br0" timeOffset="49702.65">28190 3334 0,'39'0'234,"1"0"-187,0 0-16,0 0 0,-1 0 32,1 0 93,0 0-109,-1 0 0,1 0-32,0 0 64,-40-39-1</inkml:trace>
  <inkml:trace contextRef="#ctx0" brushRef="#br0" timeOffset="50695.98">27872 2779 0,'0'39'47,"0"1"0,0 0-47,0-1 16,0 1-1,0 0-15,0-1 16,0 1 0,0 0-1,-40 0-15,40-1 16,0 1-1,0 0-15,0-1 16,0 1 15,0 0 1,0-1-1,-39 1-16,39 0 126</inkml:trace>
  <inkml:trace contextRef="#ctx0" brushRef="#br0" timeOffset="53039.24">29420 1588 0,'-39'0'62,"39"40"-46,-40-40 0,40 39-1,0 1 1,0 0-16,0-1 16,0 1-16,0 0 15,0 39-15,0-39 16,-40 0-1,40-1 1,0 1-16,0 0 16,0-1-16,0 1 15,0 39-15,0-39 16,0 39-16,0-39 16,0 40-16,0-41 15,0 41 1,0-41-1,0 1 1,0 0 0,0-1-1,0 1-15,0 0 16,0-1 0,0 1-1,0 0-15,0-1 31,0 1-31,0 0 32,0 0-17,0-1 1,0 1-16,0 0 16,0 39-1,0-39 1,0-1-1,0 1 17,0 0-17,40-1 17,-40 1-17,0 0 16,0-1-31,0 1 32,0 0-17,0 39 1,0-39 0,0 39-1,0-39-15,0 0 16,0-1-1,0 1 1,0 0 0,0-1-1,0 1 1,0 39-16,0-39 16,0 0-16,0 0 15,0 39-15,0 0 16,0 1-1,0-41 1,0 1 0,0 0-16,0-1 15,0 1 17,0 0-17,0-1 1,0 1-1,0 0-15,0 0 16,-40-1-16,40 41 16,0-41 15,0 1-15,0 0 15,0-1-31,-39-39 15,39 40 64,0 0-48,0-1-16,0 1-15,0 0 16,-40-1-16,40 1 16,0 0-16,0 0 15,0-1 1,0 1-16,0 39 16,-40-39-1,40 0 1,0 39-16,0-39 15,0 39-15,0 0 16,0 1-16,0-1 16,0-39-1,0 0 48,-39-1 31,-41-39-48</inkml:trace>
  <inkml:trace contextRef="#ctx0" brushRef="#br0" timeOffset="54200.09">28626 6430 0,'-39'0'47,"-1"0"-32,40 79 1,-79-39-1,79 0-15,0-1 16,-40 41-16,0-1 16,1 0-16,39 1 15,0-1-15,0 40 16,-40-39-16,40-1 16,0-39-16,0-1 15,0 1-15,0 0 16,0-1-1,0 1 1,40 0 0,-1 0 15,1-40 16,39 0-32,-39 0 1,0-40 0,-40 0-16,0 0 15,39 40-15,-39-79 16,0 39 15,0 1 0,0-1 1</inkml:trace>
  <inkml:trace contextRef="#ctx0" brushRef="#br0" timeOffset="54895.43">28150 6986 0,'0'-40'78,"40"40"-62,-1 0-16,1 0 16,0 0-16,0 0 15,-1 0 1,1 0 0,0 0-1,-1 0 1</inkml:trace>
  <inkml:trace contextRef="#ctx0" brushRef="#br0" timeOffset="55614.4">29143 7224 0,'39'0'47,"41"0"-31,-41 0-1,41 0 1,-1 0-16,40 0 16,0-40-16,-39 0 15,39 40-15,-79 0 16,-1 0-16</inkml:trace>
  <inkml:trace contextRef="#ctx0" brushRef="#br0" timeOffset="56263.28">29381 7501 0,'39'0'47,"1"0"-31,0 0-16,0 0 15,-1 0-15,41 0 16,-41 0 0,1 0-16,40 0 15,-1 0-15,-39 0 16,39 0 0,-39 0-1,-1 0 95,-39 40-95</inkml:trace>
  <inkml:trace contextRef="#ctx0" brushRef="#br0" timeOffset="57846.05">31207 6946 0,'-40'-40'31,"40"0"0,-39 1 1,-1 39-17,0 0 1,1 0-16,-1 0 16,0 0-1,1 0 1,-1 0-1,0 0 1,0 79 15,40 1-15,0-41 0,0 1 15,0 0-31,0-1 15,0 1 1,0 0 15,40-1-15,-40 1 0,40-40-1,-40 40 1,40-40-1,-1 0 1,1 39 0,0-39 15,-1 40-15,1-40-1,0 0 1,39 0-1,-39 0-15,0 0 16,-1 0 0,1 0 31,0 0-32,-1-40 1,-39 1-1,0-1 1,0 0-16,0 1 16,0-1-1,0 0-15,0 1 16,0-1 0,0 0-1,0 1-15,0-1 16,0 0-1,0 0-15,-39 40 16,39-39-16,0-1 16,-40 0-1,0 40 17,1 0-17,-1 0 1,0 0-1,-39 0 32,39 40-15,0-40-1,1 40 31</inkml:trace>
  <inkml:trace contextRef="#ctx0" brushRef="#br0" timeOffset="101911.29">29143 9367 0,'39'0'47,"1"0"-31,-40 39 31,0 41-32,40-40 1,-40-1-1,0 1 1,0 0 0,0-1 15,0 1-31,0 0 16,0-1-1,0 1 1,0 0-16,0-1 15,0 1-15,0 0 16,0-1-16,0 1 16,0 0-16,0 39 15,0-39-15,0 0 16,0 39-16,-40 0 16,40 1-16,0-41 15,0 41-15,0 39 16,0-40-16,0 1 15,0-41-15,0 41 16,-40-1-16,40-39 16,0-1-16,0 1 15,0 39-15,-39 1 16,39-40-16,0-1 16,-40 80-16,40-79 15,0 39 1,0-39-16,0 79 15,0-79-15,0 39 16,0-39-16,0 39 0,0-39 16,0 0-1,0-1-15,0 41 16,0-41-16,0 41 16,0-41-16,0 41 15,0-41-15,0 1 16,0 0-16,0 39 15,0-39 1,0 0 0,0-1-16</inkml:trace>
  <inkml:trace contextRef="#ctx0" brushRef="#br0" timeOffset="103596.04">27753 11550 0,'40'0'94,"39"0"-63,-39 39-15,39-39-1,-39 0-15,0 0 16,-1 0-1,1 0 1,39 40-16,-39-40 16,79 40-16,-39-40 15,-1 0-15,40 39 16,0-39-16,-39 0 16,-1 0-16,0 40 15,-39-40 1,0 40-16,39-40 15,-39 39 1,39-39-16,1 40 16,-41-40-16,41 0 15,39 0-15,-40 0 16,1 0-16,-1 0 16,1 0-16,-41 0 15,1 0-15,79 0 16,-39 0-1,39 0-15,-40 0 0,40 0 16,-39 0 0,-41 0-16,41 0 15,-1 0-15,1 0 16,-41 0 0,41 0-16,-41 0 15,1 0-15,79 0 16,-39 0-16,-1 0 15,40 0-15,-40 0 16,-39-40 0,40 40-16,-41 0 15,41 0-15,-41 0 16,1 0-16,39 0 16,-39-39 15,-40-41 31</inkml:trace>
  <inkml:trace contextRef="#ctx0" brushRef="#br0" timeOffset="106067.45">29182 11708 0,'40'0'125,"0"0"-110,39 0 1,0-119 0,-39 119-16,40-79 15,-41 39-15,41 1 16,-80-1-16,39 40 15,41-80-15,-40 41 16,-1-1-16,1 0 16,0 1-1,-1 39-15,41-80 16,-41 41-16,1-41 16,40 41-16,-1-41 15,0 41-15,-39-1 16,39-40-16,1 41 15,-40-41-15,-1 80 16,1-39-16,0-1 16,39 0-16,-39 1 15,0 39-15,39-80 16,0 41-16,1-41 16,-1 41-16,1-41 15,39 40 1,-40-39-16,0 39 15,1 1-15,-1-1 16,1 0-16,-41 1 16,1-1-16,79-39 0,-79 79 15,0-40 1,-1 0-16,-39 1 16,40 39-1,0 0-15,-1-40 16,-39 0 15,40 40 78</inkml:trace>
  <inkml:trace contextRef="#ctx0" brushRef="#br0" timeOffset="110825.04">31564 12383 0,'0'40'125,"0"39"-109,0-39-1,0 39 1,0-39-1,0 39-15,0-39 16,0 0 0,0-1-16,0 1 15,0 0-15,0-1 16,0 1 0,0 0-1,40 39 16,0-79 16,0 0-31,-1 0 0,1 0-1,0 0 1,-40-40-1,39 1-15,1-1 32,0 0-1,-40 1 47,-40-1-62</inkml:trace>
  <inkml:trace contextRef="#ctx0" brushRef="#br0" timeOffset="111729.88">31326 12661 0,'40'0'79,"0"0"-64,-1 0 1,1 0-1,0 0 1,-1 0 0,1 0-1,0 0-15,0 0 16,-1 0 0,1-40-1,0 40-15,-1 0 16,1 0-1,0 0 1,-1 0 0,1 0-1,0-40 1</inkml:trace>
  <inkml:trace contextRef="#ctx0" brushRef="#br0" timeOffset="113725.85">28071 9486 0,'0'-40'94,"39"40"-78,-39-40-1,40 40 1,0 0-1,-1 0 1,1 0 0,-40 40-1,40 0 1,0 0 15,-1-1 32,-39 1-32,0 0-31,0-1 16,0 1-1,0 0-15,0-1 31,-39 1 1,39 0-17,-40-40 1,0 39 0,0-39 15,1 0 0,-41 0-15,41 0 31,-1 0-1,0 0-14</inkml:trace>
  <inkml:trace contextRef="#ctx0" brushRef="#br0" timeOffset="115389.81">28666 9446 0,'-40'0'94,"1"0"-16,-1 40-15,40 0-32,0-1-15,-40 1 15,40 0 0,0-1 0,0 1-15,0 0 62,0-1-31,0 1-16,40 0-15,0-40 0,-1 0-1,1 39 1,0-39-1,0 0 1,-1 0-16,1 0 16,0 0-16,-1 0 15,1 0 1,0 0 15,-1 0 0,1 0 1</inkml:trace>
  <inkml:trace contextRef="#ctx0" brushRef="#br0" timeOffset="116856.43">30890 10716 0,'39'-40'16,"1"40"77,0 0-77,-1 40 0,1 0 15,0 0-15,-1-1-1,1 1 1,-40 0-16,40-40 15,-40 39-15,79 1 16,-39 0 0,39-40-1,-39 39 1,39 1-16,1-40 16,-40 0-1,-40 40-15,39-40 16,1 0-1,0 0-15,-1 0 16,1 0-16,0 0 0,-1 0 16,41 0-1,-40 0-15,-1 0 16,41 0-16,-41 0 16</inkml:trace>
  <inkml:trace contextRef="#ctx0" brushRef="#br0" timeOffset="118623.07">31326 10676 0,'-39'0'172,"-1"0"-156,-40 0-16,1 0 15,39 0-15,-39 0 16,39 0-16,-79 0 16,79 0-16,1 0 15,-1 0 1,0 0 46,1 0 16,39 40-15,0 40-32,39-80 0,-39 39-31,40-39 16,0 0 0,-1 40-1,1-40 32,0 0-31,-40 40-16,40-40 15,-1 0 1,1 0 0,0 0-1,-1 0 1,1 0 0,0 0-1,-1 39 16,1-39 32,0 0 78,0-79-126,-40 39 1,0 1-16,39-1 15,-39 0-15,0 0 16,0 1 0,0-1 140</inkml:trace>
  <inkml:trace contextRef="#ctx0" brushRef="#br0" timeOffset="122174.79">29301 14447 0,'0'-40'78,"40"40"-46,0 0-17,-1 40 1,1-40 0,0 39 15,0 1-16,-1 0 1,-39 0 0,0-1-16,0 1 15,0 0-15,0-1 16,0 1-16,0 0 31,0-1-15,0 1 31,0 0-32,-39-1 1,39 1-16,-40-40 16,0 0 30,0 0-30,1 0 0,-1 0-1,40-40 1,-40 40 0,40-39-1,-39 39-15,39-40 16,-40 40 109</inkml:trace>
  <inkml:trace contextRef="#ctx0" brushRef="#br0" timeOffset="123376.35">30095 14486 0,'-39'-39'63,"39"-1"-32,-40 40-15,0 0-16,1 0 15,-1 0 1,0 0-16,1 0 15,-1 0 1,0 0-16,0 40 16,1-40-1,39 39 1,-40 1 0,40 0-1,0 0 16,0-1-15,0 1 0,0 0-1,0-1 1,0 1 15,0 0-15,40-40 15,-1 39-15,1-39-1,0 0 1,0 40 0,-1 0-1,1-40 1,0 0-1,-1 0 17,41 0-17,-41 0 1,1 0 0,0 0 15,0 0 0</inkml:trace>
  <inkml:trace contextRef="#ctx0" brushRef="#br0" timeOffset="124118.84">30532 14367 0,'40'0'94,"39"40"-63,-39-40-31,39 0 15,1 0-15,39 0 16,-40 0-16,1 0 16,39 0-16,-40 0 15,1 0 1,-41 0 0,1 0 93,-40 40-109</inkml:trace>
  <inkml:trace contextRef="#ctx0" brushRef="#br0" timeOffset="125566.36">30731 14685 0,'-40'0'0,"0"0"219,80-40-188,0 40-16,39 0-15,1 0 16,-1 0-16,0-39 16,1 39-16,-1 0 15,1-40-15,-41 40 16,1 0 0,0 0-1,-1 0 1,1 0-1,0 0 17,-1 0-17,1 0 63</inkml:trace>
  <inkml:trace contextRef="#ctx0" brushRef="#br0" timeOffset="126766.03">31961 13732 0,'0'80'78,"0"-41"-78,0 1 16,0 0-16,-39 39 16,-1-39-16,40 79 15,-40-79-15,40-1 16,-39 1-16,39 39 15,0-39 1,0 0 0,0-1-1,0 1-15,39 0 16,-39 0 0,0-1-1,0 1 1,40 0-16,-40-1 15,0 1 1,0 0-16,0-1 16,40-39-16,-1 80 15,1-41 1,0 1-16,-40 0 16,40-1-1,39-39 16,-39 40-31,-1-40 16,1 0 0,0 0-1,0 0-15,-1 0 32,1 0-32,-40-40 46,0 1-14,0-1-1,0 0-15</inkml:trace>
  <inkml:trace contextRef="#ctx0" brushRef="#br0" timeOffset="127670.93">31882 14209 0,'40'0'47,"-1"0"-32,1 0 1,0-40-16,0 40 16,-1 0-1,1 0-15,0 0 16,-1-40-16,41 40 31,-40 0-15,-1 0-16,1 0 15,0 0-15,-1 0 32,1 0-17,0 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1.7687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3-02-01T12:29:46.8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24894 9010 0,'40'0'719,"0"0"-657,-1 0-31,1 0 1,0 0-17,0 0 1,-1 0-16,1 0 15,0 0 1,-1 0 0,41 0-1,-41 0 1,41 0 0,-40 0-1,-1 0 16,1 0 1,0 0-32,-1 0 15,1 0 1,0 0 0,0 0 15,-1 0 0,1 0 47</inkml:trace>
  <inkml:trace contextRef="#ctx0" brushRef="#br0" timeOffset="1527.81">25371 9049 0,'0'40'203,"0"0"-203,0-1 31,0 1-15,0 0 46,0-1-46,0 1 15,39-40-15,-39 40-1,0-1 1,0 1-16,0 0 15,0 0 1,0-1 0,0 1 31,0 0-16,40-1-16,-40 1 1,0 0 78</inkml:trace>
  <inkml:trace contextRef="#ctx0" brushRef="#br0" timeOffset="4649.82">26363 8891 0,'-39'0'172,"-1"0"-157,40 39 1,-40 1 0,40 0-1,0-1 1,-39-39 0,-1 40-1,40 0-15,0-1 31,-40-39-15,40 40 0,0 0 15,0-1-31,0 1 47,0 39-32,0-39 32,0 0-15,0 0-17,0-1 1,0 1-1,0 0 1,40-40 31,0 39-31,-40 1 15,39-40 0,1 0-15,0 0 15,-1 40-15,1-40 62,0 0-47</inkml:trace>
  <inkml:trace contextRef="#ctx0" brushRef="#br0" timeOffset="5880.39">26641 9089 0,'-39'40'125,"39"-1"-94,0 1-16,0 0-15,0-1 32,0 1-17,0 0 1,0-1 15,0 1-15,0 0 15,0 0-15,0-1 31,39-39-16,1 40-16,0-40 17,-1 0 61,1 0-61,0 0-1</inkml:trace>
  <inkml:trace contextRef="#ctx0" brushRef="#br0" timeOffset="6975.13">26522 9168 0,'40'0'94,"0"0"-63,-1 0 0,1 0-15,0 0 0,-1 0 15,1 0 0,0 0-31,0 0 31,-1 0 1,1 0 14,0 0-30</inkml:trace>
  <inkml:trace contextRef="#ctx0" brushRef="#br0" timeOffset="8977.21">27197 8771 0,'0'40'141,"0"0"-126,40 0 17,0-1-1,-1 1 0,-39 0-15,40-1-1,-40 1 17,0 0-17,0-1 1,0 1 0,0 0 15,0-1-16,0 1 17,0 0-1,0-1-15,0 1-1,0 0 1,-40-40-1,40 40 17,0-1-1,0 1-15,0 0 15,-39-1 0,39 1 63,-40 0-63,0-40 47</inkml:trace>
  <inkml:trace contextRef="#ctx0" brushRef="#br0" timeOffset="10319.62">27991 9129 0,'-40'0'62,"80"0"126,0 0-172,0 0-1,-1 0 1,1 0-1,0 0 1,-1 0 15,1 0 1,0 0-17,0 0 32,-1 0 125</inkml:trace>
  <inkml:trace contextRef="#ctx0" brushRef="#br0" timeOffset="11911.42">27991 9486 0,'-40'0'156,"120"0"-124,-40 0 30,-1 0 1,1 0-32,0 0 16,-40-40-16,39 40 16,1 0 0,0 0-16,-40-40-15,40 40 62,-1 0 31,1-39 188</inkml:trace>
  <inkml:trace contextRef="#ctx0" brushRef="#br0" timeOffset="78119.42">29023 9010 0,'-39'0'203,"39"79"-171,0-39-17,0-1 1,0 1-1,0 0-15,39-1 32,-39 1 30,0 0-46,0-1-16,0 1 15,0 0 1,0 0 0,0-1 15,0 1 47,0 0-62,0-1-1</inkml:trace>
  <inkml:trace contextRef="#ctx0" brushRef="#br0" timeOffset="79072.35">29063 9406 0,'0'-39'78,"0"-1"-47,80 0-31,-41 1 32,1-1-32,0 0 15,-1 1 1,1-1 15,0 40 0,-40-40-15,39 40 0,1-39 15,-40-1 63</inkml:trace>
  <inkml:trace contextRef="#ctx0" brushRef="#br0" timeOffset="80183.31">29182 9367 0,'40'0'110,"0"0"-79,-1 0-15,1 39 15,0-39-16,-40 40-15,39-40 16,1 40 0,0 0-1,0-1 1,-1-39 0,-39 40-16,40-40 15,-40 40 1,40-1 140</inkml:trace>
  <inkml:trace contextRef="#ctx0" brushRef="#br0" timeOffset="83895.55">29937 9327 0,'0'40'172,"39"-40"-141,41 0-15,-1 0-1,-79-40 16,40 0-31,-40 1 47,0-1-31,40 0 0,-40 1-1,39-1 1,-39 0 15,0 1-31,0-1 31,0 0 16,0 1 0,0-1-31,-39 40-1,-1 0 1,0 0 0,0 0-1,1 0 1,39 40 15,-40-40-15,40 39-1,-40-39 17,40 80-1,-39-41-16,39 1 1,0 0-16,0-1 16,0 1-1,0 0 1,0-1 0,0 1-1,0 0 1,0 39-1,0-39 1,0 0 0,0-1-16,0 1 31,0 0 0,39-40-15,1 0 15,0 0 0,-1 0-15,1 0 15,0 0-15,0 0 15,-1 0 0,1 0 16,-40-40 0,0 0-31,0 1-1,0-1 1,0 0 15,0-39-15,0 39 15,0 0-15,0 1-1,0-1 1,0 0 0,0 1-1,0-1 16,0 0-31</inkml:trace>
  <inkml:trace contextRef="#ctx0" brushRef="#br0" timeOffset="85130.73">30770 8732 0,'-39'0'78,"39"39"-62,0 1-1,0 0 1,0 0-16,-40-1 31,40 1-31,0 0 16,0-1-16,0 1 16,0 0-16,0-1 15,0 1-15,0 0 16,0-1-1,0 1 1,0 0-16,0-1 31,0 1-15,0 0 0,0 0-1,40-1 32,-1 1-16,1-40 1,-40 40-17,40-40 1,0 0-1,-40 39 1,39-39 93</inkml:trace>
  <inkml:trace contextRef="#ctx0" brushRef="#br0" timeOffset="88336.85">31048 8930 0,'0'40'78,"0"39"-62,0-39-1,0 0 1,0-1-1,40-39-15,-40 40 16,40 39 0,-40-39 15,0 0-15,0-1-1,39-39-15,-39 40 16,0 0-16,40 0 31,0 39-15,-40-39-1,40-1 32,-1-39 16,-39-39-32,0-1-15,0 0-1,0-39-15</inkml:trace>
  <inkml:trace contextRef="#ctx0" brushRef="#br0" timeOffset="89193.98">30969 9248 0,'40'0'110,"-1"0"-95,1 0-15,0 0 16,-1 0-16,1-40 15,0 40 1,0 0-16,-1-40 16</inkml:trace>
  <inkml:trace contextRef="#ctx0" brushRef="#br0" timeOffset="90287.21">31445 8692 0,'0'40'63,"40"-40"-47,-40 39-1,40-39-15,-1 80 16,1-40-1,-40-1-15,80 1 16,-80 0-16,39-1 16,1 41-1,0-80-15,-40 39 16,39-39-16,1 40 16,-40 0-1,0-1 1,0 1-1,0 39 1,0-39 15,0 0-15,0 0 15,0-1 0,-40-39-31,1 40 16,-1 0 15,0-1 1,1-39 30,-1 40-31,0-40 1,40 40 30,-40-40-15</inkml:trace>
  <inkml:trace contextRef="#ctx0" brushRef="#br0" timeOffset="131511.66">23306 10676 0,'-39'0'141,"39"40"-126,-40 40-15,40-41 16,0 41-16,0-41 16,0 1-16,0 0 15,0-1 1,0 1 15,0 0-31,0-1 16,0 1 15,0 0-15,0-1-1,0 1 1,0 0-16,0 0 15,0-1 17,0 1 30</inkml:trace>
  <inkml:trace contextRef="#ctx0" brushRef="#br0" timeOffset="132520.03">23028 10597 0,'40'0'62,"0"0"-46,-1 0 0,1 0-16,0 0 31,0 0 0,-1 0-15,1 40-16,0-40 15,-1 39 1,1-39 0,0 0-1,-1 0 63,1 0-15</inkml:trace>
  <inkml:trace contextRef="#ctx0" brushRef="#br0" timeOffset="133648.68">22869 11629 0,'40'0'32,"0"0"-32,0 0 15,-1 0 1,1 0-1,0 0 1,-1 0 15,1 0-31,0 0 16,0 0 15,-1 0-15,1 0-1,0 0-15,-1 0 63,1 0-16,0 0 0,-1 0 46,1 0-61</inkml:trace>
  <inkml:trace contextRef="#ctx0" brushRef="#br0" timeOffset="135736.26">23902 11311 0,'39'0'93,"1"0"-93,0 0 32,0-39-1,-1 39 0,1-40-15,0 0 15,-1 1 0,-39-1 0,0 0 1,0 1 30,0-1-46,0 0-1,-39 40 1,-1-39 15,-39-1 1,39 40 77,0 40-62,0-40 0,1 39-32,39 1 32,-40 0-31,40-1-1,0 1 1,0 39 0,-40-39-1,40 0 1,0-1-16,0 1 16,0 0 15,0 0-31,0-1 31,0 1-15,0 0-16,0-1 15,0 1 17,40 0-17,0-1 32,-1-39-31,1 0 15,0 0 16,0 0-16,-1 0-15,-39-39-1,40-1 17,-40 0-17,40 1 1,-40-1-16,0 0 15,0 1 17,0-1-17,39 0 1,-39 0 0,40 1-1,-40-1 1,0 0-1,0 1 48,0-1 15</inkml:trace>
  <inkml:trace contextRef="#ctx0" brushRef="#br0" timeOffset="136800.16">23941 10518 0,'0'39'46,"40"-39"126,0 40-156</inkml:trace>
  <inkml:trace contextRef="#ctx0" brushRef="#br0" timeOffset="137441.81">24259 10557 0</inkml:trace>
  <inkml:trace contextRef="#ctx0" brushRef="#br0" timeOffset="139489.51">24299 10557 0,'-40'0'219,"0"0"-188,80 0 63,0 0-63,0 0 16,-80 0 141,0 0-157,0 0 16</inkml:trace>
  <inkml:trace contextRef="#ctx0" brushRef="#br0" timeOffset="146583.62">24815 11192 0,'79'0'125,"-39"0"-94,0 0-15,-1 0 15,1 0-15,0 0-16,0 0 15,-1 0 1,41 0 15,-41 0-15,41-39 0,-41 39 15,1 0 47</inkml:trace>
  <inkml:trace contextRef="#ctx0" brushRef="#br0" timeOffset="147865.07">24815 11470 0,'40'0'93,"-1"40"-61,1-40-17,0 0 1,-1 0 15,1 0-15,0 0 15,0 0-31,-1 0 31,1 0-15,0 0 0,-1 0-1,1 0-15,0 0 16,-1 0-1,1 0 17,0 0 30,0 0 141</inkml:trace>
  <inkml:trace contextRef="#ctx0" brushRef="#br0" timeOffset="200929.18">26244 10716 0,'40'0'203,"0"0"-172,-1 0-15,1 0 15,0 0 0,-1 0-15,1 0 0,0 40-1,0-40 16,-1 0-15,1 0 15,0 0 1,-1 0-17,1 0-15,0 40 16,39-40 15,-39 0-15,0 0-1,-1 0 1,1 0 0,0 0 15</inkml:trace>
  <inkml:trace contextRef="#ctx0" brushRef="#br0" timeOffset="201986.3">26641 10875 0,'40'0'93,"-40"40"-77,0-1 0,0 1-1,0 0-15,0-1 16,0 1 15,0 0-15,0-1-16,0 1 31,0 0-15,0-1-1,0 1 1,0 0 0,0 0 15,0-1 0,0 1 0,0 0 32</inkml:trace>
  <inkml:trace contextRef="#ctx0" brushRef="#br0" timeOffset="203071.47">27435 10915 0,'-39'0'125,"-1"39"-109,40 1-1,-40 0-15,40-1 32,0 41-17,-39-80-15,39 39 16,-40 1-16,40 0 31,0-1-15,0 1 15,0 40-15,0-41-1,40 1 1,-40 39-1,39-79 17,-39 80-17,40-80 1,-40 39-16,40-39 16,-1 0-16,1 80 15,0-41 1,-1-39-1,-39-39 79</inkml:trace>
  <inkml:trace contextRef="#ctx0" brushRef="#br0" timeOffset="203975.57">27713 11113 0,'0'40'63,"0"-1"-48,0 1-15,0 39 16,0-39 0,-39-40-16,39 80 15,0-1 1,-40-39 0,40-1 15,0 1 47,0 0-62,40-40 15,-1 0-16,1 0 17,0-40-17,-40 0 48</inkml:trace>
  <inkml:trace contextRef="#ctx0" brushRef="#br0" timeOffset="204737.25">27674 11351 0,'39'0'125,"1"0"-110,0 0 1,-1-40 109</inkml:trace>
  <inkml:trace contextRef="#ctx0" brushRef="#br0" timeOffset="205960.09">27991 10796 0,'0'39'78,"40"1"-62,-40 0-1,40-1-15,-1 1 16,1 0-16,-40-1 15,40 41-15,-1-41 16,-39 1-16,40 0 16,0-1-16,-40 41 15,0-40 1,0 39 0,0-39-1,0-1 16,0 1-15,0 39 0,-40-79-1,40 40 1,-40-40 0,40 40-1,-39-40 32,-1 39-16,0-39 32,1 0 62</inkml:trace>
  <inkml:trace contextRef="#ctx0" brushRef="#br0" timeOffset="-210361.07">28865 11391 0,'79'0'140,"-39"0"-124,39 0-16,1 0 15,-1 0-15,0 0 16,-39 0 0,0 0-16,-1 0 15,1 0-15,0 0 16,0 0 15,-1 0-15,1 0 31</inkml:trace>
  <inkml:trace contextRef="#ctx0" brushRef="#br0" timeOffset="-209376.07">29857 10915 0,'40'0'15,"0"0"17,-40 39-17,0 41 1,0-41 0,0 41-16,0-41 15,0 1-15,0 39 16,0-39-16,0 0 15,0 0-15,0-1 16,0 1-16,0 39 16,0-39-16,0 0 15,0-1-15,0 41 16,0-1-16,0-39 16,0-1-16,0 1 15,0 0 1,0 0-16,0-80 156</inkml:trace>
  <inkml:trace contextRef="#ctx0" brushRef="#br0" timeOffset="-208703.25">30056 11510 0,'0'-40'15,"0"1"17,39-1-32,1 0 31,-40 0-31,40 40 15,0-39-15,-1 39 16,-39-40-16,40 0 16,0 40-16,39-79 15,0 39 1,-39 1 0,-40-1-1,40 40 1</inkml:trace>
  <inkml:trace contextRef="#ctx0" brushRef="#br0" timeOffset="-207936.15">30215 11391 0,'0'40'62,"0"-1"-46,0 1 0,79 0-1,-79-1-15,40-39 16,-1 40-16,1 0 15,-40-1-15,40 41 16,-1-80-16,-39 39 16,40 41-1,40-1 17,-41-39-17,1 0 1,0-1-16,-1 1 31</inkml:trace>
  <inkml:trace contextRef="#ctx0" brushRef="#br0" timeOffset="-206032.33">31207 11788 0,'-40'0'63,"80"0"-1,40 0-46,-41 0-1,1 0 1,0-40-16,-1 40 16,1 0-16,0-40 15,-1 1 1,-39-1 0,40 0-1,0 1 1,-40-41-1,0 41 1,0-41 0,40 40-16,-40 1 15,0-1-15,0-39 32,0 39-17,0 0 16,0 1 16,-40 39-31,0 0 0,0 0-1,1 0-15,-1 39 31,0 1-15,1 39 0,-1 1-1,40-41 1,0 1 0,0 0-16,0 0 15,0-1 1,-40 41-1,40-41 17,0 1-17,0 0-15,0-1 16,0 1 0,0 39-1,0-39 16,40 0-15,-40-1 0,40-39-16,-40 40 15,39 0 1,1-40 15,0 40 16,39-40-31,-39 0 109,0-40-94,-40 0-15,0 0 15,0 1-16,0-1 17,0 0-17,0 1-15,0-1 16,0 0 0,0 1-16,0-1 15,0 0-15,0 1 16,0-1-16,0 0 15,0 1 1,0-41 15</inkml:trace>
  <inkml:trace contextRef="#ctx0" brushRef="#br0" timeOffset="-204983.32">32081 10915 0,'0'39'78,"0"41"-63,0-41 1,0 1-16,-40 39 16,40-39-1,0 39 1,0 1-16,0-40 15,0 39 1,0-39-16,0-1 16,0 41-16,0-41 15,0 1 1,0 0-16,0-1 16,0 1-1,0 39-15,0-39 16,0 0-16,0 0 15,40-1 32,-1-39 0,1 0-31,0 0 46,-1 0-30,1 0 14,0-39-14</inkml:trace>
  <inkml:trace contextRef="#ctx0" brushRef="#br0" timeOffset="-203613.22">32438 11311 0,'0'40'94,"0"0"-78,0 0-1,0-1 1,0 1 31,0 0-47,-40-40 16,40 39-1,0 1 1,-39 0-1,39-1 1,-40-39 0,40 40-1,0 0-15,0-1 32,0 1 30,40 0-15,-1-40-31,1 0-1,0 0 1,-1 0 15,1 0 47,0 0 0,-40-40 16</inkml:trace>
  <inkml:trace contextRef="#ctx0" brushRef="#br0" timeOffset="-202712.52">32398 11431 0,'40'0'156,"0"39"-140,-1-39-1,1 0 1,0 0-16,-1 0 31,1 0 0,40 0 1</inkml:trace>
  <inkml:trace contextRef="#ctx0" brushRef="#br0" timeOffset="-201352.31">32676 10796 0,'40'39'125,"0"1"-109,-1 0 0,1-40-1,0 39 1,39 1-16,-39-40 15,39 79-15,-39-79 16,-40 40-16,40-40 16,-1 40-16,-39-1 15,40-39-15,-40 40 16,40-40 0,-40 40-1,0-1 1,0 1-1,0 0-15,39 0 16,-39-1-16,0 1 16,0 0-16,0-1 15,0 1 1,0 0 15,-39-1-31,-1 41 31,0-41 1,1 1-32,39 0 15,-40-1 1,0 1 15,0 0 0,1-40-15,39 40-16,-40-1 16,0-39-1,40 40 1,-39-40 0,-1 0-1,0 0 1,-39 40 46,39-40 48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1.7687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3-02-01T12:34:46.0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14969 10637 0,'39'0'125,"41"0"-94,-41 0-31,41 39 16,-40-39-16,-1 0 16,1 40-1,0-40-15,-1 0 16,1 0-16,39 40 16,-39-40-1,0 0-15,0 0 16,-1 0-16,1 0 15,0 0-15,-1 0 16,1 0-16,0 0 16,39 0-1,-39 0 17,0 0-1,-1 0-16,1 0-15,0 0 16,-1 0 0,1 0-1,0 0 17,-1 0 61,-39-40-61,40 40-1</inkml:trace>
  <inkml:trace contextRef="#ctx0" brushRef="#br0" timeOffset="9030.34">12983 11907 0,'0'39'94,"40"-39"-78,40 0-1,-41 0 1,41 0-16,-41 0 16,1 0-1,0 0 1,-1 0-16,1 0 16,0 0-1,-40-39 1,40 39-16,-1 0 31,1 0 0,0 0-31,-1 0 16,1 0 0,0-40-16,0 40 15,-1 0 16,1 0 1,0 0-17,-1 0 1,1 0 0,0 0-1,-1 0 1,1 0-1,0 0 1,0 0 0,-1 0-16,1 0 31,0 0 0,-1 0 0,1 0-15,0 0 15,-1 0 1</inkml:trace>
  <inkml:trace contextRef="#ctx0" brushRef="#br0" timeOffset="12382.48">15366 12066 0,'0'39'141,"39"-39"-141,80 0 16,-79 0-16,40 0 15,-41 0 1,1 0 0,0 0-16,-1 40 31,1-40-16,0 0 1,-1 40 0,1-40-1,0 0-15,0 0 16,-1 0-16,1 0 16,0 0-1,-1 0-15,1 0 31,0 39-31,-1-39 16,1 0 0,0 0-16,0 0 15,-1 0 17,1 0-17,0 0-15,-1 0 16,1 0-1,0 0-15,0 0 16,-1 0 0,41 0-1,-41 0 1,1 0 0,0 0-16,-1 0 15,1 0 1,0 0-1,0 0-15,-1 0 16,1 0 0,0 0-1,-1 0 1,1 0 0,0 0 15</inkml:trace>
  <inkml:trace contextRef="#ctx0" brushRef="#br0" timeOffset="21363.72">13261 13455 0,'-39'39'78,"39"1"0,39-40-62,1 0 15,0 0-15,-1 0-1,1 0 1,0 0-16,0 0 16,39 0-1,-39 0 1,-1 0-1,1 0 1,0 0-16,0 0 31,-1 0-15,1 0 31,0 0-16,-1 0 0,1 0 1,0 0-17,-1 0 1,1 0 15,0 0-15,0-40-1,-1 40 1,1 0 0,0 0 15,-1 0-16,1 0 1,0 0 15,-1 0 1,1-39-1</inkml:trace>
  <inkml:trace contextRef="#ctx0" brushRef="#br0" timeOffset="22502.17">15524 13613 0,'40'-39'141,"0"39"-126,0 0 1,39 0-16,0 0 16,-39 0-16,39 0 15,-39 0-15,40 0 16,-1 0 0,-39 0-16,39 0 15,0 0-15,-39 0 16,40 0-1,-41 0 1,1 0 0,0 0-1,-1 0 1,1 0 0,0 0 46,0-40-31</inkml:trace>
  <inkml:trace contextRef="#ctx0" brushRef="#br0" timeOffset="27616.18">17510 14566 0,'39'0'109,"1"0"-93,0 40-1,-1-40 1,1 0-1,40 0 1,-80 39-16,39-39 16,1 0-16,39 0 15,-39 0-15,0 0 16,-1 0-16,1 0 16,0 0-1,0 0-15,-1 0 16,1 0-1,0 0-15,-1 0 16,1 0 0,0 0-1,-1 0 1,1 0 0,0 0 15,0 0 0,-1 0 0,1 0-15,0 0 15,-1 0 0,1 0 16,0 0-31,-1 0 546</inkml:trace>
  <inkml:trace contextRef="#ctx0" brushRef="#br0" timeOffset="29398.46">21083 8216 0,'0'40'63,"-40"-1"-48,40 1-15,0 39 16,0-39-16,0 39 15,0 1-15,0-41 16,0 80-16,0-39 16,0-1-16,0-39 15,0 0-15,0-1 16,0 1-16,0 0 16,0-1-1,0 1 1,0 0-1,0 39-15,0-39 16,0 39 0,0-39-1,0 39-15,0-39 16,0 39 0,0-39-1,0 39 1,0-39-16,0 39 15,0-39-15,0 39 16,0 41-16,0-41 16,0 40-16,0-40 15,0 40-15,0-39 16,0-1-16,0 1 16,0 39-16,0-40 15,0 0-15,0-39 16,0 39-16,0-39 15,0 79-15,0-39 16,0 39-16,0 0 16,0 0-16,0-40 15,0 40-15,0-39 16,0 39 0,0-40-16,0 0 15,0-39-15,40 39 16,-40 1-16,0-41 15,0 1-15,0 0 47,0 0 16</inkml:trace>
  <inkml:trace contextRef="#ctx0" brushRef="#br0" timeOffset="30999.15">20646 11986 0,'0'40'110,"40"0"-95,-40-1-15,0 1 16,40 0-16,-1 39 16,-39-39-16,0-1 15,0 1-15,0 0 16,40-40-16,-40 39 15,40 1 17,-1-40-1,-39 79-31,40-79 16,-40 40 15,40 0 31,-1 0-46,1-1 0,-40 1-1,40 0-15,-40-80 141,40 0-126,-1 1 1,-39-1-16,40 0 16,0-39-1,-1 39-15,-39 0 16,40 40-16,-40-79 16,40 39-16,-1 40 15,-39-39-15,40-1 16,-40 0-16,40 40 15,-40-39-15,0-1 32,40 40-1,-40-40 47,-40 40-62,0 0-16,0 0 15,1 0-15,-1 0 16,0 0-16,-39 0 16,0 0-16,39 0 15,0 0-15,0 0 16,-39 0-16,39 0 15,1 0-15,-41 0 16,41 0 0,-1 0-16,0 0 15,0 0 17,1 0 14,39-39 48,0-1-78</inkml:trace>
  <inkml:trace contextRef="#ctx0" brushRef="#br0" timeOffset="33678.43">21837 10438 0,'0'-79'93,"40"39"-77,0 1-16,-40-1 16,39 40-16,1-40 15,0 1 1,-40-41 31,39 80-47,-39-40 15,0-39 1,40 79-16,0-40 16,-40 1-16,0-1 15,0 0 1,0 1 0,40-1-16,-40 0 15,0 1 16,0-1-31,0 0 16,0 1 0,0-1-1,0 0 17,-40 40 93,0 0-125,0 40 15,40 0 1,-39-1-1,39 1-15,0 39 16,-40-39 0,40 39-1,0-39-15,0 0 16,0-1-16,-40 1 16,40 0-16,0-1 15,0 1 16,0 0-15,0 0 0,0-1-16,0 1 15,0 0 1,0-1 0,0 1 15,0 0-16,-39-40-15,-1 39 16,40 1 15,-40 39-15,40 1 0,-39-80-1,-1 39-15,0 1 31,40 0-31,-40 0 16,1-1 31,-1-39 0,0 0 47,1 0-94,39-39 31,0-1-16,0 0 1,0 0 15,0 1-15,0-1 0,39 0-1,1 40 32,0 0-47,-1 0 31,1 0 16,40 0-31,-41 0 15,1 40-15,0 0-1,-1-40 17,-39 39-17,80-39 1,-80 40 15,39-40-31,1 40 16,0-40-1,0 40-15,39-1 16,-39-39 15,-1 40-31,1-40 16,0 0-1,-40 40 1,39-40 0,1 0-16,0 0 15,0 0 1,-1 0-16,1 0 16,-40 39-16,79-39 15,-39 0-15,39 0 16,-39 0-1,0 0-15,39 0 16,-39 0 0,0 0-16,-1 0 31,1 0-31,0 0 31,0 0 32</inkml:trace>
  <inkml:trace contextRef="#ctx0" brushRef="#br0" timeOffset="42318.57">19971 14526 0,'40'0'110,"0"0"-79,-1 0-16,1 0-15,0 0 16,-1 0 0,1 0-16,0 0 15,79 0-15,-79 0 16,39 0-16,0 0 16,-39 0-16,40 0 15,-41 0-15,41 0 16,-41 0-1,1 0-15,39 0 16,-39 0-16,0 0 16,39 0-16,1 0 15,-41 40-15,1-40 16,39 0-16,-39 0 16,0 0-16,0 0 15,-1 40-15,1-40 16,0 0-1,-1 0-15,1 0 16,0 0 0,0 0-16,-40 39 15,39-39-15,1 0 16,0 0-16,-1 0 31,1 40-15,0-40 15,-1 0-15,1 0-1,0 0 1,0 0 0,-1 0 15,1 0-16,0 0-15,-1 0 16,1 0 0,0 0 93,-1 0-78</inkml:trace>
  <inkml:trace contextRef="#ctx0" brushRef="#br0" timeOffset="95512.93">25450 7779 0,'0'40'172,"0"0"-156,0-1 0,0 1-16,0 0 15,0-1-15,40 1 16,-40 39-1,0-39 1,0 0-16,0 0 16,0-1-1,0 1-15,0 39 16,0-39 0,0 39-1,0-39-15,40 0 16,-40-1-1,0 1 1,0 0 93</inkml:trace>
  <inkml:trace contextRef="#ctx0" brushRef="#br0" timeOffset="96080.24">25569 8335 0,'40'0'31,"-40"-40"0,79-39-31,-39 39 16,0 0 0,0-39-1,-1 79-15,-39-40 16,40 40-16,-40-39 16,40 39-16,-40-40 31,39 0-16</inkml:trace>
  <inkml:trace contextRef="#ctx0" brushRef="#br0" timeOffset="96808.63">25808 8256 0,'39'79'125,"1"-39"-93,0-40-17,-1 39-15,1-39 16,0 40-1,-40 0 1,39-40 0,-39 39-16,40-39 15,0 40 1,-40 0 0</inkml:trace>
  <inkml:trace contextRef="#ctx0" brushRef="#br0" timeOffset="97456.67">26403 8295 0,'40'0'93,"39"0"-77,1 0-16,-1 40 16,-39-40-16,-1 0 15,41 0-15,-40 0 110</inkml:trace>
  <inkml:trace contextRef="#ctx0" brushRef="#br0" timeOffset="99199.86">27157 8613 0,'0'-40'31,"0"0"-15,0-39-16,0 39 15,40 40-15,-40-79 16,0 39-16,0-39 15,0 39 1,0 0 0,0 1-16,0-1 15,0 0-15,0 1 16,0-1 0,0 0 30,0 120 48,40-41-78,0 1-1,-40 0-15,39 39 16,41 1-16,-41-41 31,-39 1-31,80 39 16,-80-39 0,79 0-16,-79-1 15,40-39-15,0 40 16,-40 0 15,39-40-15,-39 39 31,0-118 78,0 0-110,0 39 1,0-79-1,0 79-15,0 1 16,0-1 0,0 0-16,-39 0 15,39 1 1,-40 39 15,40-40 0,-40 40 32,40-40 31</inkml:trace>
  <inkml:trace contextRef="#ctx0" brushRef="#br0" timeOffset="104614.82">27991 8573 0,'0'-40'172,"0"1"-172,0-1 16,0 0-16,0 1 62,40 39-30,0-40-17,-1 40 17,1 0-1,0 0 16,-1 0-16,1 40-31,-40-1 31,40-39-31,-40 40 16,0 0-1,0-1 64,0-78 14,0-1-61,0 0-17,0-39 1,0 39 15,40 1-15,-1 39 62,1 0-63,0 0 17,-1 0-1,41 39 0,-41 1 16,-39 0-31,40-1-1,0 41 1,-40-41 15,0 1 16,0 0-31,0-1 156</inkml:trace>
  <inkml:trace contextRef="#ctx0" brushRef="#br0" timeOffset="107129.23">29063 8573 0,'0'-79'156,"40"39"-124,-40 0-17,40 40 1,-40-39-16,0-1 16,0 0-16,39 40 78,1 0-47,39 0-15,-39 0-1,0 0 1,-1 0-16,1 0 15,0 0-15,0 0 16,-1 0 0,1 0-1,0 0 17,-1 0 14,-118 0 158,39 40-173,1 0-16,-1-40 17,0 39-17,0 1 32,40 0-47,0-1 31,0 1 1,0 0-1,0-1-31,80 1 47,-40-40-32,-1 0 1,1 0 0,0 0-1,-1 0-15,-39-40 16,0 1 0,40 39-16,-40-40 15,0 0 16,0 1-15,40-1 15,-40 0 47,-40 1-15,40 78 31,0 1-79,0 0 17,0-1-32,40-39 15,-40 40 1,40-40-16,-1 40 31,1-40 0,0 0 16,-1 0-31,1 0-1,0 0 1,-40 39-16,39-39 109</inkml:trace>
  <inkml:trace contextRef="#ctx0" brushRef="#br0" timeOffset="109392.26">30492 8414 0,'-39'-39'62,"-1"39"1,0 0-32,1 0-16,-1 0 17,0 0-32,1 0 47,39 39-47,-40-39 15,40 40 16,0 0 1,0-1-17,0 1 17,0 0-17,0-1 1,0 1-1,79-40 32,-39 0-15,0 0 14,-1 0-14,1 0-17,-40-40 1,40 40 15,-40-39-31,0-1 16,0 0-16,39 1 31,-39-1-31,0 0 16,0 1-1,40-1 1,-40 0 0,0 1-16,0-1 15,0-40 1,0 41-1,0-1 1,0-39 0,0 39-1,0 0 1,0 1 15,0-1-15,0 80 93,0-1-93,0 1-1,0 0-15,0-1 16,0 1-16,0 0 16,0-1-16,0 1 15,0 0-15,0 0 16,0-1 0,0 1-1,0 0 1,0-1-1,0 1 17,40-40-32,-40 40 15,0-1 1,40-39 15,-40 40-15,39 0-1,1-1 1,-40 1-16,40 0 16,-40-1 15,39-39 16,1 40-16,0-40-15,0 0-1,-1 0 1,1 0 0,0 0-1,-1 0 1,-39-40-1,0 1 17,0-1-17,0 0 17,0 1-1</inkml:trace>
  <inkml:trace contextRef="#ctx0" brushRef="#br0" timeOffset="110230.88">31048 7740 0,'40'0'141,"0"0"-126,-1 0-15,41 0 16,-40 0 0,-1 0-16,1 0 15</inkml:trace>
  <inkml:trace contextRef="#ctx0" brushRef="#br0" timeOffset="111174.8">31604 7263 0,'0'40'94,"0"0"-78,0-1-16,0 1 15,0 39-15,0-39 16,0 0-16,0 0 16,0-1-16,0 1 15,0 0-15,0-1 16,0 1 15,0 0-31,0-1 78,0 1-62,40 0 0,-40-1 46,0 1-31</inkml:trace>
  <inkml:trace contextRef="#ctx0" brushRef="#br0" timeOffset="113840.43">25728 9486 0,'0'40'62,"80"-40"-46,-41 0-16,1 0 16,0 0-16,-1 0 15,1 0-15,0 0 16,-1-40 0,-39 0-1,40 40 1,0-40-1,-40 1 17,0-1-17,0 0 1,0 1 0,0-1-16,0 0 15,0 1 1,0-1-16,0 0 31,0 1-31,-40 39 31,40-40-15,-40 40 0,1 0-16,-1 0 15,0 0 1,1 0-1,-1 0 1,0 40 0,1-1-16,-1 1 15,0 0 1,0 39 15,40-39-15,-39-1-16,39 1 15,0 0 1,0-1 0,0 1-1,0 0-15,0 0 16,0-1 0,0 1-1,0 0 1,39-1-1,-39 1 1,40-40-16,-40 40 16,40-40-16,-40 39 15,40-39-15,-1 40 16,-39 0 0,40-40-1,0 0 1,-1 0 15,1 0-15,0 0-1,-1 0 17,1 0-17,0 0 1,0-40-1,-40 0 1,39 40-16,-39-39 16,0-1-16,0 0 31,40 1-31,-40-1 16,40 40-1,-40-40-15,0 1 16,0-1-1,0 0 1,0 0 0,0 1-1</inkml:trace>
  <inkml:trace contextRef="#ctx0" brushRef="#br0" timeOffset="114480.07">26721 9406 0,'39'0'63,"1"0"-48,0 0 1,0 40-1,-1-40-15,1 0 16,0 0 62</inkml:trace>
  <inkml:trace contextRef="#ctx0" brushRef="#br0" timeOffset="116232.08">27475 9486 0,'0'79'46,"0"-39"-30,0 0-16,0 39 16,0-39-1,0 39-15,0-39 16,0-1 0,0 1-1,0-80 110,0-39-125,0 39 16,0 1-16,0-41 15,0 1-15,0 39 16,0 1-16,0-1 16,0 0-16,0 0 15,0-39-15,0 39 16,0 1 0,0-1 46,0 0-62,40 1 31,-1 39 1,1 0-17,0 0 1,0 0-1,-1 0 1,1 0 15,0 0-15,-1 0 0,1 0-1,-40 39 16,0 1-15,0 0 0,0-1 15,0 1-15,-40 0-1,1-40 1,-1 0-1,40 39-15,-40-39 32,1 0-1,-1 40 78,40 0-62,0 0-47,0-1 16,40-39-1,-40 40 1,39-40-16,-39 40 16,80-1-16,-41 1 15,1 0 1,0-1-16,39 41 16,-39-41-16,0 1 15,-1 0-15,1-1 16,0 1-1,-1-40 48,-39-40-47,0 1-16,0-1 15,0 0 1</inkml:trace>
  <inkml:trace contextRef="#ctx0" brushRef="#br0" timeOffset="118415.33">28507 9684 0,'-39'0'109,"-1"40"-93,0 0 0,1-40-1,39 39 1,-40-39 0,40 40-1,0 0 16,0-1-15,0 1 15,40-40 1,-1 0-17,1 0 16,0 0-15,-1-40 0,-39 1-1,0-1 1,0 0-16,0 1 31,0-1 16,0 80 31,0-1-78,0 1 16,0 0-1,0-1-15,0 1 16,40-40-16,-40 40 16,40-40-1,-1 0 17,1 0-32,0 0 15,0 0 1,-1 0-16,1 0 15,0 0 17,-1 0 15,-39-40 15</inkml:trace>
  <inkml:trace contextRef="#ctx0" brushRef="#br0" timeOffset="120815.85">29182 9684 0,'-39'0'110,"-1"0"-95,0 0-15,40 40 16,-40-40-16,40 79 16,0-39-1,-39-40 1,39 40-16,0-1 15,0 1-15,0 0 16,0-1 15,0 1 16,39-40 16,1 0-48,0 0 1,0 0-16,-40-40 16,39 1-1,1-41 1,-40 41-1,0-41 1,0 41 0,0-41-1,0 41 1,0-41-16,0 41 16,0-41-1,0 40 16,-40 40-15,40-39 15,0-1-15,-39 40 62,39 40-78,0-1 16,0 1-1,0 40 1,39-1 0,-39-39-16,0-1 15,0 1-15,40-40 16,-40 79-16,40-39 15,-40 0 1,39-1-16,-39 41 16,40-80 15,-40 39-15,40 1 15,-1-40-16,1 0 17,0 40-17,0-40 17,-1 0-32,1 0 15,0 0 1,-1 0-1,1 0-15,0 0 16,0 0 0,-1 0-16,-39-40 15,40 40-15,-40-79 16,0 39 0,40 40-16,-40-40 15,0 1 1,0-1-1,0 0 17,-40 40-1,0 0 94,40 40-78,40 0-32,-40-1-15,40-39 16,-1 40-16,1 0 16,0-1-1,-1 1-15,41 0 16,-40-40-16,-1 40 16,1-40-1,-40 39 16,40-39 32,-80 0-1,0 0-46,1 0-16,-41 0 16,40 0-1,-39 0-15,39 0 16,1 0-16,-1 0 31,0 0-15,1 0-1,-1 0 1,0 0 0,40-39 15</inkml:trace>
  <inkml:trace contextRef="#ctx0" brushRef="#br0" timeOffset="123279.1">25808 10597 0,'0'79'78,"0"-39"-78,0 0 16,0 39-16,0 1 15,-40-41-15,40 1 16,0 0 0,0-1-16,0 1 15,0 0-15,0-1 16,0 1-1,0 0 1,0-1 0,0 1-1,0 0 1,-40-40 46</inkml:trace>
  <inkml:trace contextRef="#ctx0" brushRef="#br0" timeOffset="124175.46">25331 10319 0,'40'0'47,"-1"40"-15,1-40-1,0 0-31,0 0 15,-1 40 1,1-40 0,0 0-16,-1 0 15,1 0 1,0 0-16,0 0 16,-1 0-1,1 0-15,0 0 63,-1 0-32,1 0 31,0 0-46,-1 0 15</inkml:trace>
  <inkml:trace contextRef="#ctx0" brushRef="#br0" timeOffset="125710.83">25410 11391 0,'40'40'47,"0"-40"-32,39 0-15,-39 0 16,0 0-16,-1 0 16,1 0-1,0 0 1,0 0-1,-1 0 1,1 0-16,0 0 16,-1 0-1,1 0-15,0 0 16</inkml:trace>
  <inkml:trace contextRef="#ctx0" brushRef="#br0" timeOffset="128800.32">27237 10756 0,'0'40'94,"0"-1"-94,0 1 15,0 0-15,0 39 16,0-39 0,0-1-16,0 1 15,0 0 1,0-1-16,0 1 16,0 0-1,0-1 1,0 1-1,0 40 1,0-41 0,0 1-1,0 0 1</inkml:trace>
  <inkml:trace contextRef="#ctx0" brushRef="#br0" timeOffset="129415.39">27356 11391 0,'0'-40'47,"79"0"-32,-79 1 1,80-1-16,-80 0 15,39 1-15,1-1 16,0 40-16,39-40 16,-79 1-1,80-1-15,-41 40 32</inkml:trace>
  <inkml:trace contextRef="#ctx0" brushRef="#br0" timeOffset="130023.8">27475 11351 0,'0'40'31,"0"0"-15,40-40-1,-40 39-15,39-39 16,-39 40-16,40-40 16,0 0-16,-40 40 15,40-1-15,-1-39 16,1 40-1,0-40 126</inkml:trace>
  <inkml:trace contextRef="#ctx0" brushRef="#br0" timeOffset="132007.51">28071 11311 0,'-40'40'62,"40"0"-31,0 0-15,-40-40 0,40 39-1,0 1 32,0 0-16,0-1-15,40 1 31,0-40-16,-1 0-15,1 0 15,0 0-15,-1 0-1,1-40 1,-40 1 0,40-1-1,-40 0 1,0 1 15,0-1 0,0 0 79,0 80-48,0 0-46,0-1-1,0 1-15,0 0 16,0-1-16,40-39 16,-40 40-16,0 0 15,39-1 1,-39 1-16,0 0 16,40-1-1,-40 1-15,40-40 16,-40 40-1,0-1 32,0 1-31,0 0 0,-40 0 30,40-1-30,-40-39 0,40 40-16,-39-40 15,39 40-15,-40-40 16,0 39 0,0-39 15,1 0-16,-1 0 1,0 0-16,1 0 16,-1 0-1,0-39 17,0 39-17,40-40-15,-39 0 16,-1 1 31,40-1 46</inkml:trace>
  <inkml:trace contextRef="#ctx0" brushRef="#br0" timeOffset="133543.5">28269 11470 0,'0'-39'156,"0"-1"-125,-40 40 63,1 0-78,39-40-1,-40 40 32,0 0 16,1 0-1,-1 0-46,0 0 15,0 0 16,40 40-31,-39-40 15,-1 0 0,0 40-15</inkml:trace>
  <inkml:trace contextRef="#ctx0" brushRef="#br0" timeOffset="135519.44">28626 11470 0,'0'-39'266,"0"-1"-266,0 0 16,0 0-1,40 1-15,-40-1 31,40-39-15,-40 39 62,40 40-31,-1 0 16,41 0-48,-41 0 1,1 40-16,-40-1 15,0 1 1,0 0-16,40-40 16,-40 39-16,0-78 187,0-1-171,0 0-1,39 1 17,-39-1-17,40 0 17,0 40 46,0 0-47,-1 40 0,41-40 0,-80 40-15,39-40 0,-39 39-16,40-39 15,0 40 17,-40 0-32,39-1 15,-39 41 16,0-40-15,0-1 31,0 1 0,0 0 47</inkml:trace>
  <inkml:trace contextRef="#ctx0" brushRef="#br0" timeOffset="137607.57">29619 10796 0,'0'-40'31,"40"40"0,-1-40 0,1 40 1,0 0-17,0 0 1,-1-40-1,1 40 1,0 0 0,-1 0 77,-39 40-61,0 0-17,0 0 1,0-1 0,0 1-1,-39 0-15,-1-1 47,0-39-47,1 0 31,39 40-31,-80-40 16,80 40 0,-40-1-1,1-39 79,78 0 0,1 0-79,0 0-15,0 0 16,39 0-16,-39 0 16,-1 0-1,1 0-15,0 0 16,-1 0-1,1 0 17,0 0-32,0 0 15</inkml:trace>
  <inkml:trace contextRef="#ctx0" brushRef="#br0" timeOffset="163009.75">26324 13296 0,'39'0'109,"1"79"-77,-40-39-17,0 0 1,0-1 0,0 1-1,0 0 16,0-1 1,0 1-17,40 0 1,-40-1 46,39-39-15,41 0-31,-40 0 0,-1-39-1,1-1 16,-40 0-15,40 1 0,-40-1 31,0 0 46,0 80-61,0 0-17,0-1 1,0 1-1,39 0 1,1 39 0,0-39-1,-40-1-15,40 1 16,-1 0 0,1-40-1,0 0 16,-1 0 16,1 0-31,0 0 0,-1 0-1,1 0 1,-40-80 15,0 41-15,0-1-1,0 0-15,0 1 16,0-1 0,0 0-1,0 1 1,0-1-1,0 0 1,0 1 0,0-1-1,0 0 17,0 1-1,-40-1 16</inkml:trace>
  <inkml:trace contextRef="#ctx0" brushRef="#br0" timeOffset="163815.87">27832 13574 0,'0'39'93,"40"-39"-77,0 0 0,-1 0-16,41 0 15,-40 0-15,39 0 16,-39 0-16,39 0 15,-39 0-15,0 0 16,-1 0-16,1 0 16,0 0-1,-1 0 17</inkml:trace>
  <inkml:trace contextRef="#ctx0" brushRef="#br0" timeOffset="167224.81">29659 13216 0,'-40'0'171,"-39"40"-139,39 0 30,0-40-15,0 40-31,1 39 46,39-39 16,0-1-62,0 1 15,0 0-15,39-1-1,1-39 17,0 0-17,0 40-15,-1-40 16,1 0 31,-40 40-32,40-40 1,-40 39-16,39-39 16,1 40-1,-40 0 17,0-1-1,0 1-16,-40-40-15,40 40 32,-39-40-17,-1 0 48,0 0-48,1 0 17,-1 0-1,-40 0 0,41 0 16,-1-40-31,0 40 77,1-40 1</inkml:trace>
  <inkml:trace contextRef="#ctx0" brushRef="#br0" timeOffset="168096.51">29619 12899 0,'0'-40'15,"0"1"32,40 39-31,-1 0-16,1 0 15,0 0 1,39 0 0,-39 0 15,0 0-16,-1 0-15,1 0 16,0 0 0,-40-40-16,39 40 15,1 0 32</inkml:trace>
  <inkml:trace contextRef="#ctx0" brushRef="#br0" timeOffset="169008.31">30215 12462 0,'39'40'63,"-39"0"-47,0-1-16,0 1 15,0 0-15,0 39 16,0-39-1,0 39 1,0-39 0,0 0 15,0-1-15,0 1-1,0 0-15,0-1 31,-39 1 79</inkml:trace>
  <inkml:trace contextRef="#ctx0" brushRef="#br0" timeOffset="180984.4">28349 13534 0,'0'40'47,"0"39"-47,0-39 16,0-1-16,-40 1 15,40 0-15,-40-1 16,40 1 15,-40-40 47,40-40-31,0-39-31,0 39-1,-39 1-15,39-41 16,0 41-16,-40-1 16,40 0-16,0 1 15,0-1 1,0 0 109,40 40-125,-1 0 16,41 0-1,-40 0 1,-1 0-1,41 0-15,-1 0 16,-39 40 0,-1-40-1,1 0 1,0 0 0,0 0-1,-1 0 1,1 0-1,0 0-15,-1 0 16,-78 0 125,-1 0-141,-39 40 15,39-1-15,-40 1 16,1-40-16,39 40 31,1-1-15,39 1 15,0 0-31,0-1 16,0 1-1,0 0 17,39-40-1,1 0-16,39 0 1,-39 0 0,0 0-1,0 0 32,-40-40-16,0-39-15,39 39 31,-39 0 62,0 1-77,0 78 186,0 1-202,0 0 15,0-1 0,0 1-15,40 0 78,0-40 31</inkml:trace>
  <inkml:trace contextRef="#ctx0" brushRef="#br0" timeOffset="182768.7">29143 13534 0,'0'-40'78,"-80"40"-15,40 40-47,40 0-1,-39-40 1,39 39 15,0 1-15,-40 39 15,40-39 47,40-40-47,-1 0 16,1 0-16,-40-40-15,0 1 0,0-1-1,0 0-15,40 1 16,-40-1 0,0 0-1,0 1-15,0-1 16,0 0-1,0 1-15,0-1 16,0 0 0,0 0-1,0 1 1,0-1 0,0 0 15,0 1-31,0-1 31,0 0 16,40 40 62,-40 40-93,0 0-16,0 39 16,0-39-1,0 39-15,0-39 16,0 0-1,0-1-15,0 1 16,0 0 0,0-1-16,0 1 15,0 0-15,0-1 16,0 1 0,0 0-1,0-1 1,0 1-1,39 0 1,-39-1 15,0 1-31,40 0 94,0-40-63,-1 0 47</inkml:trace>
  <inkml:trace contextRef="#ctx0" brushRef="#br0" timeOffset="184320.54">27475 13613 0,'40'0'109,"-1"0"-109,1 0 16,0 0-16,0 0 15,-1 0-15,80 0 16,-79 0-16,39 0 15,-39 0-15,40 0 16,-41 0-16,-78 0 172,-1 0-141,0 0-15,0 0-1,1 0 48,-1 0-1,0 0 63</inkml:trace>
  <inkml:trace contextRef="#ctx0" brushRef="#br0" timeOffset="-214183.02">22949 1231 0,'-40'0'15,"40"40"17,0-1-17,0 1 1,0 0-1,0-1 1,0 1-16,0 0 16,0-1-16,0 1 15,0 0-15,0-1 32,0 1-32,0 0 15,0-1 1,0 1-1,0 0 1,0 0 0,40-40-1,-40 39 1,40-39 15,-1 0-31,1 0 16,0 0-16,-1 0 15,41-39-15,-40-1 32,-1 0-32,1 0 15,-40 1 1,40-41 0,-40 41-16,0-1 15,0 0 1,0 1-1,0-1 48,0 80-1,0-1-46,0 1 0,0 0-16,0-1 15,0 1 1,39 0-16,-39-1 16,40 1-16,-40 0 15,40-40-15,-40 40 16,39-1-16,1-39 15,0 0 1,-40 40 0,40-40-16,-1 40 31,1-40-15,0 0 15,-1 0 0,1 0 0,0 0-31,-1-40 16,-39 0 0,0-39-1,40 79 1,-40-40-16,0 0 15,0 1-15,0-1 16,0-39-16,0 39 16,0 0-16,0 1 15,0-1-15,0 0 16,0-39-16,0 39 16,0-39-1,0 39 1,-40 0-1,40 1 17,-39-1 30</inkml:trace>
  <inkml:trace contextRef="#ctx0" brushRef="#br0" timeOffset="-213072.34">24775 1509 0,'40'0'109,"0"0"-93,79 0-16,-80 0 16,1 0-16,0 0 15,39 0-15,-39 0 16,0 0-16,-1 0 16</inkml:trace>
  <inkml:trace contextRef="#ctx0" brushRef="#br0" timeOffset="-212263.85">24736 1826 0,'39'-40'47,"1"40"-31,0 0 0,-1 0-1,1 0 1,0 0-16,-1 0 15,1 0-15,0 0 16,0 0-16,-1 0 16,1 0-1,0 0 48</inkml:trace>
  <inkml:trace contextRef="#ctx0" brushRef="#br0" timeOffset="-207247.53">26840 1072 0,'0'40'109,"40"-40"-93,-40 79-16,0-39 16,0 0-16,0-1 15,0 41 1,0-41-1,0 1 1,0 0 0,0-1-1,0 1 1,0 0 0,0 39-16,0-39 46,0-1 17,0 1-32</inkml:trace>
  <inkml:trace contextRef="#ctx0" brushRef="#br0" timeOffset="-206544.67">26880 1667 0,'39'-79'47,"41"39"-16,-41 1 1,-39-1-32,40 40 15,-40-40-15,40 40 16,-1-39-16</inkml:trace>
  <inkml:trace contextRef="#ctx0" brushRef="#br0" timeOffset="-204432.83">27118 1548 0,'39'0'172,"1"0"-157,-40-39 1,40-1 0,-40 0 499,0 1-405,79 39 15,-79-40-110,0 0 1,0 1 0,0-1-16,40 40 187,-80 0-171,80 79 15,-40-39 16,40-40 62,-40-40-93,39 40-1,-39-39 1,40 39 0,-40-40-1,40 0-15,-1 40 47,-39-40-16,40 40-15,-40-39 0,0-1-1,40 0 1</inkml:trace>
  <inkml:trace contextRef="#ctx0" brushRef="#br0" timeOffset="-203528.88">27435 1588 0,'40'0'109,"0"40"-93,-1-1-1,1-39 1,-40 40 0,40 0-16,-40-1 31,40-39-15,-40 40-16,0 0 15,0 0 1,0-1-1</inkml:trace>
  <inkml:trace contextRef="#ctx0" brushRef="#br0" timeOffset="-202529.28">26800 2302 0,'40'0'79,"0"0"-64,-1 0-15,41 0 16,-41 0-1,1 0-15,39 0 16,-39 0 0,0 0-16,0 0 15,-1 0 1,1 0-16,0 0 16,-1 0-1,1 0-15,0 0 16,-1 0-16,1 0 15,0 0 1,39 0 31,-39 0-31,0 40-1</inkml:trace>
  <inkml:trace contextRef="#ctx0" brushRef="#br0" timeOffset="-201912.93">27356 2779 0,'-40'39'16,"40"1"0,0 39-1,0 1 1,0-1-16,0-39 15,0 0-15,0-1 16,0 41-16,0-1 16,0-39-1,0-1-15,0 1 16,0 0-16,0 39 16,0-39-1,0-1 1,40-39-1</inkml:trace>
  <inkml:trace contextRef="#ctx0" brushRef="#br0" timeOffset="-200462.96">27277 2858 0,'39'0'0,"1"-40"15,0 40 1,-1 0 15,-39-39 0,40 39 1,0 0-17,-1 0 16,1 0-15,0 0 15,0 0-31,-1 0 16,41 0 0,-41 0-1,1 0 1,-80 0 62,1 0-62,-41 0-16,41 39 15,-1-39-15,0 0 16,0 0-1,1 0-15,-1 0 16,0 0 0,1 0-1,-1 0 1,0 0 0,1 0-16,-1 0 15,0 0 1,0 0-1,1 0 1,-1 0 15,0-39-15,1 39 0,-1-40 30,0 40-14,1 0-17,-1 0 1</inkml:trace>
  <inkml:trace contextRef="#ctx0" brushRef="#br0" timeOffset="-199544.8">27118 3731 0,'0'-40'141,"39"40"-125,1 0-16,0 0 15,0 0-15,39 0 16,-39 0-16,-1 0 16,1 0-16,0 0 15,-1 0-15,1 0 16,0 0-1,0 0 1,-1 0 0,1 0 31,0 0-16</inkml:trace>
  <inkml:trace contextRef="#ctx0" brushRef="#br0" timeOffset="-198495.19">30572 1231 0,'40'-40'16,"-40"80"15,0 0-31,0-1 16,0 41-16,0-1 15,0-39-15,-40 39 16,40-39-16,0 39 16,0-39-16,0 39 15,0-39-15,-40 39 16,40-39 31,0 0-32,0-1 1,0 1 0</inkml:trace>
  <inkml:trace contextRef="#ctx0" brushRef="#br0" timeOffset="-197728.85">30334 1072 0,'39'0'125,"1"0"-110,0 0 1,-1 0-16,1 0 16,0 0 15,0 0-15,-1 0-1,41 0 1,-41 0-1,-39 40-15,40-40 16,0 0 0,0 0-1</inkml:trace>
  <inkml:trace contextRef="#ctx0" brushRef="#br0" timeOffset="-196809.31">30175 2223 0,'40'0'47,"-1"0"-31,1 0-1,0 0 1,-1 0 0,1 0-16,0 0 15,-1 0-15,1 0 16,0 0-16,0 0 15,-1 0-15,1 0 16,0 0-16,-1 0 31,1 0 1</inkml:trace>
  <inkml:trace contextRef="#ctx0" brushRef="#br0" timeOffset="-195943.07">30016 2660 0,'40'0'94,"-1"0"-79,41 0 1,-40 0-16,-1 0 16,41 0-16,-41 0 15,1 0-15,39 0 16,1 0-16,-40 0 16,-1 0-16,41 0 15,-1 0-15,-39 0 16,0 0-1,39 0 1,-39 0 0,-1 0-1,1 0-15,0-40 16</inkml:trace>
  <inkml:trace contextRef="#ctx0" brushRef="#br0" timeOffset="-194985.04">30175 3215 0,'40'0'62,"-1"0"-46,-39 80-16,0-1 16,0-39-16,0-1 15,0 41-15,0-41 16,0 1-16,0 39 16,0-39-16,0 0 15,0 0-15,0 39 16,0-39-16,0-1 15,0 1-15,40 0 110,0-40-95,39-119 1,-39 39 0,-1 41-16,-39-1 15,40 0-15,0 0 16,0 1 0,-40-1-1,39 40-15,-39-40 16,40 40-1,-40-39 1,40 39 31,-1-40-16</inkml:trace>
  <inkml:trace contextRef="#ctx0" brushRef="#br0" timeOffset="-194328.6">30612 3771 0,'39'40'78,"1"-1"-62,39 1 0,1 0-1,-80-1-15,40-39 16,-40 40-16,39 0 16,1-40-16,0 39 15,-1-39 1,-39 40-16,80-40 15,-80 40 1,39-1 0,1-39-16,0 40 15,0-40-15,-40 40 16,39-1 0</inkml:trace>
  <inkml:trace contextRef="#ctx0" brushRef="#br0" timeOffset="-190856.98">26046 3374 0,'39'40'47,"1"-1"-32,0-39 1,-40 80-1,40-80 1,-40 39-16,39-39 16,1 40-16,0 39 15,-1-39 1,1 0 0,0-40 93,-1 0-93,-39-80-1,0 1-15,40 0 16,0-1-16,-40 1 15,40-40-15,-40 0 16,0 39-16,0-39 16,0 40-16,0 0 15,0-1-15,0 1 16,0 0-16,0-1 16,0-39-16,0 40 15,0-1-15,0 41 16,0-41-16,0 1 15,0 39-15,0 1 16,0-1-16,0-40 16,0 41-16,0-1 15,0-39-15,0 39 16,0 0-16,0 1 16,0-41-16,0 1 15,-40 39 1,40 1-16,0-1 15,0 0 1,-40 0-16,40 1 16,0-1-16,0 0 15,-40-39-15,40 0 16,0-1 0,0 41-16,0-1 15,0 0-15,0-39 16,0 39-16,-39 0 15,39 1-15,0-1 16,-40 0 0,80 40 124,-1 40-108,-39 0-32,40-40 15,0 0-15,0 0 16,39 0-16,-79 39 15,40-39-15,39 0 16,1 40-16,-41-40 16,1 0-16,0 0 15,-1 0-15,41 0 16,-80 40-16,39-40 16,1 0-1,0 0-15,0 0 16,-1 0-1,1 0-15,0 0 16,-1 0-16,1 0 16,0 0-1,-1 0 1,1 0 15,0 0 0,0 0 16,-1 0 0</inkml:trace>
  <inkml:trace contextRef="#ctx0" brushRef="#br0" timeOffset="-188281.31">29222 4128 0,'0'40'110,"40"-1"-95,-1 1 1,-39 0 0,40-40-16,-40 39 15,40-39-15,-40 40 16,39-40 31,1 0 0,0 0-16,-40-40 16,0-39-47,0 39 15,0 1-15,0-41 16,0 1-16,0 0 16,0 39-16,0-39 15,0-1-15,0-39 16,0 79-16,0-79 16,0 40-16,40 0 15,-40-40-15,39 39 16,-39-39-16,0 0 15,0 0-15,0 0 16,0 0-16,40 39 16,0-39-16,-40 40 15,39 0-15,-39-1 16,0 1-16,0-40 16,0 39-16,40 1 15,-40 39-15,0-39 16,40-40-1,-40 79-15,0 1 16,40-1-16,-40-39 16,0 39-16,0 0 15,0 0 1,0 1 0,0-1-16,0 0 15,0 1 16,0-1 1,0 0-32,0 1 31,0-1-15,0-39-1,0 39 1,0 0-16,0 1 78,39 39 16,-39 39-63,40 1-15,-40 0-1,40-40 1,-1 79-1,1-39 1,0-1 0,-1 1-1,-39 0 17,40-40-17,-40 39 1,40-39 15,-40 40-15,40 0-1,39-1 79,-39-39-78,39 80-1,0-80 1,-79 40-16,40-40 16,0 39-1,0-39 48,-40-39-63,-80-1 15,-79 40 1,1-40-16,158 80 203,0-80-156,-40 40-31,0 0-1,0 0 1,40-40 15,0 1 0,0-1 16</inkml:trace>
  <inkml:trace contextRef="#ctx0" brushRef="#br0" timeOffset="-187257.34">30056 675 0,'-40'-39'16,"80"39"62,-1 0-78,1 0 16,79 0-16,-39 0 15,-1 0-15,40 0 16,0 0-1,0 0-15,1 0 16,-41-40-16,-39 40 16,39 0-16,-79-40 15,40 40-15,-1 0 47,41 0-31,-40 0-1,-1 0 1,1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88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62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54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51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39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00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53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41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02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507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99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ADAD-3130-488F-B35F-5E2AB7D89F67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4AEC-82AA-4DD8-A115-8BFCE5FAD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85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6C888-E8D7-41E6-9455-C414993E8515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80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6ADAD-3130-488F-B35F-5E2AB7D89F67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14AEC-82AA-4DD8-A115-8BFCE5FAD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32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BF18-47F9-4283-AFC6-D9DC690C6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Dynamics and Control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AD9F1-1531-491C-B780-A7C9A1530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Control Seminar 1</a:t>
            </a:r>
          </a:p>
        </p:txBody>
      </p:sp>
    </p:spTree>
    <p:extLst>
      <p:ext uri="{BB962C8B-B14F-4D97-AF65-F5344CB8AC3E}">
        <p14:creationId xmlns:p14="http://schemas.microsoft.com/office/powerpoint/2010/main" val="340410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5301-80D8-4B65-8A4E-5A9BFED7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General RECAP – Session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67C27-38F2-42B5-BBF9-0BBB7D738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Why do we need control systems?</a:t>
            </a:r>
          </a:p>
          <a:p>
            <a:r>
              <a:rPr lang="en-GB"/>
              <a:t>Why is it important to be able to predict how a system behaves?</a:t>
            </a:r>
          </a:p>
        </p:txBody>
      </p:sp>
    </p:spTree>
    <p:extLst>
      <p:ext uri="{BB962C8B-B14F-4D97-AF65-F5344CB8AC3E}">
        <p14:creationId xmlns:p14="http://schemas.microsoft.com/office/powerpoint/2010/main" val="9665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Lecture recap: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Why do we model control?</a:t>
            </a:r>
          </a:p>
          <a:p>
            <a:pPr lvl="1"/>
            <a:r>
              <a:rPr lang="en-GB"/>
              <a:t>Understanding behaviour of controlled systems</a:t>
            </a:r>
          </a:p>
          <a:p>
            <a:pPr lvl="1"/>
            <a:r>
              <a:rPr lang="en-GB"/>
              <a:t>Tuning for optimum performance (speed, efficiency, rapid response)</a:t>
            </a:r>
          </a:p>
          <a:p>
            <a:pPr lvl="1"/>
            <a:r>
              <a:rPr lang="en-GB"/>
              <a:t>Preventing </a:t>
            </a:r>
            <a:r>
              <a:rPr lang="en-GB" err="1"/>
              <a:t>out-of</a:t>
            </a:r>
            <a:r>
              <a:rPr lang="en-GB"/>
              <a:t> control behaviour (resonance, oscillation, run-away)</a:t>
            </a:r>
          </a:p>
        </p:txBody>
      </p:sp>
    </p:spTree>
    <p:extLst>
      <p:ext uri="{BB962C8B-B14F-4D97-AF65-F5344CB8AC3E}">
        <p14:creationId xmlns:p14="http://schemas.microsoft.com/office/powerpoint/2010/main" val="3783951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6672066" y="3372459"/>
            <a:ext cx="432048" cy="6513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Method of operation for centrifugal governor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5561" y="6381328"/>
            <a:ext cx="561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Video: https://www.youtube.com/watch?v=OG1AiaNTT6s</a:t>
            </a:r>
          </a:p>
        </p:txBody>
      </p:sp>
      <p:sp>
        <p:nvSpPr>
          <p:cNvPr id="5" name="Rectangle 4"/>
          <p:cNvSpPr/>
          <p:nvPr/>
        </p:nvSpPr>
        <p:spPr>
          <a:xfrm>
            <a:off x="3071665" y="1935535"/>
            <a:ext cx="21602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6" name="Rectangle 5"/>
          <p:cNvSpPr/>
          <p:nvPr/>
        </p:nvSpPr>
        <p:spPr>
          <a:xfrm>
            <a:off x="3143673" y="2151559"/>
            <a:ext cx="72008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7" name="Rectangle 6"/>
          <p:cNvSpPr/>
          <p:nvPr/>
        </p:nvSpPr>
        <p:spPr>
          <a:xfrm>
            <a:off x="3071665" y="3879751"/>
            <a:ext cx="21602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rapezoid 7"/>
          <p:cNvSpPr/>
          <p:nvPr/>
        </p:nvSpPr>
        <p:spPr>
          <a:xfrm flipV="1">
            <a:off x="2855641" y="4950346"/>
            <a:ext cx="648072" cy="153541"/>
          </a:xfrm>
          <a:custGeom>
            <a:avLst/>
            <a:gdLst>
              <a:gd name="connsiteX0" fmla="*/ 0 w 648072"/>
              <a:gd name="connsiteY0" fmla="*/ 144016 h 144016"/>
              <a:gd name="connsiteX1" fmla="*/ 36004 w 648072"/>
              <a:gd name="connsiteY1" fmla="*/ 0 h 144016"/>
              <a:gd name="connsiteX2" fmla="*/ 612068 w 648072"/>
              <a:gd name="connsiteY2" fmla="*/ 0 h 144016"/>
              <a:gd name="connsiteX3" fmla="*/ 648072 w 648072"/>
              <a:gd name="connsiteY3" fmla="*/ 144016 h 144016"/>
              <a:gd name="connsiteX4" fmla="*/ 0 w 648072"/>
              <a:gd name="connsiteY4" fmla="*/ 144016 h 144016"/>
              <a:gd name="connsiteX0" fmla="*/ 0 w 648072"/>
              <a:gd name="connsiteY0" fmla="*/ 153541 h 153541"/>
              <a:gd name="connsiteX1" fmla="*/ 112204 w 648072"/>
              <a:gd name="connsiteY1" fmla="*/ 0 h 153541"/>
              <a:gd name="connsiteX2" fmla="*/ 612068 w 648072"/>
              <a:gd name="connsiteY2" fmla="*/ 9525 h 153541"/>
              <a:gd name="connsiteX3" fmla="*/ 648072 w 648072"/>
              <a:gd name="connsiteY3" fmla="*/ 153541 h 153541"/>
              <a:gd name="connsiteX4" fmla="*/ 0 w 648072"/>
              <a:gd name="connsiteY4" fmla="*/ 153541 h 153541"/>
              <a:gd name="connsiteX0" fmla="*/ 0 w 648072"/>
              <a:gd name="connsiteY0" fmla="*/ 153541 h 153541"/>
              <a:gd name="connsiteX1" fmla="*/ 112204 w 648072"/>
              <a:gd name="connsiteY1" fmla="*/ 0 h 153541"/>
              <a:gd name="connsiteX2" fmla="*/ 535868 w 648072"/>
              <a:gd name="connsiteY2" fmla="*/ 0 h 153541"/>
              <a:gd name="connsiteX3" fmla="*/ 648072 w 648072"/>
              <a:gd name="connsiteY3" fmla="*/ 153541 h 153541"/>
              <a:gd name="connsiteX4" fmla="*/ 0 w 648072"/>
              <a:gd name="connsiteY4" fmla="*/ 153541 h 15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72" h="153541">
                <a:moveTo>
                  <a:pt x="0" y="153541"/>
                </a:moveTo>
                <a:lnTo>
                  <a:pt x="112204" y="0"/>
                </a:lnTo>
                <a:lnTo>
                  <a:pt x="535868" y="0"/>
                </a:lnTo>
                <a:lnTo>
                  <a:pt x="648072" y="153541"/>
                </a:lnTo>
                <a:lnTo>
                  <a:pt x="0" y="15354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9" name="Trapezoid 7"/>
          <p:cNvSpPr/>
          <p:nvPr/>
        </p:nvSpPr>
        <p:spPr>
          <a:xfrm rot="16200000">
            <a:off x="3130565" y="5197611"/>
            <a:ext cx="648072" cy="153541"/>
          </a:xfrm>
          <a:custGeom>
            <a:avLst/>
            <a:gdLst>
              <a:gd name="connsiteX0" fmla="*/ 0 w 648072"/>
              <a:gd name="connsiteY0" fmla="*/ 144016 h 144016"/>
              <a:gd name="connsiteX1" fmla="*/ 36004 w 648072"/>
              <a:gd name="connsiteY1" fmla="*/ 0 h 144016"/>
              <a:gd name="connsiteX2" fmla="*/ 612068 w 648072"/>
              <a:gd name="connsiteY2" fmla="*/ 0 h 144016"/>
              <a:gd name="connsiteX3" fmla="*/ 648072 w 648072"/>
              <a:gd name="connsiteY3" fmla="*/ 144016 h 144016"/>
              <a:gd name="connsiteX4" fmla="*/ 0 w 648072"/>
              <a:gd name="connsiteY4" fmla="*/ 144016 h 144016"/>
              <a:gd name="connsiteX0" fmla="*/ 0 w 648072"/>
              <a:gd name="connsiteY0" fmla="*/ 153541 h 153541"/>
              <a:gd name="connsiteX1" fmla="*/ 112204 w 648072"/>
              <a:gd name="connsiteY1" fmla="*/ 0 h 153541"/>
              <a:gd name="connsiteX2" fmla="*/ 612068 w 648072"/>
              <a:gd name="connsiteY2" fmla="*/ 9525 h 153541"/>
              <a:gd name="connsiteX3" fmla="*/ 648072 w 648072"/>
              <a:gd name="connsiteY3" fmla="*/ 153541 h 153541"/>
              <a:gd name="connsiteX4" fmla="*/ 0 w 648072"/>
              <a:gd name="connsiteY4" fmla="*/ 153541 h 153541"/>
              <a:gd name="connsiteX0" fmla="*/ 0 w 648072"/>
              <a:gd name="connsiteY0" fmla="*/ 153541 h 153541"/>
              <a:gd name="connsiteX1" fmla="*/ 112204 w 648072"/>
              <a:gd name="connsiteY1" fmla="*/ 0 h 153541"/>
              <a:gd name="connsiteX2" fmla="*/ 535868 w 648072"/>
              <a:gd name="connsiteY2" fmla="*/ 0 h 153541"/>
              <a:gd name="connsiteX3" fmla="*/ 648072 w 648072"/>
              <a:gd name="connsiteY3" fmla="*/ 153541 h 153541"/>
              <a:gd name="connsiteX4" fmla="*/ 0 w 648072"/>
              <a:gd name="connsiteY4" fmla="*/ 153541 h 153541"/>
              <a:gd name="connsiteX0" fmla="*/ 0 w 648072"/>
              <a:gd name="connsiteY0" fmla="*/ 153541 h 153541"/>
              <a:gd name="connsiteX1" fmla="*/ 112204 w 648072"/>
              <a:gd name="connsiteY1" fmla="*/ 0 h 153541"/>
              <a:gd name="connsiteX2" fmla="*/ 507293 w 648072"/>
              <a:gd name="connsiteY2" fmla="*/ 3 h 153541"/>
              <a:gd name="connsiteX3" fmla="*/ 648072 w 648072"/>
              <a:gd name="connsiteY3" fmla="*/ 153541 h 153541"/>
              <a:gd name="connsiteX4" fmla="*/ 0 w 648072"/>
              <a:gd name="connsiteY4" fmla="*/ 153541 h 15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72" h="153541">
                <a:moveTo>
                  <a:pt x="0" y="153541"/>
                </a:moveTo>
                <a:lnTo>
                  <a:pt x="112204" y="0"/>
                </a:lnTo>
                <a:lnTo>
                  <a:pt x="507293" y="3"/>
                </a:lnTo>
                <a:lnTo>
                  <a:pt x="648072" y="153541"/>
                </a:lnTo>
                <a:lnTo>
                  <a:pt x="0" y="15354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0" name="Rectangle 9"/>
          <p:cNvSpPr/>
          <p:nvPr/>
        </p:nvSpPr>
        <p:spPr>
          <a:xfrm rot="16200000" flipH="1">
            <a:off x="4899524" y="3870224"/>
            <a:ext cx="72008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1" name="Oval 10"/>
          <p:cNvSpPr/>
          <p:nvPr/>
        </p:nvSpPr>
        <p:spPr>
          <a:xfrm>
            <a:off x="2219712" y="3513237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2" name="Oval 11"/>
          <p:cNvSpPr/>
          <p:nvPr/>
        </p:nvSpPr>
        <p:spPr>
          <a:xfrm>
            <a:off x="3791745" y="3506763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cxnSp>
        <p:nvCxnSpPr>
          <p:cNvPr id="14" name="Straight Connector 13"/>
          <p:cNvCxnSpPr>
            <a:stCxn id="5" idx="1"/>
          </p:cNvCxnSpPr>
          <p:nvPr/>
        </p:nvCxnSpPr>
        <p:spPr>
          <a:xfrm flipH="1">
            <a:off x="2399733" y="2043547"/>
            <a:ext cx="671933" cy="16497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3287690" y="2037073"/>
            <a:ext cx="671933" cy="16497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7" idx="1"/>
          </p:cNvCxnSpPr>
          <p:nvPr/>
        </p:nvCxnSpPr>
        <p:spPr>
          <a:xfrm>
            <a:off x="2639617" y="3087663"/>
            <a:ext cx="432048" cy="900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3"/>
          </p:cNvCxnSpPr>
          <p:nvPr/>
        </p:nvCxnSpPr>
        <p:spPr>
          <a:xfrm flipV="1">
            <a:off x="3287689" y="3087663"/>
            <a:ext cx="432048" cy="900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339685" y="4941168"/>
            <a:ext cx="1916557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cxnSp>
        <p:nvCxnSpPr>
          <p:cNvPr id="29" name="Straight Connector 28"/>
          <p:cNvCxnSpPr>
            <a:stCxn id="7" idx="3"/>
          </p:cNvCxnSpPr>
          <p:nvPr/>
        </p:nvCxnSpPr>
        <p:spPr>
          <a:xfrm>
            <a:off x="3287689" y="3987763"/>
            <a:ext cx="3359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623655" y="3987763"/>
            <a:ext cx="0" cy="396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623655" y="4383807"/>
            <a:ext cx="29764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431705" y="3987763"/>
            <a:ext cx="191950" cy="18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3575722" y="3951759"/>
            <a:ext cx="84045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8" name="Oval 37"/>
          <p:cNvSpPr/>
          <p:nvPr/>
        </p:nvSpPr>
        <p:spPr>
          <a:xfrm>
            <a:off x="6516013" y="4347803"/>
            <a:ext cx="84045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6558035" y="3693257"/>
            <a:ext cx="330054" cy="690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6846067" y="3650779"/>
            <a:ext cx="84045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cxnSp>
        <p:nvCxnSpPr>
          <p:cNvPr id="46" name="Straight Connector 45"/>
          <p:cNvCxnSpPr/>
          <p:nvPr/>
        </p:nvCxnSpPr>
        <p:spPr>
          <a:xfrm>
            <a:off x="6816081" y="2364346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966174" y="2364346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816081" y="4023768"/>
            <a:ext cx="0" cy="917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6960097" y="4023768"/>
            <a:ext cx="6078" cy="917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6888088" y="1935536"/>
            <a:ext cx="2" cy="4288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urved Down Arrow 61"/>
          <p:cNvSpPr/>
          <p:nvPr/>
        </p:nvSpPr>
        <p:spPr>
          <a:xfrm>
            <a:off x="3743758" y="4815856"/>
            <a:ext cx="456015" cy="28803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schemeClr val="tx1"/>
              </a:solidFill>
            </a:endParaRPr>
          </a:p>
        </p:txBody>
      </p:sp>
      <p:sp>
        <p:nvSpPr>
          <p:cNvPr id="63" name="Curved Down Arrow 62"/>
          <p:cNvSpPr/>
          <p:nvPr/>
        </p:nvSpPr>
        <p:spPr>
          <a:xfrm rot="5400000">
            <a:off x="3163871" y="1443464"/>
            <a:ext cx="456015" cy="28803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535894" y="5338083"/>
            <a:ext cx="186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Drive from engine to governor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787481" y="547658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Engine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274668" y="3159672"/>
            <a:ext cx="2277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Control valve adjusts supply of steam to engine as linkage is moved by governor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73365" y="167421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Steam supply from boiler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6480" y="2625998"/>
            <a:ext cx="227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As speed increases, </a:t>
            </a:r>
            <a:r>
              <a:rPr lang="en-GB" sz="1800" err="1"/>
              <a:t>flymasses</a:t>
            </a:r>
            <a:r>
              <a:rPr lang="en-GB" sz="1800"/>
              <a:t> rise and operate linkage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490547" y="1575408"/>
            <a:ext cx="2849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Angular velocity of governor shaft is proportional to engine rpm</a:t>
            </a:r>
          </a:p>
        </p:txBody>
      </p:sp>
    </p:spTree>
    <p:extLst>
      <p:ext uri="{BB962C8B-B14F-4D97-AF65-F5344CB8AC3E}">
        <p14:creationId xmlns:p14="http://schemas.microsoft.com/office/powerpoint/2010/main" val="3339645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Systems and block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Open-Loop system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r>
              <a:rPr lang="en-GB"/>
              <a:t>Closed-Loop (feedback)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1864" y="2780929"/>
            <a:ext cx="158417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/>
              <a:t>Plant or process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791744" y="3104093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456040" y="3104093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91745" y="2734761"/>
            <a:ext cx="684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Input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7938" y="2729476"/>
            <a:ext cx="856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Output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1904" y="4941169"/>
            <a:ext cx="158417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/>
              <a:t>Plant and controller</a:t>
            </a:r>
          </a:p>
        </p:txBody>
      </p:sp>
      <p:sp>
        <p:nvSpPr>
          <p:cNvPr id="11" name="Oval 10"/>
          <p:cNvSpPr/>
          <p:nvPr/>
        </p:nvSpPr>
        <p:spPr>
          <a:xfrm>
            <a:off x="3935760" y="5156321"/>
            <a:ext cx="216024" cy="21602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151784" y="5248237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16080" y="5248237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51585" y="4942032"/>
            <a:ext cx="1606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/>
              <a:t>Input </a:t>
            </a:r>
          </a:p>
          <a:p>
            <a:pPr algn="ctr"/>
            <a:r>
              <a:rPr lang="en-GB" sz="1800"/>
              <a:t>(desired result)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855640" y="5265197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126992" y="4941169"/>
            <a:ext cx="1281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/>
              <a:t>Output </a:t>
            </a:r>
          </a:p>
          <a:p>
            <a:pPr algn="ctr"/>
            <a:r>
              <a:rPr lang="en-GB" sz="1800"/>
              <a:t>(controlled)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7356140" y="5248238"/>
            <a:ext cx="0" cy="9890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042488" y="5372346"/>
            <a:ext cx="1285" cy="864967"/>
          </a:xfrm>
          <a:prstGeom prst="line">
            <a:avLst/>
          </a:prstGeom>
          <a:ln>
            <a:head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043772" y="6237312"/>
            <a:ext cx="33123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F9BDB1E-54BF-4256-BD33-E0BA9C31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356351"/>
            <a:ext cx="2959968" cy="365125"/>
          </a:xfrm>
        </p:spPr>
        <p:txBody>
          <a:bodyPr/>
          <a:lstStyle/>
          <a:p>
            <a:r>
              <a:rPr lang="en-US"/>
              <a:t>MMME2046 Dynamics and Control Lecture 1</a:t>
            </a:r>
          </a:p>
        </p:txBody>
      </p:sp>
    </p:spTree>
    <p:extLst>
      <p:ext uri="{BB962C8B-B14F-4D97-AF65-F5344CB8AC3E}">
        <p14:creationId xmlns:p14="http://schemas.microsoft.com/office/powerpoint/2010/main" val="2982006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Representation of control systems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00200"/>
                <a:ext cx="8229600" cy="4853136"/>
              </a:xfrm>
            </p:spPr>
            <p:txBody>
              <a:bodyPr>
                <a:normAutofit/>
              </a:bodyPr>
              <a:lstStyle/>
              <a:p>
                <a:r>
                  <a:rPr lang="en-GB" sz="2400"/>
                  <a:t>The block diagram for an element is drawn as follows:</a:t>
                </a:r>
              </a:p>
              <a:p>
                <a:endParaRPr lang="en-GB" sz="2400"/>
              </a:p>
              <a:p>
                <a:endParaRPr lang="en-GB" sz="2400"/>
              </a:p>
              <a:p>
                <a:r>
                  <a:rPr lang="en-GB" sz="2400"/>
                  <a:t>The transfer function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2400"/>
                  <a:t> is thus given by:</a:t>
                </a:r>
              </a:p>
              <a:p>
                <a:endParaRPr lang="en-GB" sz="2400"/>
              </a:p>
              <a:p>
                <a:r>
                  <a:rPr lang="en-GB" sz="2400"/>
                  <a:t>Where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2400"/>
                  <a:t> is known as the </a:t>
                </a:r>
                <a:r>
                  <a:rPr lang="en-GB" sz="2400" i="1"/>
                  <a:t>characteristic function</a:t>
                </a:r>
                <a:r>
                  <a:rPr lang="en-GB" sz="2400"/>
                  <a:t>,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GB" sz="2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GB" sz="2400"/>
                  <a:t> is the </a:t>
                </a:r>
                <a:r>
                  <a:rPr lang="en-GB" sz="2400" i="1"/>
                  <a:t>characteristic equation</a:t>
                </a:r>
                <a:r>
                  <a:rPr lang="en-GB" sz="240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0"/>
                <a:ext cx="8229600" cy="4853136"/>
              </a:xfrm>
              <a:blipFill>
                <a:blip r:embed="rId2"/>
                <a:stretch>
                  <a:fillRect l="-963" t="-1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3719736" y="2339588"/>
            <a:ext cx="11521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096000" y="2339588"/>
            <a:ext cx="11521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871864" y="2123564"/>
                <a:ext cx="1224136" cy="36933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2123564"/>
                <a:ext cx="122413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683732" y="1938898"/>
                <a:ext cx="1224136" cy="369332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732" y="1938898"/>
                <a:ext cx="122413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168008" y="1899232"/>
                <a:ext cx="1224136" cy="369332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008" y="1899232"/>
                <a:ext cx="122413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457818" y="2564904"/>
                <a:ext cx="2196244" cy="369332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GB" sz="1800" b="0" i="1" smtClean="0">
                        <a:latin typeface="Cambria Math"/>
                      </a:rPr>
                      <m:t>=</m:t>
                    </m:r>
                    <m:r>
                      <a:rPr lang="en-GB" sz="18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b="0" i="1" smtClean="0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1800" b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b="0" i="1" smtClean="0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endParaRPr lang="en-GB" sz="180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818" y="2564904"/>
                <a:ext cx="2196244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67808" y="3284984"/>
                <a:ext cx="2376264" cy="541174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b="0" i="1" smtClean="0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sz="1800" b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1800" b="0" i="1" smtClean="0">
                                <a:latin typeface="Cambria Math"/>
                              </a:rPr>
                              <m:t>𝑜</m:t>
                            </m:r>
                          </m:sub>
                        </m:sSub>
                        <m:d>
                          <m:d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𝑠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sz="1800" dirty="0"/>
                          <m:t> </m:t>
                        </m:r>
                      </m:den>
                    </m:f>
                    <m:r>
                      <a:rPr lang="en-GB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𝑠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sz="1800" dirty="0"/>
                          <m:t> </m:t>
                        </m:r>
                      </m:den>
                    </m:f>
                  </m:oMath>
                </a14:m>
                <a:endParaRPr lang="en-GB" sz="180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3284984"/>
                <a:ext cx="2376264" cy="541174"/>
              </a:xfrm>
              <a:prstGeom prst="rect">
                <a:avLst/>
              </a:prstGeom>
              <a:blipFill>
                <a:blip r:embed="rId7"/>
                <a:stretch>
                  <a:fillRect b="-2247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C152636-4BD4-4555-9BCE-AE92655B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356351"/>
            <a:ext cx="2959968" cy="365125"/>
          </a:xfrm>
        </p:spPr>
        <p:txBody>
          <a:bodyPr/>
          <a:lstStyle/>
          <a:p>
            <a:r>
              <a:rPr lang="en-US"/>
              <a:t>MMME2046 Dynamics and Control Lecture 1</a:t>
            </a:r>
          </a:p>
        </p:txBody>
      </p:sp>
    </p:spTree>
    <p:extLst>
      <p:ext uri="{BB962C8B-B14F-4D97-AF65-F5344CB8AC3E}">
        <p14:creationId xmlns:p14="http://schemas.microsoft.com/office/powerpoint/2010/main" val="1965328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7232" y="299452"/>
            <a:ext cx="4161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Arial"/>
                <a:cs typeface="Arial"/>
              </a:rPr>
              <a:t>Representation of Control Systems</a:t>
            </a:r>
          </a:p>
        </p:txBody>
      </p:sp>
      <p:sp>
        <p:nvSpPr>
          <p:cNvPr id="2" name="Rectangle 29"/>
          <p:cNvSpPr>
            <a:spLocks noChangeArrowheads="1"/>
          </p:cNvSpPr>
          <p:nvPr/>
        </p:nvSpPr>
        <p:spPr bwMode="auto">
          <a:xfrm>
            <a:off x="1676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800"/>
          </a:p>
        </p:txBody>
      </p:sp>
      <p:sp>
        <p:nvSpPr>
          <p:cNvPr id="8" name="AutoShape 28"/>
          <p:cNvSpPr>
            <a:spLocks noChangeAspect="1" noChangeArrowheads="1" noTextEdit="1"/>
          </p:cNvSpPr>
          <p:nvPr/>
        </p:nvSpPr>
        <p:spPr bwMode="auto">
          <a:xfrm>
            <a:off x="2749121" y="1200150"/>
            <a:ext cx="5969008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grpSp>
        <p:nvGrpSpPr>
          <p:cNvPr id="3" name="Group 2"/>
          <p:cNvGrpSpPr/>
          <p:nvPr/>
        </p:nvGrpSpPr>
        <p:grpSpPr>
          <a:xfrm>
            <a:off x="2825751" y="1517650"/>
            <a:ext cx="6699249" cy="3486150"/>
            <a:chOff x="1479550" y="1517650"/>
            <a:chExt cx="6699249" cy="3486150"/>
          </a:xfrm>
        </p:grpSpPr>
        <p:sp>
          <p:nvSpPr>
            <p:cNvPr id="9" name="Line 27"/>
            <p:cNvSpPr>
              <a:spLocks noChangeShapeType="1"/>
            </p:cNvSpPr>
            <p:nvPr/>
          </p:nvSpPr>
          <p:spPr bwMode="auto">
            <a:xfrm>
              <a:off x="6622093" y="3689350"/>
              <a:ext cx="800016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" name="Text Box 26"/>
            <p:cNvSpPr txBox="1">
              <a:spLocks noChangeArrowheads="1"/>
            </p:cNvSpPr>
            <p:nvPr/>
          </p:nvSpPr>
          <p:spPr bwMode="auto">
            <a:xfrm>
              <a:off x="7416630" y="3505200"/>
              <a:ext cx="762169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Output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25"/>
            <p:cNvSpPr txBox="1">
              <a:spLocks noChangeArrowheads="1"/>
            </p:cNvSpPr>
            <p:nvPr/>
          </p:nvSpPr>
          <p:spPr bwMode="auto">
            <a:xfrm>
              <a:off x="1479550" y="3511550"/>
              <a:ext cx="672611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Input 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Oval 24"/>
            <p:cNvSpPr>
              <a:spLocks noChangeArrowheads="1"/>
            </p:cNvSpPr>
            <p:nvPr/>
          </p:nvSpPr>
          <p:spPr bwMode="auto">
            <a:xfrm>
              <a:off x="3536317" y="3575050"/>
              <a:ext cx="228576" cy="228600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3" name="AutoShape 23"/>
            <p:cNvSpPr>
              <a:spLocks noChangeShapeType="1"/>
            </p:cNvSpPr>
            <p:nvPr/>
          </p:nvSpPr>
          <p:spPr bwMode="auto">
            <a:xfrm>
              <a:off x="3764893" y="3689350"/>
              <a:ext cx="228576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4" name="AutoShape 22"/>
            <p:cNvSpPr>
              <a:spLocks noChangeShapeType="1"/>
            </p:cNvSpPr>
            <p:nvPr/>
          </p:nvSpPr>
          <p:spPr bwMode="auto">
            <a:xfrm flipV="1">
              <a:off x="2028976" y="3695700"/>
              <a:ext cx="276831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5" name="AutoShape 21"/>
            <p:cNvSpPr>
              <a:spLocks noChangeShapeType="1"/>
            </p:cNvSpPr>
            <p:nvPr/>
          </p:nvSpPr>
          <p:spPr bwMode="auto">
            <a:xfrm flipV="1">
              <a:off x="6850669" y="3689350"/>
              <a:ext cx="635" cy="10287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3345837" y="339725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+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3396629" y="361950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_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  </a:t>
              </a: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812535" y="1517650"/>
              <a:ext cx="114288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Disturbance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2298700" y="3409950"/>
              <a:ext cx="1002691" cy="5715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algn="ctr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sz="1400"/>
                <a:t>Input Elements</a:t>
              </a:r>
            </a:p>
          </p:txBody>
        </p:sp>
        <p:sp>
          <p:nvSpPr>
            <p:cNvPr id="20" name="AutoShape 16"/>
            <p:cNvSpPr>
              <a:spLocks noChangeShapeType="1"/>
            </p:cNvSpPr>
            <p:nvPr/>
          </p:nvSpPr>
          <p:spPr bwMode="auto">
            <a:xfrm>
              <a:off x="3307741" y="3689350"/>
              <a:ext cx="228576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3993469" y="3416300"/>
              <a:ext cx="1028592" cy="5715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algn="ctr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sz="1400"/>
                <a:t>Controller</a:t>
              </a:r>
            </a:p>
          </p:txBody>
        </p:sp>
        <p:sp>
          <p:nvSpPr>
            <p:cNvPr id="22" name="Text Box 14"/>
            <p:cNvSpPr txBox="1">
              <a:spLocks noChangeArrowheads="1"/>
            </p:cNvSpPr>
            <p:nvPr/>
          </p:nvSpPr>
          <p:spPr bwMode="auto">
            <a:xfrm>
              <a:off x="5707789" y="3409950"/>
              <a:ext cx="914304" cy="5715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algn="ctr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sz="1400">
                  <a:solidFill>
                    <a:schemeClr val="tx1"/>
                  </a:solidFill>
                </a:rPr>
                <a:t>Plant or Process</a:t>
              </a:r>
            </a:p>
          </p:txBody>
        </p:sp>
        <p:sp>
          <p:nvSpPr>
            <p:cNvPr id="23" name="Oval 13"/>
            <p:cNvSpPr>
              <a:spLocks noChangeArrowheads="1"/>
            </p:cNvSpPr>
            <p:nvPr/>
          </p:nvSpPr>
          <p:spPr bwMode="auto">
            <a:xfrm>
              <a:off x="5250637" y="3575050"/>
              <a:ext cx="228576" cy="228600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4" name="AutoShape 12"/>
            <p:cNvSpPr>
              <a:spLocks noChangeShapeType="1"/>
            </p:cNvSpPr>
            <p:nvPr/>
          </p:nvSpPr>
          <p:spPr bwMode="auto">
            <a:xfrm>
              <a:off x="5479213" y="3689350"/>
              <a:ext cx="228576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5" name="AutoShape 11"/>
            <p:cNvSpPr>
              <a:spLocks noChangeShapeType="1"/>
            </p:cNvSpPr>
            <p:nvPr/>
          </p:nvSpPr>
          <p:spPr bwMode="auto">
            <a:xfrm>
              <a:off x="5022061" y="3689350"/>
              <a:ext cx="228576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4793485" y="2432050"/>
              <a:ext cx="1142880" cy="5715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Disturbance Elements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4696505" y="4432300"/>
              <a:ext cx="1002439" cy="5715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algn="ctr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sz="1400"/>
                <a:t>Feedback Elements</a:t>
              </a:r>
            </a:p>
          </p:txBody>
        </p:sp>
        <p:sp>
          <p:nvSpPr>
            <p:cNvPr id="28" name="AutoShape 8"/>
            <p:cNvSpPr>
              <a:spLocks noChangeShapeType="1"/>
            </p:cNvSpPr>
            <p:nvPr/>
          </p:nvSpPr>
          <p:spPr bwMode="auto">
            <a:xfrm flipV="1">
              <a:off x="3649970" y="3803650"/>
              <a:ext cx="635" cy="9144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9" name="AutoShape 7"/>
            <p:cNvSpPr>
              <a:spLocks noChangeShapeType="1"/>
            </p:cNvSpPr>
            <p:nvPr/>
          </p:nvSpPr>
          <p:spPr bwMode="auto">
            <a:xfrm flipH="1">
              <a:off x="3650605" y="4718050"/>
              <a:ext cx="10332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0" name="AutoShape 6"/>
            <p:cNvSpPr>
              <a:spLocks noChangeShapeType="1"/>
            </p:cNvSpPr>
            <p:nvPr/>
          </p:nvSpPr>
          <p:spPr bwMode="auto">
            <a:xfrm flipH="1" flipV="1">
              <a:off x="5710963" y="4708525"/>
              <a:ext cx="1139705" cy="952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1" name="AutoShape 5"/>
            <p:cNvSpPr>
              <a:spLocks noChangeShapeType="1"/>
            </p:cNvSpPr>
            <p:nvPr/>
          </p:nvSpPr>
          <p:spPr bwMode="auto">
            <a:xfrm>
              <a:off x="5364925" y="3003550"/>
              <a:ext cx="635" cy="5715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2" name="AutoShape 4"/>
            <p:cNvSpPr>
              <a:spLocks noChangeShapeType="1"/>
            </p:cNvSpPr>
            <p:nvPr/>
          </p:nvSpPr>
          <p:spPr bwMode="auto">
            <a:xfrm>
              <a:off x="5364925" y="1860550"/>
              <a:ext cx="635" cy="5715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3" name="Text Box 3"/>
            <p:cNvSpPr txBox="1">
              <a:spLocks noChangeArrowheads="1"/>
            </p:cNvSpPr>
            <p:nvPr/>
          </p:nvSpPr>
          <p:spPr bwMode="auto">
            <a:xfrm>
              <a:off x="5022061" y="340360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+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2"/>
            <p:cNvSpPr txBox="1">
              <a:spLocks noChangeArrowheads="1"/>
            </p:cNvSpPr>
            <p:nvPr/>
          </p:nvSpPr>
          <p:spPr bwMode="auto">
            <a:xfrm>
              <a:off x="5339531" y="332105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+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3485537" y="2857500"/>
              <a:ext cx="672611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error</a:t>
              </a: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6" name="Curved Connector 35"/>
            <p:cNvCxnSpPr/>
            <p:nvPr/>
          </p:nvCxnSpPr>
          <p:spPr>
            <a:xfrm rot="16200000" flipH="1">
              <a:off x="3587421" y="3352471"/>
              <a:ext cx="444500" cy="89557"/>
            </a:xfrm>
            <a:prstGeom prst="curvedConnector3">
              <a:avLst/>
            </a:prstGeom>
            <a:ln w="12700">
              <a:solidFill>
                <a:srgbClr val="FF0000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/>
          <p:cNvSpPr/>
          <p:nvPr/>
        </p:nvSpPr>
        <p:spPr>
          <a:xfrm>
            <a:off x="2545693" y="833219"/>
            <a:ext cx="6826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>
                <a:latin typeface="Arial"/>
                <a:cs typeface="Arial"/>
              </a:rPr>
              <a:t>A typical system has a block diagram of the following form </a:t>
            </a:r>
            <a:endParaRPr lang="en-US" sz="1800"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45693" y="5468036"/>
            <a:ext cx="6394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>
                <a:latin typeface="Arial"/>
                <a:cs typeface="Arial"/>
              </a:rPr>
              <a:t>Each box will then contain the transfer function of the element contained in the box. </a:t>
            </a:r>
            <a:endParaRPr lang="en-US" sz="1800">
              <a:latin typeface="Arial"/>
              <a:cs typeface="Arial"/>
            </a:endParaRPr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4E2D7E61-55D8-4D8C-95F0-9517BFF67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356351"/>
            <a:ext cx="2959968" cy="365125"/>
          </a:xfrm>
        </p:spPr>
        <p:txBody>
          <a:bodyPr/>
          <a:lstStyle/>
          <a:p>
            <a:r>
              <a:rPr lang="en-US"/>
              <a:t>MMME2046 Dynamics and Control Lecture 1</a:t>
            </a:r>
          </a:p>
        </p:txBody>
      </p:sp>
    </p:spTree>
    <p:extLst>
      <p:ext uri="{BB962C8B-B14F-4D97-AF65-F5344CB8AC3E}">
        <p14:creationId xmlns:p14="http://schemas.microsoft.com/office/powerpoint/2010/main" val="408288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Laplace 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2188840"/>
          </a:xfrm>
        </p:spPr>
        <p:txBody>
          <a:bodyPr>
            <a:normAutofit/>
          </a:bodyPr>
          <a:lstStyle/>
          <a:p>
            <a:r>
              <a:rPr lang="en-GB"/>
              <a:t>All based on the insight that any time dependent function can be written as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83EFF-E7C1-49E2-9BF1-14AAACEA1289}"/>
              </a:ext>
            </a:extLst>
          </p:cNvPr>
          <p:cNvSpPr txBox="1"/>
          <p:nvPr/>
        </p:nvSpPr>
        <p:spPr>
          <a:xfrm>
            <a:off x="1981201" y="6488668"/>
            <a:ext cx="495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https://www.youtube.com/watch?v=3gjJDuCAEQQ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FFC8F0-06C9-4431-8448-38044FE920A1}"/>
              </a:ext>
            </a:extLst>
          </p:cNvPr>
          <p:cNvSpPr txBox="1"/>
          <p:nvPr/>
        </p:nvSpPr>
        <p:spPr>
          <a:xfrm>
            <a:off x="1972884" y="6142460"/>
            <a:ext cx="493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https://www.youtube.com/watch?v=n2y7n6jw5d0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1C5937-01C6-43EF-BA53-9EEAEB10ACCB}"/>
                  </a:ext>
                </a:extLst>
              </p:cNvPr>
              <p:cNvSpPr txBox="1"/>
              <p:nvPr/>
            </p:nvSpPr>
            <p:spPr>
              <a:xfrm>
                <a:off x="2855640" y="2789326"/>
                <a:ext cx="5328592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GB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</m:t>
                          </m:r>
                        </m:sup>
                      </m:sSup>
                    </m:oMath>
                  </m:oMathPara>
                </a14:m>
                <a:endParaRPr lang="en-GB" sz="200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1C5937-01C6-43EF-BA53-9EEAEB10A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2789326"/>
                <a:ext cx="5328592" cy="421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5D87A30-3387-45B9-B82C-A5391D882A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266" y="3242380"/>
            <a:ext cx="5925142" cy="269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26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Laplace 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2188840"/>
          </a:xfrm>
        </p:spPr>
        <p:txBody>
          <a:bodyPr>
            <a:normAutofit/>
          </a:bodyPr>
          <a:lstStyle/>
          <a:p>
            <a:r>
              <a:rPr lang="en-GB"/>
              <a:t>Differentiate: multiply by 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575720" y="1988840"/>
                <a:ext cx="4032448" cy="777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𝑠𝑋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200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1988840"/>
                <a:ext cx="4032448" cy="7772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E083EFF-E7C1-49E2-9BF1-14AAACEA1289}"/>
              </a:ext>
            </a:extLst>
          </p:cNvPr>
          <p:cNvSpPr txBox="1"/>
          <p:nvPr/>
        </p:nvSpPr>
        <p:spPr>
          <a:xfrm>
            <a:off x="1981201" y="6488668"/>
            <a:ext cx="495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https://www.youtube.com/watch?v=3gjJDuCAEQQ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1BD83F1-4C93-45FF-8107-F16E918EE664}"/>
              </a:ext>
            </a:extLst>
          </p:cNvPr>
          <p:cNvSpPr txBox="1">
            <a:spLocks/>
          </p:cNvSpPr>
          <p:nvPr/>
        </p:nvSpPr>
        <p:spPr>
          <a:xfrm>
            <a:off x="1998035" y="3645024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/>
              <a:t>Integrate: divide by 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FFC8F0-06C9-4431-8448-38044FE920A1}"/>
              </a:ext>
            </a:extLst>
          </p:cNvPr>
          <p:cNvSpPr txBox="1"/>
          <p:nvPr/>
        </p:nvSpPr>
        <p:spPr>
          <a:xfrm>
            <a:off x="1972884" y="6142460"/>
            <a:ext cx="493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https://www.youtube.com/watch?v=n2y7n6jw5d0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1C5937-01C6-43EF-BA53-9EEAEB10ACCB}"/>
                  </a:ext>
                </a:extLst>
              </p:cNvPr>
              <p:cNvSpPr txBox="1"/>
              <p:nvPr/>
            </p:nvSpPr>
            <p:spPr>
              <a:xfrm>
                <a:off x="3575720" y="2789325"/>
                <a:ext cx="4032448" cy="786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  <m:sup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200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1C5937-01C6-43EF-BA53-9EEAEB10A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2789325"/>
                <a:ext cx="4032448" cy="7866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0111D8-032E-450E-BCF3-EC0EDFF8EF68}"/>
                  </a:ext>
                </a:extLst>
              </p:cNvPr>
              <p:cNvSpPr txBox="1"/>
              <p:nvPr/>
            </p:nvSpPr>
            <p:spPr>
              <a:xfrm>
                <a:off x="3215680" y="4284770"/>
                <a:ext cx="4572000" cy="9727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e>
                      </m:d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0111D8-032E-450E-BCF3-EC0EDFF8E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5680" y="4284770"/>
                <a:ext cx="4572000" cy="972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7950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7233" y="299452"/>
            <a:ext cx="4386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Arial"/>
                <a:cs typeface="Arial"/>
              </a:rPr>
              <a:t>Laplace Transforms: Linear functions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2465534" y="1047234"/>
            <a:ext cx="6283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err="1">
                <a:latin typeface="Arial"/>
                <a:cs typeface="Arial"/>
              </a:rPr>
              <a:t>i</a:t>
            </a:r>
            <a:r>
              <a:rPr lang="en-GB" sz="1800">
                <a:latin typeface="Arial"/>
                <a:cs typeface="Arial"/>
              </a:rPr>
              <a:t>) 	Addition and Subtraction (superposition applies)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2465536" y="2075934"/>
            <a:ext cx="4278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>
                <a:latin typeface="Arial"/>
                <a:cs typeface="Arial"/>
              </a:rPr>
              <a:t>ii)	Multiplication by a constant </a:t>
            </a:r>
            <a:endParaRPr lang="en-US" sz="180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65536" y="2871569"/>
            <a:ext cx="39615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800">
                <a:latin typeface="Arial"/>
                <a:cs typeface="Arial"/>
              </a:rPr>
              <a:t>iii)	Final</a:t>
            </a:r>
            <a:r>
              <a:rPr lang="en-GB" sz="1800"/>
              <a:t> Value Theorem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10035" y="3740835"/>
            <a:ext cx="7034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>
                <a:latin typeface="Arial"/>
                <a:cs typeface="Arial"/>
              </a:rPr>
              <a:t>This theorem is only valid if the final value is finite and constant.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5536" y="5531536"/>
            <a:ext cx="6729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>
                <a:latin typeface="Arial"/>
                <a:cs typeface="Arial"/>
              </a:rPr>
              <a:t>A table of Laplace transform pairs will be provided </a:t>
            </a:r>
            <a:r>
              <a:rPr lang="en-GB" sz="1800">
                <a:solidFill>
                  <a:srgbClr val="FF0000"/>
                </a:solidFill>
                <a:latin typeface="Arial"/>
                <a:cs typeface="Arial"/>
              </a:rPr>
              <a:t>(also at the exam)</a:t>
            </a:r>
            <a:r>
              <a:rPr lang="en-GB" sz="1800">
                <a:latin typeface="Arial"/>
                <a:cs typeface="Arial"/>
              </a:rPr>
              <a:t>. </a:t>
            </a:r>
            <a:endParaRPr lang="en-US" sz="1800">
              <a:latin typeface="Arial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324604" y="1556792"/>
                <a:ext cx="35283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𝑙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GB" sz="1800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GB" sz="1800" b="0" i="1" smtClean="0">
                          <a:latin typeface="Cambria Math"/>
                          <a:ea typeface="Cambria Math"/>
                        </a:rPr>
                        <m:t>±</m:t>
                      </m:r>
                      <m:sSub>
                        <m:sSub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604" y="1556792"/>
                <a:ext cx="3528392" cy="369332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065972" y="2483604"/>
                <a:ext cx="35283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𝑙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𝐾𝑓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r>
                        <a:rPr lang="en-GB" sz="1800" b="0" i="1" smtClean="0">
                          <a:latin typeface="Cambria Math"/>
                        </a:rPr>
                        <m:t>𝐾𝐹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972" y="2483604"/>
                <a:ext cx="3528392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065972" y="3294997"/>
                <a:ext cx="3528392" cy="457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8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8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GB" sz="1800" b="0" i="1" smtClean="0">
                                  <a:latin typeface="Cambria Math"/>
                                  <a:ea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GB" sz="18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GB" sz="1800" b="0" i="1" smtClean="0">
                          <a:latin typeface="Cambria Math"/>
                        </a:rPr>
                        <m:t>⁡=</m:t>
                      </m:r>
                      <m:func>
                        <m:func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8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GB" sz="18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en-GB" sz="18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en-GB" sz="1800" i="1">
                              <a:latin typeface="Cambria Math"/>
                            </a:rPr>
                            <m:t>𝑠𝐹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80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972" y="3294997"/>
                <a:ext cx="3528392" cy="457754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8C7D340-ECD3-4FD8-97A9-B22DEFFF57CC}"/>
              </a:ext>
            </a:extLst>
          </p:cNvPr>
          <p:cNvSpPr txBox="1">
            <a:spLocks/>
          </p:cNvSpPr>
          <p:nvPr/>
        </p:nvSpPr>
        <p:spPr>
          <a:xfrm>
            <a:off x="4446300" y="6420406"/>
            <a:ext cx="2959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MMME2046 Dynamics and Control Lecture 1</a:t>
            </a:r>
          </a:p>
        </p:txBody>
      </p:sp>
    </p:spTree>
    <p:extLst>
      <p:ext uri="{BB962C8B-B14F-4D97-AF65-F5344CB8AC3E}">
        <p14:creationId xmlns:p14="http://schemas.microsoft.com/office/powerpoint/2010/main" val="329239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11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187233" y="299452"/>
            <a:ext cx="3406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Arial"/>
                <a:cs typeface="Arial"/>
              </a:rPr>
              <a:t>Table of Laplace Transforms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2279576" y="908720"/>
              <a:ext cx="6840760" cy="5341558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6004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6879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79276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187694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 b="0" i="1">
                            <a:ln>
                              <a:solidFill>
                                <a:sysClr val="windowText" lastClr="000000"/>
                              </a:solidFill>
                            </a:ln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165225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tabLst>
                              <a:tab pos="11652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𝑑𝑓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𝑑𝑡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𝑠𝐹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65225" algn="l"/>
                            </a:tabLst>
                            <a:defRPr/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65225" algn="l"/>
                            </a:tabLst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𝑑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𝑑𝑡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−....−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077913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3 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tabLst>
                              <a:tab pos="1077913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den>
                                </m:f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Unit</a:t>
                          </a:r>
                          <a:r>
                            <a:rPr lang="en-GB" sz="1600" b="0" baseline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impulse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GB" sz="16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600" b="0" baseline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at t=0</a:t>
                          </a:r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Unit step</a:t>
                          </a:r>
                          <a:r>
                            <a:rPr lang="en-GB" sz="1600" baseline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at t=0</a:t>
                          </a:r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Unit ramp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sz="16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GB" sz="16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16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oMath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𝑎𝑡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𝑎𝑡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𝑠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latin typeface="Cambria Math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latin typeface="Cambria Math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/>
                                            <a:ea typeface="Cambria Math" panose="02040503050406030204" pitchFamily="18" charset="0"/>
                                          </a:rPr>
                                          <m:t>𝑎𝑡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𝑠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2279576" y="908720"/>
              <a:ext cx="6840760" cy="5341558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6004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6879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79276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3528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9" t="-7273" r="-125549" b="-150545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7273" r="-963" b="-1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165225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62105" r="-142308" b="-77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62105" r="-963" b="-7715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65225" algn="l"/>
                            </a:tabLst>
                            <a:defRPr/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162105" r="-142308" b="-67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162105" r="-963" b="-6715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1076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077913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3 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207500" r="-142308" b="-43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207500" r="-963" b="-43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604918" r="-142308" b="-7491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9656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Unit step</a:t>
                          </a:r>
                          <a:r>
                            <a:rPr lang="en-GB" sz="1600" baseline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at t=0</a:t>
                          </a:r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477778" r="-963" b="-40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49656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571429" r="-142308" b="-303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571429" r="-963" b="-3032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53657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671429" r="-142308" b="-203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671429" r="-963" b="-2032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356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788764" r="-142308" b="-1078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788764" r="-963" b="-1078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27" t="-878889" r="-142308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99" t="-878889" r="-963" b="-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FA71D36-5E67-4ABE-912F-F7F13DDC7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356351"/>
            <a:ext cx="2959968" cy="365125"/>
          </a:xfrm>
        </p:spPr>
        <p:txBody>
          <a:bodyPr/>
          <a:lstStyle/>
          <a:p>
            <a:r>
              <a:rPr lang="en-US"/>
              <a:t>MMME2046 Dynamics and Control Lecture 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9E443EA-A0D2-4759-E144-924A12AB34AA}"/>
                  </a:ext>
                </a:extLst>
              </p14:cNvPr>
              <p14:cNvContentPartPr/>
              <p14:nvPr/>
            </p14:nvContentPartPr>
            <p14:xfrm>
              <a:off x="6889320" y="3400560"/>
              <a:ext cx="772200" cy="12150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9E443EA-A0D2-4759-E144-924A12AB34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79960" y="3391200"/>
                <a:ext cx="790920" cy="123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343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87233" y="299452"/>
            <a:ext cx="4760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Arial"/>
                <a:cs typeface="Arial"/>
              </a:rPr>
              <a:t>Table of Laplace Transforms (continued)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7267" y="6488668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>
                <a:solidFill>
                  <a:srgbClr val="FF0000"/>
                </a:solidFill>
                <a:latin typeface="Arial"/>
                <a:cs typeface="Arial"/>
              </a:rPr>
              <a:t>This Table will be provided in the exam handout</a:t>
            </a:r>
            <a:r>
              <a:rPr lang="en-GB" sz="1800">
                <a:latin typeface="Arial"/>
                <a:cs typeface="Arial"/>
              </a:rPr>
              <a:t>. </a:t>
            </a:r>
            <a:endParaRPr lang="en-US" sz="1800">
              <a:latin typeface="Arial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/>
              <p:cNvGraphicFramePr>
                <a:graphicFrameLocks noGrp="1"/>
              </p:cNvGraphicFramePr>
              <p:nvPr/>
            </p:nvGraphicFramePr>
            <p:xfrm>
              <a:off x="2160723" y="908720"/>
              <a:ext cx="7632848" cy="525786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5040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324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09634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 b="0" i="1">
                            <a:ln>
                              <a:solidFill>
                                <a:sysClr val="windowText" lastClr="000000"/>
                              </a:solidFill>
                            </a:ln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165225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10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tabLst>
                              <a:tab pos="11652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65225" algn="l"/>
                            </a:tabLst>
                            <a:defRPr/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11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65225" algn="l"/>
                            </a:tabLst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077913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12 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tabLst>
                              <a:tab pos="1077913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den>
                                </m:f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600" b="0" i="0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𝑝𝑡</m:t>
                                            </m:r>
                                          </m:e>
                                        </m:d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num>
                                          <m:den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den>
                                        </m:f>
                                      </m:e>
                                    </m:func>
                                    <m:func>
                                      <m:func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600" b="0" i="0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</m:d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13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tabLst>
                              <a:tab pos="1077913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den>
                                </m:f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func>
                                          <m:func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GB" sz="1600" b="0" i="0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cos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𝑝𝑡</m:t>
                                                </m:r>
                                              </m:e>
                                            </m:d>
                                          </m:e>
                                        </m:func>
                                      </m:fName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e>
                                    </m:func>
                                    <m:func>
                                      <m:func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600" b="0" i="0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</m:d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en-GB" sz="1600" b="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14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𝛾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  <m:sSup>
                                  <m:sSupPr>
                                    <m:ctrlP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𝛾𝜔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1600" i="0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𝛾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rad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𝜔𝛾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𝛾𝜔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p>
                                    </m:sSup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𝛾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  <m:func>
                                  <m:funcPr>
                                    <m:ctrlP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1600" i="0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𝛾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rad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d>
                                          <m:d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+2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𝜔𝛾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 </m:t>
                                        </m:r>
                                      </m:e>
                                      <m:sup/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16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den>
                                </m:f>
                                <m:r>
                                  <a:rPr lang="en-GB" sz="1600" b="0" i="1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𝛾𝜔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𝛾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  <m:func>
                                  <m:funcPr>
                                    <m:ctrlPr>
                                      <a:rPr lang="en-GB" sz="160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1600" i="0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𝛾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rad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b="0" i="1" smtClean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+2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𝜔𝛾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en-GB" sz="1600" b="0" i="1" smtClean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b="0" i="1" smtClean="0">
                                                    <a:ln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</a:ln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  <m:r>
                                          <a:rPr lang="en-GB" sz="1600" b="0" i="1" smtClean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 </m:t>
                                        </m:r>
                                      </m:e>
                                      <m:sup/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where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600" i="1" dirty="0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600" i="0" dirty="0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1600" i="1" dirty="0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  <m:r>
                                    <a:rPr lang="en-GB" sz="1600" b="0" i="1" dirty="0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GB" sz="1600" b="0" i="1" dirty="0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</m:oMath>
                          </a14:m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/>
              <p:cNvGraphicFramePr>
                <a:graphicFrameLocks noGrp="1"/>
              </p:cNvGraphicFramePr>
              <p:nvPr/>
            </p:nvGraphicFramePr>
            <p:xfrm>
              <a:off x="2160723" y="908720"/>
              <a:ext cx="7632848" cy="525786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5040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324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09634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3" t="-6557" r="-68993" b="-132459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6557" r="-1181" b="-13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165225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10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68421" r="-77644" b="-75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68421" r="-1181" b="-75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65225" algn="l"/>
                            </a:tabLst>
                            <a:defRPr/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11	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168421" r="-77644" b="-65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168421" r="-1181" b="-65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90677">
                    <a:tc>
                      <a:txBody>
                        <a:bodyPr/>
                        <a:lstStyle/>
                        <a:p>
                          <a:pPr>
                            <a:tabLst>
                              <a:tab pos="1077913" algn="l"/>
                            </a:tabLst>
                          </a:pPr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12 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262887" r="-77644" b="-537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262887" r="-1181" b="-5371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90677">
                    <a:tc>
                      <a:txBody>
                        <a:bodyPr/>
                        <a:lstStyle/>
                        <a:p>
                          <a:r>
                            <a:rPr lang="en-GB" sz="1600" b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13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362887" r="-77644" b="-437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362887" r="-1181" b="-4371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18935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14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444554" r="-77644" b="-319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444554" r="-1181" b="-319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877570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379310" r="-77644" b="-1227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379310" r="-1181" b="-1227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680085">
                    <a:tc>
                      <a:txBody>
                        <a:bodyPr/>
                        <a:lstStyle/>
                        <a:p>
                          <a:r>
                            <a:rPr lang="en-GB" sz="160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16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626126" r="-77644" b="-603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7244" t="-626126" r="-1181" b="-603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991" t="-1321311" r="-77644" b="-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600">
                            <a:ln>
                              <a:solidFill>
                                <a:sysClr val="windowText" lastClr="000000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E25448F-5737-4809-9F04-BC0E84C4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356351"/>
            <a:ext cx="2959968" cy="365125"/>
          </a:xfrm>
        </p:spPr>
        <p:txBody>
          <a:bodyPr/>
          <a:lstStyle/>
          <a:p>
            <a:r>
              <a:rPr lang="en-US"/>
              <a:t>MMME2046 Dynamics and Control Lecture 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A2DC8E8-1E56-8B92-8682-C57917005156}"/>
                  </a:ext>
                </a:extLst>
              </p14:cNvPr>
              <p14:cNvContentPartPr/>
              <p14:nvPr/>
            </p14:nvContentPartPr>
            <p14:xfrm>
              <a:off x="7389720" y="571680"/>
              <a:ext cx="4345560" cy="4886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A2DC8E8-1E56-8B92-8682-C579170051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80360" y="562320"/>
                <a:ext cx="4364280" cy="490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829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lapLace</a:t>
            </a:r>
            <a:r>
              <a:rPr lang="en-GB"/>
              <a:t> Transforms Revision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/>
                  <a:t>Example 2 from Example sheet 0</a:t>
                </a:r>
              </a:p>
              <a:p>
                <a:pPr marL="0" lvl="0" indent="0">
                  <a:buNone/>
                </a:pPr>
                <a:r>
                  <a:rPr lang="en-GB"/>
                  <a:t>a)	Use Laplace transforms to determine the solution to the following differential equation in the time domain (i.e.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+0.1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/>
              </a:p>
              <a:p>
                <a:pPr marL="0" indent="0">
                  <a:buNone/>
                </a:pPr>
                <a:r>
                  <a:rPr lang="en-GB"/>
                  <a:t>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 is a unit step and the initial conditions are taken to be zero</a:t>
                </a:r>
              </a:p>
              <a:p>
                <a:pPr marL="0" indent="0">
                  <a:buNone/>
                </a:pPr>
                <a:r>
                  <a:rPr lang="en-GB"/>
                  <a:t>b)	Determine the transfer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/>
                  <a:t> of the system analysed in (a) taking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 to be the input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 to be the output of the system.</a:t>
                </a:r>
              </a:p>
              <a:p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5" t="-177" b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2558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Part (a)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:r>
                  <a:rPr lang="en-GB"/>
                  <a:t>Step 1: transform the differential equation from the time domain to the s domain: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+0.1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/>
              </a:p>
              <a:p>
                <a:pPr marL="0" indent="0">
                  <a:buNone/>
                </a:pPr>
                <a:r>
                  <a:rPr lang="en-GB"/>
                  <a:t>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+0.1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  <a:p>
                <a:r>
                  <a:rPr lang="en-GB" i="1"/>
                  <a:t>F(s) </a:t>
                </a:r>
                <a:r>
                  <a:rPr lang="en-GB"/>
                  <a:t>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GB" i="1"/>
                  <a:t> </a:t>
                </a:r>
                <a:r>
                  <a:rPr lang="en-GB"/>
                  <a:t>(Unit step from the table of Laplace transforms)</a:t>
                </a:r>
              </a:p>
              <a:p>
                <a:pPr marL="0" indent="0">
                  <a:buNone/>
                </a:pPr>
                <a:r>
                  <a:rPr lang="en-GB"/>
                  <a:t>So: 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+0.1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171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Part (a)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015732"/>
                <a:ext cx="9603275" cy="3816897"/>
              </a:xfrm>
            </p:spPr>
            <p:txBody>
              <a:bodyPr>
                <a:normAutofit lnSpcReduction="10000"/>
              </a:bodyPr>
              <a:lstStyle/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+0.1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+0.1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/>
              </a:p>
              <a:p>
                <a:pPr marL="0" lvl="0" indent="0">
                  <a:buNone/>
                </a:pPr>
                <a:r>
                  <a:rPr lang="en-GB"/>
                  <a:t>Back to table of Laplace transforms (entry 17 in the table, page 11)</a:t>
                </a:r>
              </a:p>
              <a:p>
                <a:pPr marL="0" lvl="0" indent="0">
                  <a:buNone/>
                </a:pPr>
                <a:endParaRPr lang="en-GB"/>
              </a:p>
              <a:p>
                <a:pPr marL="0" lvl="0" indent="0">
                  <a:buNone/>
                </a:pPr>
                <a:endParaRPr lang="en-GB" i="1">
                  <a:latin typeface="Cambria Math" panose="02040503050406030204" pitchFamily="18" charset="0"/>
                </a:endParaRP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−0.05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0.05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0.05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015732"/>
                <a:ext cx="9603275" cy="3816897"/>
              </a:xfrm>
              <a:blipFill>
                <a:blip r:embed="rId2"/>
                <a:stretch>
                  <a:fillRect l="-6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E718481-5222-4E0E-A7B5-C9D9F94BB5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9585939"/>
                  </p:ext>
                </p:extLst>
              </p:nvPr>
            </p:nvGraphicFramePr>
            <p:xfrm>
              <a:off x="1451579" y="3977196"/>
              <a:ext cx="8402635" cy="81674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024027">
                      <a:extLst>
                        <a:ext uri="{9D8B030D-6E8A-4147-A177-3AD203B41FA5}">
                          <a16:colId xmlns:a16="http://schemas.microsoft.com/office/drawing/2014/main" val="1080327160"/>
                        </a:ext>
                      </a:extLst>
                    </a:gridCol>
                    <a:gridCol w="4378608">
                      <a:extLst>
                        <a:ext uri="{9D8B030D-6E8A-4147-A177-3AD203B41FA5}">
                          <a16:colId xmlns:a16="http://schemas.microsoft.com/office/drawing/2014/main" val="1964359073"/>
                        </a:ext>
                      </a:extLst>
                    </a:gridCol>
                  </a:tblGrid>
                  <a:tr h="81674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𝛾𝜔</m:t>
                                        </m:r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p>
                                    </m:sSup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𝛾</m:t>
                                            </m:r>
                                          </m:e>
                                          <m:sup>
                                            <m:r>
                                              <a:rPr lang="en-GB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  <m:func>
                                  <m:func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GB" sz="20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GB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20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𝛾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20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rad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𝜑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sz="200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d>
                                      <m:dPr>
                                        <m:ctrlPr>
                                          <a:rPr lang="en-GB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GB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𝛾𝜔</m:t>
                                        </m:r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GB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p>
                                            <m:r>
                                              <a:rPr lang="en-GB" sz="20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1810121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E718481-5222-4E0E-A7B5-C9D9F94BB5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9585939"/>
                  </p:ext>
                </p:extLst>
              </p:nvPr>
            </p:nvGraphicFramePr>
            <p:xfrm>
              <a:off x="1451579" y="3977196"/>
              <a:ext cx="8402635" cy="81674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024027">
                      <a:extLst>
                        <a:ext uri="{9D8B030D-6E8A-4147-A177-3AD203B41FA5}">
                          <a16:colId xmlns:a16="http://schemas.microsoft.com/office/drawing/2014/main" val="1080327160"/>
                        </a:ext>
                      </a:extLst>
                    </a:gridCol>
                    <a:gridCol w="4378608">
                      <a:extLst>
                        <a:ext uri="{9D8B030D-6E8A-4147-A177-3AD203B41FA5}">
                          <a16:colId xmlns:a16="http://schemas.microsoft.com/office/drawing/2014/main" val="1964359073"/>
                        </a:ext>
                      </a:extLst>
                    </a:gridCol>
                  </a:tblGrid>
                  <a:tr h="8167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1089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17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81012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242BB4-670C-4C61-A806-032A8A6E6979}"/>
                  </a:ext>
                </a:extLst>
              </p:cNvPr>
              <p:cNvSpPr txBox="1"/>
              <p:nvPr/>
            </p:nvSpPr>
            <p:spPr>
              <a:xfrm>
                <a:off x="9259410" y="5211192"/>
                <a:ext cx="1953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func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242BB4-670C-4C61-A806-032A8A6E6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9410" y="5211192"/>
                <a:ext cx="1953088" cy="400110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1275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Part (B)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015732"/>
                <a:ext cx="9603275" cy="3816897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GB"/>
                  <a:t>To get the transfer function: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+0.1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6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2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6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  <a:p>
                <a:pPr marL="0" lvl="0" indent="0">
                  <a:buNone/>
                </a:pPr>
                <a:r>
                  <a:rPr lang="en-GB"/>
                  <a:t>Rearrange so that: </a:t>
                </a:r>
                <a:endParaRPr lang="en-GB" sz="2600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sz="2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+0.1</m:t>
                              </m:r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/>
              </a:p>
              <a:p>
                <a:pPr marL="0" lvl="0" indent="0">
                  <a:buNone/>
                </a:pPr>
                <a:endParaRPr lang="en-GB"/>
              </a:p>
              <a:p>
                <a:pPr marL="0" lvl="0" indent="0">
                  <a:buNone/>
                </a:pPr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015732"/>
                <a:ext cx="9603275" cy="3816897"/>
              </a:xfrm>
              <a:blipFill>
                <a:blip r:embed="rId2"/>
                <a:stretch>
                  <a:fillRect l="-635" t="-1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B10AD7FE-DB0C-4BD4-AF95-0B5F58BD0CC5}"/>
              </a:ext>
            </a:extLst>
          </p:cNvPr>
          <p:cNvSpPr/>
          <p:nvPr/>
        </p:nvSpPr>
        <p:spPr>
          <a:xfrm>
            <a:off x="4351136" y="4793942"/>
            <a:ext cx="3382392" cy="941033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61A7AF-B077-4A2C-A7D3-48A8E8E31DF5}"/>
              </a:ext>
            </a:extLst>
          </p:cNvPr>
          <p:cNvCxnSpPr>
            <a:endCxn id="6" idx="1"/>
          </p:cNvCxnSpPr>
          <p:nvPr/>
        </p:nvCxnSpPr>
        <p:spPr>
          <a:xfrm>
            <a:off x="2991775" y="5264458"/>
            <a:ext cx="1359361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9354B9-3042-47D1-8705-6E610C77170C}"/>
              </a:ext>
            </a:extLst>
          </p:cNvPr>
          <p:cNvCxnSpPr/>
          <p:nvPr/>
        </p:nvCxnSpPr>
        <p:spPr>
          <a:xfrm>
            <a:off x="7725056" y="5264457"/>
            <a:ext cx="1359361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CB6E166-271A-42AE-B0FE-EE31807B91C0}"/>
                  </a:ext>
                </a:extLst>
              </p:cNvPr>
              <p:cNvSpPr txBox="1"/>
              <p:nvPr/>
            </p:nvSpPr>
            <p:spPr>
              <a:xfrm>
                <a:off x="5267795" y="5079791"/>
                <a:ext cx="1695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CB6E166-271A-42AE-B0FE-EE31807B9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795" y="5079791"/>
                <a:ext cx="169563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3EBC89-EFD1-402C-8296-FAABF6CEC44D}"/>
                  </a:ext>
                </a:extLst>
              </p:cNvPr>
              <p:cNvSpPr txBox="1"/>
              <p:nvPr/>
            </p:nvSpPr>
            <p:spPr>
              <a:xfrm>
                <a:off x="2823638" y="4844534"/>
                <a:ext cx="1695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3EBC89-EFD1-402C-8296-FAABF6CEC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3638" y="4844534"/>
                <a:ext cx="169563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91FFCB-4454-4BB3-B242-8F029A5D69B5}"/>
                  </a:ext>
                </a:extLst>
              </p:cNvPr>
              <p:cNvSpPr txBox="1"/>
              <p:nvPr/>
            </p:nvSpPr>
            <p:spPr>
              <a:xfrm>
                <a:off x="7565391" y="4844534"/>
                <a:ext cx="1695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91FFCB-4454-4BB3-B242-8F029A5D6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91" y="4844534"/>
                <a:ext cx="169563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297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9BC37-5726-431C-8794-C50C8920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/>
              <a:t>And this is the system response: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DED9D6-D6D8-48B5-A1A9-280452848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4" y="1453422"/>
            <a:ext cx="11215307" cy="4840845"/>
          </a:xfrm>
        </p:spPr>
      </p:pic>
    </p:spTree>
    <p:extLst>
      <p:ext uri="{BB962C8B-B14F-4D97-AF65-F5344CB8AC3E}">
        <p14:creationId xmlns:p14="http://schemas.microsoft.com/office/powerpoint/2010/main" val="3688472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54547" y="854000"/>
            <a:ext cx="586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FF0000"/>
                </a:solidFill>
                <a:latin typeface="Arial"/>
                <a:cs typeface="Arial"/>
              </a:rPr>
              <a:t>Modelling</a:t>
            </a:r>
            <a:r>
              <a:rPr lang="en-US" sz="2800" b="1">
                <a:solidFill>
                  <a:srgbClr val="FF0000"/>
                </a:solidFill>
                <a:latin typeface="Arial"/>
                <a:cs typeface="Arial"/>
              </a:rPr>
              <a:t> of Simple Components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82977" y="1784640"/>
            <a:ext cx="64710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solidFill>
                  <a:srgbClr val="000090"/>
                </a:solidFill>
                <a:latin typeface="Arial"/>
                <a:cs typeface="Arial"/>
              </a:rPr>
              <a:t>Lever Systems</a:t>
            </a: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rgbClr val="00009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solidFill>
                  <a:srgbClr val="000090"/>
                </a:solidFill>
                <a:latin typeface="Arial"/>
                <a:cs typeface="Arial"/>
              </a:rPr>
              <a:t>Rotor with Viscous Drag</a:t>
            </a:r>
          </a:p>
          <a:p>
            <a:endParaRPr lang="en-US" sz="2400">
              <a:solidFill>
                <a:srgbClr val="00009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solidFill>
                  <a:srgbClr val="000090"/>
                </a:solidFill>
                <a:latin typeface="Arial"/>
                <a:cs typeface="Arial"/>
              </a:rPr>
              <a:t>Mass-Spring-Damper System (Exercise)</a:t>
            </a: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rgbClr val="00009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solidFill>
                  <a:srgbClr val="000090"/>
                </a:solidFill>
                <a:latin typeface="Arial"/>
                <a:cs typeface="Arial"/>
              </a:rPr>
              <a:t>Hydraulic Ram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939B5EF-65C7-4F4A-8CEF-EA288441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356351"/>
            <a:ext cx="2959968" cy="365125"/>
          </a:xfrm>
        </p:spPr>
        <p:txBody>
          <a:bodyPr/>
          <a:lstStyle/>
          <a:p>
            <a:r>
              <a:rPr lang="en-US"/>
              <a:t>MMME2046 Dynamics and Control Lecture 1</a:t>
            </a:r>
          </a:p>
        </p:txBody>
      </p:sp>
    </p:spTree>
    <p:extLst>
      <p:ext uri="{BB962C8B-B14F-4D97-AF65-F5344CB8AC3E}">
        <p14:creationId xmlns:p14="http://schemas.microsoft.com/office/powerpoint/2010/main" val="46995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19</a:t>
            </a:fld>
            <a:endParaRPr lang="en-US"/>
          </a:p>
        </p:txBody>
      </p:sp>
      <p:sp>
        <p:nvSpPr>
          <p:cNvPr id="2" name="Rectangle 31"/>
          <p:cNvSpPr>
            <a:spLocks noChangeArrowheads="1"/>
          </p:cNvSpPr>
          <p:nvPr/>
        </p:nvSpPr>
        <p:spPr bwMode="auto">
          <a:xfrm>
            <a:off x="1676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800"/>
          </a:p>
        </p:txBody>
      </p:sp>
      <p:sp>
        <p:nvSpPr>
          <p:cNvPr id="94" name="Rectangle 120"/>
          <p:cNvSpPr>
            <a:spLocks noChangeArrowheads="1"/>
          </p:cNvSpPr>
          <p:nvPr/>
        </p:nvSpPr>
        <p:spPr bwMode="auto">
          <a:xfrm>
            <a:off x="1676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800"/>
          </a:p>
        </p:txBody>
      </p:sp>
      <p:grpSp>
        <p:nvGrpSpPr>
          <p:cNvPr id="13" name="Group 12"/>
          <p:cNvGrpSpPr/>
          <p:nvPr/>
        </p:nvGrpSpPr>
        <p:grpSpPr>
          <a:xfrm>
            <a:off x="4649330" y="1162045"/>
            <a:ext cx="2743200" cy="1855264"/>
            <a:chOff x="3125330" y="1162045"/>
            <a:chExt cx="2743200" cy="1855264"/>
          </a:xfrm>
        </p:grpSpPr>
        <p:sp>
          <p:nvSpPr>
            <p:cNvPr id="96" name="AutoShape 119"/>
            <p:cNvSpPr>
              <a:spLocks noChangeAspect="1" noChangeArrowheads="1" noTextEdit="1"/>
            </p:cNvSpPr>
            <p:nvPr/>
          </p:nvSpPr>
          <p:spPr bwMode="auto">
            <a:xfrm>
              <a:off x="3125330" y="1247776"/>
              <a:ext cx="2743200" cy="1616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7" name="Rectangle 118" descr="Wide upward diagonal"/>
            <p:cNvSpPr>
              <a:spLocks noChangeArrowheads="1"/>
            </p:cNvSpPr>
            <p:nvPr/>
          </p:nvSpPr>
          <p:spPr bwMode="auto">
            <a:xfrm>
              <a:off x="3125330" y="1606551"/>
              <a:ext cx="114300" cy="1143000"/>
            </a:xfrm>
            <a:prstGeom prst="rect">
              <a:avLst/>
            </a:prstGeom>
            <a:pattFill prst="wdUpDiag">
              <a:fgClr>
                <a:srgbClr val="808080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grpSp>
          <p:nvGrpSpPr>
            <p:cNvPr id="98" name="Group 108"/>
            <p:cNvGrpSpPr>
              <a:grpSpLocks/>
            </p:cNvGrpSpPr>
            <p:nvPr/>
          </p:nvGrpSpPr>
          <p:grpSpPr bwMode="auto">
            <a:xfrm>
              <a:off x="3239630" y="1835151"/>
              <a:ext cx="1257300" cy="228600"/>
              <a:chOff x="3960" y="5612"/>
              <a:chExt cx="1980" cy="360"/>
            </a:xfrm>
          </p:grpSpPr>
          <p:sp>
            <p:nvSpPr>
              <p:cNvPr id="116" name="AutoShape 117"/>
              <p:cNvSpPr>
                <a:spLocks noChangeShapeType="1"/>
              </p:cNvSpPr>
              <p:nvPr/>
            </p:nvSpPr>
            <p:spPr bwMode="auto">
              <a:xfrm>
                <a:off x="3960" y="5792"/>
                <a:ext cx="360" cy="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7" name="AutoShape 116"/>
              <p:cNvSpPr>
                <a:spLocks noChangeShapeType="1"/>
              </p:cNvSpPr>
              <p:nvPr/>
            </p:nvSpPr>
            <p:spPr bwMode="auto">
              <a:xfrm flipV="1">
                <a:off x="4320" y="5612"/>
                <a:ext cx="180" cy="18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8" name="AutoShape 115"/>
              <p:cNvSpPr>
                <a:spLocks noChangeShapeType="1"/>
              </p:cNvSpPr>
              <p:nvPr/>
            </p:nvSpPr>
            <p:spPr bwMode="auto">
              <a:xfrm>
                <a:off x="4500" y="5612"/>
                <a:ext cx="180" cy="36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9" name="AutoShape 114"/>
              <p:cNvSpPr>
                <a:spLocks noChangeShapeType="1"/>
              </p:cNvSpPr>
              <p:nvPr/>
            </p:nvSpPr>
            <p:spPr bwMode="auto">
              <a:xfrm flipV="1">
                <a:off x="4680" y="5612"/>
                <a:ext cx="180" cy="36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20" name="AutoShape 113"/>
              <p:cNvSpPr>
                <a:spLocks noChangeShapeType="1"/>
              </p:cNvSpPr>
              <p:nvPr/>
            </p:nvSpPr>
            <p:spPr bwMode="auto">
              <a:xfrm>
                <a:off x="4860" y="5612"/>
                <a:ext cx="180" cy="36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21" name="AutoShape 112"/>
              <p:cNvSpPr>
                <a:spLocks noChangeShapeType="1"/>
              </p:cNvSpPr>
              <p:nvPr/>
            </p:nvSpPr>
            <p:spPr bwMode="auto">
              <a:xfrm flipV="1">
                <a:off x="5040" y="5612"/>
                <a:ext cx="180" cy="36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22" name="AutoShape 111"/>
              <p:cNvSpPr>
                <a:spLocks noChangeShapeType="1"/>
              </p:cNvSpPr>
              <p:nvPr/>
            </p:nvSpPr>
            <p:spPr bwMode="auto">
              <a:xfrm>
                <a:off x="5220" y="5612"/>
                <a:ext cx="180" cy="36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23" name="AutoShape 110"/>
              <p:cNvSpPr>
                <a:spLocks noChangeShapeType="1"/>
              </p:cNvSpPr>
              <p:nvPr/>
            </p:nvSpPr>
            <p:spPr bwMode="auto">
              <a:xfrm flipV="1">
                <a:off x="5400" y="5792"/>
                <a:ext cx="180" cy="18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24" name="AutoShape 109"/>
              <p:cNvSpPr>
                <a:spLocks noChangeShapeType="1"/>
              </p:cNvSpPr>
              <p:nvPr/>
            </p:nvSpPr>
            <p:spPr bwMode="auto">
              <a:xfrm>
                <a:off x="5580" y="5792"/>
                <a:ext cx="360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</p:grpSp>
        <p:grpSp>
          <p:nvGrpSpPr>
            <p:cNvPr id="99" name="Group 101"/>
            <p:cNvGrpSpPr>
              <a:grpSpLocks/>
            </p:cNvGrpSpPr>
            <p:nvPr/>
          </p:nvGrpSpPr>
          <p:grpSpPr bwMode="auto">
            <a:xfrm>
              <a:off x="3239630" y="2406651"/>
              <a:ext cx="1257300" cy="229235"/>
              <a:chOff x="3960" y="6512"/>
              <a:chExt cx="1980" cy="361"/>
            </a:xfrm>
          </p:grpSpPr>
          <p:sp>
            <p:nvSpPr>
              <p:cNvPr id="110" name="AutoShape 107"/>
              <p:cNvSpPr>
                <a:spLocks noChangeShapeType="1"/>
              </p:cNvSpPr>
              <p:nvPr/>
            </p:nvSpPr>
            <p:spPr bwMode="auto">
              <a:xfrm flipH="1">
                <a:off x="3960" y="6692"/>
                <a:ext cx="900" cy="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1" name="AutoShape 106"/>
              <p:cNvSpPr>
                <a:spLocks noChangeShapeType="1"/>
              </p:cNvSpPr>
              <p:nvPr/>
            </p:nvSpPr>
            <p:spPr bwMode="auto">
              <a:xfrm>
                <a:off x="4860" y="6512"/>
                <a:ext cx="1" cy="36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2" name="AutoShape 105"/>
              <p:cNvSpPr>
                <a:spLocks noChangeShapeType="1"/>
              </p:cNvSpPr>
              <p:nvPr/>
            </p:nvSpPr>
            <p:spPr bwMode="auto">
              <a:xfrm>
                <a:off x="4500" y="6512"/>
                <a:ext cx="900" cy="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3" name="AutoShape 104"/>
              <p:cNvSpPr>
                <a:spLocks noChangeShapeType="1"/>
              </p:cNvSpPr>
              <p:nvPr/>
            </p:nvSpPr>
            <p:spPr bwMode="auto">
              <a:xfrm>
                <a:off x="4500" y="6872"/>
                <a:ext cx="900" cy="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4" name="AutoShape 103"/>
              <p:cNvSpPr>
                <a:spLocks noChangeShapeType="1"/>
              </p:cNvSpPr>
              <p:nvPr/>
            </p:nvSpPr>
            <p:spPr bwMode="auto">
              <a:xfrm>
                <a:off x="5400" y="6512"/>
                <a:ext cx="1" cy="36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115" name="AutoShape 102"/>
              <p:cNvSpPr>
                <a:spLocks noChangeShapeType="1"/>
              </p:cNvSpPr>
              <p:nvPr/>
            </p:nvSpPr>
            <p:spPr bwMode="auto">
              <a:xfrm>
                <a:off x="5400" y="6692"/>
                <a:ext cx="540" cy="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</p:grpSp>
        <p:sp>
          <p:nvSpPr>
            <p:cNvPr id="100" name="Rectangle 100"/>
            <p:cNvSpPr>
              <a:spLocks noChangeArrowheads="1"/>
            </p:cNvSpPr>
            <p:nvPr/>
          </p:nvSpPr>
          <p:spPr bwMode="auto">
            <a:xfrm>
              <a:off x="4496930" y="1720851"/>
              <a:ext cx="1371600" cy="10287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1" name="Text Box 99"/>
            <p:cNvSpPr txBox="1">
              <a:spLocks noChangeArrowheads="1"/>
            </p:cNvSpPr>
            <p:nvPr/>
          </p:nvSpPr>
          <p:spPr bwMode="auto">
            <a:xfrm>
              <a:off x="4962597" y="1979080"/>
              <a:ext cx="469900" cy="457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1" u="none" strike="noStrike" cap="none" normalizeH="0" baseline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2400"/>
                <a:t>M</a:t>
              </a:r>
            </a:p>
          </p:txBody>
        </p:sp>
        <p:sp>
          <p:nvSpPr>
            <p:cNvPr id="102" name="Text Box 98"/>
            <p:cNvSpPr txBox="1">
              <a:spLocks noChangeArrowheads="1"/>
            </p:cNvSpPr>
            <p:nvPr/>
          </p:nvSpPr>
          <p:spPr bwMode="auto">
            <a:xfrm>
              <a:off x="3965646" y="1408853"/>
              <a:ext cx="393700" cy="347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1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defRPr>
              </a:lvl1pPr>
            </a:lstStyle>
            <a:p>
              <a:r>
                <a:rPr lang="en-US" sz="2400">
                  <a:solidFill>
                    <a:srgbClr val="0000FF"/>
                  </a:solidFill>
                  <a:latin typeface="Cambria Math"/>
                  <a:cs typeface="Cambria Math"/>
                </a:rPr>
                <a:t>K</a:t>
              </a:r>
            </a:p>
          </p:txBody>
        </p:sp>
        <p:sp>
          <p:nvSpPr>
            <p:cNvPr id="103" name="Text Box 97"/>
            <p:cNvSpPr txBox="1">
              <a:spLocks noChangeArrowheads="1"/>
            </p:cNvSpPr>
            <p:nvPr/>
          </p:nvSpPr>
          <p:spPr bwMode="auto">
            <a:xfrm>
              <a:off x="3963530" y="2590800"/>
              <a:ext cx="450850" cy="426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1" u="none" strike="noStrike" cap="none" normalizeH="0" baseline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2400"/>
                <a:t>C</a:t>
              </a:r>
            </a:p>
          </p:txBody>
        </p:sp>
        <p:sp>
          <p:nvSpPr>
            <p:cNvPr id="104" name="AutoShape 96"/>
            <p:cNvSpPr>
              <a:spLocks noChangeShapeType="1"/>
            </p:cNvSpPr>
            <p:nvPr/>
          </p:nvSpPr>
          <p:spPr bwMode="auto">
            <a:xfrm flipH="1" flipV="1">
              <a:off x="3181845" y="1247776"/>
              <a:ext cx="635" cy="3587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5" name="AutoShape 95"/>
            <p:cNvSpPr>
              <a:spLocks noChangeShapeType="1"/>
            </p:cNvSpPr>
            <p:nvPr/>
          </p:nvSpPr>
          <p:spPr bwMode="auto">
            <a:xfrm flipH="1" flipV="1">
              <a:off x="5182730" y="1358901"/>
              <a:ext cx="635" cy="3587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6" name="AutoShape 94"/>
            <p:cNvSpPr>
              <a:spLocks noChangeShapeType="1"/>
            </p:cNvSpPr>
            <p:nvPr/>
          </p:nvSpPr>
          <p:spPr bwMode="auto">
            <a:xfrm>
              <a:off x="3193275" y="1428751"/>
              <a:ext cx="228600" cy="6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7" name="AutoShape 93"/>
            <p:cNvSpPr>
              <a:spLocks noChangeShapeType="1"/>
            </p:cNvSpPr>
            <p:nvPr/>
          </p:nvSpPr>
          <p:spPr bwMode="auto">
            <a:xfrm>
              <a:off x="5195430" y="1486536"/>
              <a:ext cx="228600" cy="6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3405385" y="1162045"/>
              <a:ext cx="412095" cy="4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1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2400">
                  <a:solidFill>
                    <a:schemeClr val="tx1"/>
                  </a:solidFill>
                </a:rPr>
                <a:t>x</a:t>
              </a:r>
              <a:r>
                <a:rPr lang="en-US" sz="2400" i="0" baseline="-2500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5385930" y="1210940"/>
              <a:ext cx="460356" cy="45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2400"/>
                <a:t>x</a:t>
              </a:r>
              <a:r>
                <a:rPr lang="en-US" sz="2400" i="0" baseline="-25000"/>
                <a:t>o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87232" y="299452"/>
            <a:ext cx="3847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Arial"/>
                <a:cs typeface="Arial"/>
              </a:rPr>
              <a:t>d) Spring-Mass-Damper System</a:t>
            </a:r>
          </a:p>
        </p:txBody>
      </p:sp>
      <p:sp>
        <p:nvSpPr>
          <p:cNvPr id="8" name="Rectangle 7"/>
          <p:cNvSpPr/>
          <p:nvPr/>
        </p:nvSpPr>
        <p:spPr>
          <a:xfrm>
            <a:off x="2628900" y="3208636"/>
            <a:ext cx="744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>
                <a:latin typeface="Arial"/>
                <a:cs typeface="Arial"/>
              </a:rPr>
              <a:t>Exercise</a:t>
            </a:r>
            <a:r>
              <a:rPr lang="en-GB" sz="1800">
                <a:latin typeface="Arial"/>
                <a:cs typeface="Arial"/>
              </a:rPr>
              <a:t>: Noting that the input to the above system is a displacement, show that the </a:t>
            </a:r>
            <a:r>
              <a:rPr lang="en-GB" sz="1800" b="1">
                <a:latin typeface="Arial"/>
                <a:cs typeface="Arial"/>
              </a:rPr>
              <a:t>transfer function</a:t>
            </a:r>
            <a:r>
              <a:rPr lang="en-GB" sz="1800">
                <a:latin typeface="Arial"/>
                <a:cs typeface="Arial"/>
              </a:rPr>
              <a:t> for the system is given by </a:t>
            </a:r>
            <a:endParaRPr lang="en-US" sz="1800"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28901" y="5127142"/>
            <a:ext cx="826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>
                <a:latin typeface="Arial"/>
                <a:cs typeface="Arial"/>
              </a:rPr>
              <a:t>where </a:t>
            </a:r>
            <a:endParaRPr lang="en-US" sz="1800"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-2515" t="-16180" r="-3111" b="-10577"/>
          <a:stretch/>
        </p:blipFill>
        <p:spPr>
          <a:xfrm>
            <a:off x="3119202" y="4060976"/>
            <a:ext cx="6076800" cy="8532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8768" r="18781"/>
          <a:stretch/>
        </p:blipFill>
        <p:spPr>
          <a:xfrm>
            <a:off x="4361202" y="5389031"/>
            <a:ext cx="3592800" cy="635000"/>
          </a:xfrm>
          <a:prstGeom prst="rect">
            <a:avLst/>
          </a:prstGeom>
        </p:spPr>
      </p:pic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2DA2E6D2-0BFB-4535-A40A-C9DAF48D8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356351"/>
            <a:ext cx="2959968" cy="365125"/>
          </a:xfrm>
        </p:spPr>
        <p:txBody>
          <a:bodyPr/>
          <a:lstStyle/>
          <a:p>
            <a:r>
              <a:rPr lang="en-US"/>
              <a:t>MMME2046 Dynamics and Control Lecture 1</a:t>
            </a:r>
          </a:p>
        </p:txBody>
      </p:sp>
    </p:spTree>
    <p:extLst>
      <p:ext uri="{BB962C8B-B14F-4D97-AF65-F5344CB8AC3E}">
        <p14:creationId xmlns:p14="http://schemas.microsoft.com/office/powerpoint/2010/main" val="3944854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5AC2-61B1-4D50-B215-5A9E1605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to – Example Sheet 1, no.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</p:spPr>
            <p:txBody>
              <a:bodyPr>
                <a:normAutofit/>
              </a:bodyPr>
              <a:lstStyle/>
              <a:p>
                <a:r>
                  <a:rPr lang="en-GB"/>
                  <a:t>Derive expressions for the transfer functions that relate input torque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 and output angular displacement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 of the torsional system shown for the following cases:</a:t>
                </a:r>
              </a:p>
              <a:p>
                <a:pPr marL="457200" indent="-457200">
                  <a:buAutoNum type="arabicPeriod"/>
                </a:pPr>
                <a:r>
                  <a:rPr lang="en-GB"/>
                  <a:t>The block has negligible mass</a:t>
                </a:r>
              </a:p>
              <a:p>
                <a:pPr marL="457200" indent="-457200">
                  <a:buAutoNum type="arabicPeriod"/>
                </a:pPr>
                <a:r>
                  <a:rPr lang="en-GB"/>
                  <a:t>The block has a moment of inertia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GB"/>
              </a:p>
              <a:p>
                <a:pPr marL="0" indent="0">
                  <a:buNone/>
                </a:pPr>
                <a:r>
                  <a:rPr lang="en-GB" altLang="en-US">
                    <a:latin typeface="Arial" panose="020B0604020202020204" pitchFamily="34" charset="0"/>
                  </a:rPr>
                  <a:t>Note that the torsional stiffness of the mass-less bar is </a:t>
                </a:r>
                <a:r>
                  <a:rPr lang="en-GB" altLang="en-US" i="1">
                    <a:latin typeface="Cambria Math" panose="02040503050406030204" pitchFamily="18" charset="0"/>
                  </a:rPr>
                  <a:t>k</a:t>
                </a:r>
                <a:r>
                  <a:rPr lang="en-GB" altLang="en-US">
                    <a:ea typeface="MS Mincho" panose="02020609040205080304" pitchFamily="49" charset="-128"/>
                  </a:rPr>
                  <a:t> </a:t>
                </a:r>
                <a:r>
                  <a:rPr lang="en-GB" altLang="en-US">
                    <a:latin typeface="Arial" panose="020B0604020202020204" pitchFamily="34" charset="0"/>
                    <a:ea typeface="MS Mincho" panose="02020609040205080304" pitchFamily="49" charset="-128"/>
                  </a:rPr>
                  <a:t>and the directions of </a:t>
                </a:r>
                <a:r>
                  <a:rPr lang="en-GB" altLang="en-US" i="1">
                    <a:latin typeface="Cambria Math" panose="02040503050406030204" pitchFamily="18" charset="0"/>
                  </a:rPr>
                  <a:t>T</a:t>
                </a:r>
                <a:r>
                  <a:rPr lang="en-GB" altLang="en-US"/>
                  <a:t> </a:t>
                </a:r>
                <a:r>
                  <a:rPr lang="en-GB" altLang="en-US">
                    <a:latin typeface="Arial" panose="020B0604020202020204" pitchFamily="34" charset="0"/>
                  </a:rPr>
                  <a:t>and </a:t>
                </a:r>
                <a:r>
                  <a:rPr lang="en-GB" altLang="en-US" i="1">
                    <a:latin typeface="Cambria Math" panose="02040503050406030204" pitchFamily="18" charset="0"/>
                  </a:rPr>
                  <a:t>θ</a:t>
                </a:r>
                <a:r>
                  <a:rPr lang="en-GB" altLang="en-US"/>
                  <a:t> </a:t>
                </a:r>
                <a:r>
                  <a:rPr lang="en-GB" altLang="en-US">
                    <a:latin typeface="Arial" panose="020B0604020202020204" pitchFamily="34" charset="0"/>
                  </a:rPr>
                  <a:t>are similar, as shown in the figure.</a:t>
                </a:r>
              </a:p>
              <a:p>
                <a:pPr marL="0" indent="0">
                  <a:buNone/>
                </a:pPr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  <a:blipFill>
                <a:blip r:embed="rId2"/>
                <a:stretch>
                  <a:fillRect l="-857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7457B0-B8DD-4EC7-AD23-EE247A1FA6D9}"/>
              </a:ext>
            </a:extLst>
          </p:cNvPr>
          <p:cNvCxnSpPr/>
          <p:nvPr/>
        </p:nvCxnSpPr>
        <p:spPr>
          <a:xfrm flipH="1">
            <a:off x="2786663" y="2907045"/>
            <a:ext cx="684530" cy="690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624BAE-6ACD-42F8-95C1-CAC9DDEC46BE}"/>
              </a:ext>
            </a:extLst>
          </p:cNvPr>
          <p:cNvCxnSpPr/>
          <p:nvPr/>
        </p:nvCxnSpPr>
        <p:spPr>
          <a:xfrm flipH="1">
            <a:off x="3073683" y="2907680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8F9C63-46E7-4ACA-AE52-D57E20678B6C}"/>
              </a:ext>
            </a:extLst>
          </p:cNvPr>
          <p:cNvCxnSpPr/>
          <p:nvPr/>
        </p:nvCxnSpPr>
        <p:spPr>
          <a:xfrm flipH="1">
            <a:off x="2786663" y="2907045"/>
            <a:ext cx="432435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5A1049-9660-47A7-AD76-882B9E9FCAE0}"/>
              </a:ext>
            </a:extLst>
          </p:cNvPr>
          <p:cNvCxnSpPr/>
          <p:nvPr/>
        </p:nvCxnSpPr>
        <p:spPr>
          <a:xfrm flipV="1">
            <a:off x="1519203" y="3159775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3106D2-D2CD-4F79-B323-9988462884CB}"/>
              </a:ext>
            </a:extLst>
          </p:cNvPr>
          <p:cNvCxnSpPr/>
          <p:nvPr/>
        </p:nvCxnSpPr>
        <p:spPr>
          <a:xfrm flipV="1">
            <a:off x="1557303" y="3340750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B91951-E530-40DC-A60A-BABDBD865A71}"/>
              </a:ext>
            </a:extLst>
          </p:cNvPr>
          <p:cNvCxnSpPr/>
          <p:nvPr/>
        </p:nvCxnSpPr>
        <p:spPr>
          <a:xfrm flipH="1">
            <a:off x="2636803" y="290704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reeform 47">
            <a:extLst>
              <a:ext uri="{FF2B5EF4-FFF2-40B4-BE49-F238E27FC236}">
                <a16:creationId xmlns:a16="http://schemas.microsoft.com/office/drawing/2014/main" id="{A1D3EEA8-4D41-45EA-BDC7-AA9A78B24583}"/>
              </a:ext>
            </a:extLst>
          </p:cNvPr>
          <p:cNvSpPr/>
          <p:nvPr/>
        </p:nvSpPr>
        <p:spPr>
          <a:xfrm>
            <a:off x="1771933" y="3159775"/>
            <a:ext cx="1326515" cy="723900"/>
          </a:xfrm>
          <a:custGeom>
            <a:avLst/>
            <a:gdLst>
              <a:gd name="connsiteX0" fmla="*/ 0 w 1147763"/>
              <a:gd name="connsiteY0" fmla="*/ 533400 h 752475"/>
              <a:gd name="connsiteX1" fmla="*/ 1143000 w 1147763"/>
              <a:gd name="connsiteY1" fmla="*/ 0 h 752475"/>
              <a:gd name="connsiteX2" fmla="*/ 1147763 w 1147763"/>
              <a:gd name="connsiteY2" fmla="*/ 223838 h 752475"/>
              <a:gd name="connsiteX3" fmla="*/ 23813 w 1147763"/>
              <a:gd name="connsiteY3" fmla="*/ 752475 h 752475"/>
              <a:gd name="connsiteX4" fmla="*/ 0 w 1147763"/>
              <a:gd name="connsiteY4" fmla="*/ 533400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202933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180975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687705"/>
              <a:gd name="connsiteX1" fmla="*/ 1322120 w 1326883"/>
              <a:gd name="connsiteY1" fmla="*/ 0 h 687705"/>
              <a:gd name="connsiteX2" fmla="*/ 1326883 w 1326883"/>
              <a:gd name="connsiteY2" fmla="*/ 180975 h 687705"/>
              <a:gd name="connsiteX3" fmla="*/ 109567 w 1326883"/>
              <a:gd name="connsiteY3" fmla="*/ 687705 h 687705"/>
              <a:gd name="connsiteX4" fmla="*/ 0 w 1326883"/>
              <a:gd name="connsiteY4" fmla="*/ 542925 h 687705"/>
              <a:gd name="connsiteX0" fmla="*/ 0 w 1326883"/>
              <a:gd name="connsiteY0" fmla="*/ 542925 h 651510"/>
              <a:gd name="connsiteX1" fmla="*/ 1322120 w 1326883"/>
              <a:gd name="connsiteY1" fmla="*/ 0 h 651510"/>
              <a:gd name="connsiteX2" fmla="*/ 1326883 w 1326883"/>
              <a:gd name="connsiteY2" fmla="*/ 180975 h 651510"/>
              <a:gd name="connsiteX3" fmla="*/ 73362 w 1326883"/>
              <a:gd name="connsiteY3" fmla="*/ 651510 h 651510"/>
              <a:gd name="connsiteX4" fmla="*/ 0 w 1326883"/>
              <a:gd name="connsiteY4" fmla="*/ 542925 h 651510"/>
              <a:gd name="connsiteX0" fmla="*/ 0 w 1326883"/>
              <a:gd name="connsiteY0" fmla="*/ 542925 h 723900"/>
              <a:gd name="connsiteX1" fmla="*/ 1322120 w 1326883"/>
              <a:gd name="connsiteY1" fmla="*/ 0 h 723900"/>
              <a:gd name="connsiteX2" fmla="*/ 1326883 w 1326883"/>
              <a:gd name="connsiteY2" fmla="*/ 180975 h 723900"/>
              <a:gd name="connsiteX3" fmla="*/ 37157 w 1326883"/>
              <a:gd name="connsiteY3" fmla="*/ 723900 h 723900"/>
              <a:gd name="connsiteX4" fmla="*/ 0 w 1326883"/>
              <a:gd name="connsiteY4" fmla="*/ 542925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883" h="723900">
                <a:moveTo>
                  <a:pt x="0" y="542925"/>
                </a:moveTo>
                <a:lnTo>
                  <a:pt x="1322120" y="0"/>
                </a:lnTo>
                <a:lnTo>
                  <a:pt x="1326883" y="180975"/>
                </a:lnTo>
                <a:lnTo>
                  <a:pt x="37157" y="723900"/>
                </a:lnTo>
                <a:lnTo>
                  <a:pt x="0" y="54292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8631C-794E-4EB2-AECD-F13209554059}"/>
              </a:ext>
            </a:extLst>
          </p:cNvPr>
          <p:cNvSpPr/>
          <p:nvPr/>
        </p:nvSpPr>
        <p:spPr>
          <a:xfrm>
            <a:off x="3003833" y="3159775"/>
            <a:ext cx="180975" cy="180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0ED4EF-1892-494E-B6F4-E9BC417664C8}"/>
              </a:ext>
            </a:extLst>
          </p:cNvPr>
          <p:cNvSpPr/>
          <p:nvPr/>
        </p:nvSpPr>
        <p:spPr>
          <a:xfrm>
            <a:off x="1295048" y="359792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C55F31-4264-45B3-8108-0C89043F125D}"/>
              </a:ext>
            </a:extLst>
          </p:cNvPr>
          <p:cNvSpPr/>
          <p:nvPr/>
        </p:nvSpPr>
        <p:spPr>
          <a:xfrm>
            <a:off x="1182653" y="363094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748D36-7C0C-4B55-8ACC-F8EC789C5A21}"/>
              </a:ext>
            </a:extLst>
          </p:cNvPr>
          <p:cNvCxnSpPr/>
          <p:nvPr/>
        </p:nvCxnSpPr>
        <p:spPr>
          <a:xfrm flipH="1">
            <a:off x="2638708" y="2907045"/>
            <a:ext cx="436880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9052F1-79C5-466C-A34D-19A486668A4A}"/>
              </a:ext>
            </a:extLst>
          </p:cNvPr>
          <p:cNvCxnSpPr/>
          <p:nvPr/>
        </p:nvCxnSpPr>
        <p:spPr>
          <a:xfrm flipH="1">
            <a:off x="2859053" y="2978800"/>
            <a:ext cx="688340" cy="6940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1C9A91-B0E2-446E-9BB6-A7BF23BF021F}"/>
              </a:ext>
            </a:extLst>
          </p:cNvPr>
          <p:cNvCxnSpPr/>
          <p:nvPr/>
        </p:nvCxnSpPr>
        <p:spPr>
          <a:xfrm flipH="1">
            <a:off x="3005738" y="3088020"/>
            <a:ext cx="575310" cy="575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3A4D5D-8EB2-4F61-A9F4-7E5666078E52}"/>
              </a:ext>
            </a:extLst>
          </p:cNvPr>
          <p:cNvCxnSpPr/>
          <p:nvPr/>
        </p:nvCxnSpPr>
        <p:spPr>
          <a:xfrm flipH="1">
            <a:off x="3148613" y="3230895"/>
            <a:ext cx="432435" cy="4419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6C7786-7FFF-49DA-A8FE-0405FDE2E9AE}"/>
              </a:ext>
            </a:extLst>
          </p:cNvPr>
          <p:cNvCxnSpPr/>
          <p:nvPr/>
        </p:nvCxnSpPr>
        <p:spPr>
          <a:xfrm flipH="1">
            <a:off x="3292758" y="338456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7B7EEA-293E-4EDA-A2C2-83A47763C907}"/>
              </a:ext>
            </a:extLst>
          </p:cNvPr>
          <p:cNvCxnSpPr/>
          <p:nvPr/>
        </p:nvCxnSpPr>
        <p:spPr>
          <a:xfrm flipH="1">
            <a:off x="729263" y="3259470"/>
            <a:ext cx="2352675" cy="982980"/>
          </a:xfrm>
          <a:prstGeom prst="line">
            <a:avLst/>
          </a:prstGeom>
          <a:ln>
            <a:prstDash val="lg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9EE35E34-E696-4D0E-9775-19EDF95E4EC7}"/>
              </a:ext>
            </a:extLst>
          </p:cNvPr>
          <p:cNvSpPr/>
          <p:nvPr/>
        </p:nvSpPr>
        <p:spPr>
          <a:xfrm>
            <a:off x="647983" y="3883675"/>
            <a:ext cx="631190" cy="579120"/>
          </a:xfrm>
          <a:prstGeom prst="arc">
            <a:avLst>
              <a:gd name="adj1" fmla="val 13977114"/>
              <a:gd name="adj2" fmla="val 5756811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5EE132F6-E368-46A7-9F65-AD888EB47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59" y="3987586"/>
            <a:ext cx="5048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049EEFB6-18B2-450B-BE34-3E10BC575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855" y="3592894"/>
            <a:ext cx="50482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θ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21">
            <a:extLst>
              <a:ext uri="{FF2B5EF4-FFF2-40B4-BE49-F238E27FC236}">
                <a16:creationId xmlns:a16="http://schemas.microsoft.com/office/drawing/2014/main" id="{789EAE0F-C103-47DF-9F12-553C0FB6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2947" y="2623200"/>
            <a:ext cx="62547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Clamp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3">
            <a:extLst>
              <a:ext uri="{FF2B5EF4-FFF2-40B4-BE49-F238E27FC236}">
                <a16:creationId xmlns:a16="http://schemas.microsoft.com/office/drawing/2014/main" id="{AFFB2EEA-3B5D-46AD-9F84-F90A5A462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16" y="5464976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C9DD013-5476-F782-F946-3601EF9656D2}"/>
                  </a:ext>
                </a:extLst>
              </p14:cNvPr>
              <p14:cNvContentPartPr/>
              <p14:nvPr/>
            </p14:nvContentPartPr>
            <p14:xfrm>
              <a:off x="8232840" y="3129120"/>
              <a:ext cx="3759480" cy="125784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C9DD013-5476-F782-F946-3601EF9656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23480" y="3119760"/>
                <a:ext cx="3778200" cy="127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0104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5AC2-61B1-4D50-B215-5A9E1605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/>
              <a:t>Always think about the physics!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</p:spPr>
            <p:txBody>
              <a:bodyPr>
                <a:normAutofit/>
              </a:bodyPr>
              <a:lstStyle/>
              <a:p>
                <a:r>
                  <a:rPr lang="en-GB"/>
                  <a:t>Case 1:  The block has negligible mass</a:t>
                </a:r>
              </a:p>
              <a:p>
                <a:r>
                  <a:rPr lang="en-GB"/>
                  <a:t>Time domain: Torque T causes bar to twist through an angle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/>
              </a:p>
              <a:p>
                <a:r>
                  <a:rPr lang="en-GB"/>
                  <a:t>Laplace domain – remember that k is a scalar constant so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  <a:p>
                <a:r>
                  <a:rPr lang="en-GB"/>
                  <a:t>Transfer function: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GB"/>
              </a:p>
              <a:p>
                <a:pPr marL="0" indent="0">
                  <a:buNone/>
                </a:pPr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  <a:blipFill>
                <a:blip r:embed="rId2"/>
                <a:stretch>
                  <a:fillRect l="-771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7457B0-B8DD-4EC7-AD23-EE247A1FA6D9}"/>
              </a:ext>
            </a:extLst>
          </p:cNvPr>
          <p:cNvCxnSpPr/>
          <p:nvPr/>
        </p:nvCxnSpPr>
        <p:spPr>
          <a:xfrm flipH="1">
            <a:off x="2786663" y="2907045"/>
            <a:ext cx="684530" cy="690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624BAE-6ACD-42F8-95C1-CAC9DDEC46BE}"/>
              </a:ext>
            </a:extLst>
          </p:cNvPr>
          <p:cNvCxnSpPr/>
          <p:nvPr/>
        </p:nvCxnSpPr>
        <p:spPr>
          <a:xfrm flipH="1">
            <a:off x="3073683" y="2907680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8F9C63-46E7-4ACA-AE52-D57E20678B6C}"/>
              </a:ext>
            </a:extLst>
          </p:cNvPr>
          <p:cNvCxnSpPr/>
          <p:nvPr/>
        </p:nvCxnSpPr>
        <p:spPr>
          <a:xfrm flipH="1">
            <a:off x="2786663" y="2907045"/>
            <a:ext cx="432435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5A1049-9660-47A7-AD76-882B9E9FCAE0}"/>
              </a:ext>
            </a:extLst>
          </p:cNvPr>
          <p:cNvCxnSpPr/>
          <p:nvPr/>
        </p:nvCxnSpPr>
        <p:spPr>
          <a:xfrm flipV="1">
            <a:off x="1519203" y="3159775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3106D2-D2CD-4F79-B323-9988462884CB}"/>
              </a:ext>
            </a:extLst>
          </p:cNvPr>
          <p:cNvCxnSpPr/>
          <p:nvPr/>
        </p:nvCxnSpPr>
        <p:spPr>
          <a:xfrm flipV="1">
            <a:off x="1557303" y="3340750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B91951-E530-40DC-A60A-BABDBD865A71}"/>
              </a:ext>
            </a:extLst>
          </p:cNvPr>
          <p:cNvCxnSpPr/>
          <p:nvPr/>
        </p:nvCxnSpPr>
        <p:spPr>
          <a:xfrm flipH="1">
            <a:off x="2636803" y="290704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reeform 47">
            <a:extLst>
              <a:ext uri="{FF2B5EF4-FFF2-40B4-BE49-F238E27FC236}">
                <a16:creationId xmlns:a16="http://schemas.microsoft.com/office/drawing/2014/main" id="{A1D3EEA8-4D41-45EA-BDC7-AA9A78B24583}"/>
              </a:ext>
            </a:extLst>
          </p:cNvPr>
          <p:cNvSpPr/>
          <p:nvPr/>
        </p:nvSpPr>
        <p:spPr>
          <a:xfrm>
            <a:off x="1771933" y="3159775"/>
            <a:ext cx="1326515" cy="723900"/>
          </a:xfrm>
          <a:custGeom>
            <a:avLst/>
            <a:gdLst>
              <a:gd name="connsiteX0" fmla="*/ 0 w 1147763"/>
              <a:gd name="connsiteY0" fmla="*/ 533400 h 752475"/>
              <a:gd name="connsiteX1" fmla="*/ 1143000 w 1147763"/>
              <a:gd name="connsiteY1" fmla="*/ 0 h 752475"/>
              <a:gd name="connsiteX2" fmla="*/ 1147763 w 1147763"/>
              <a:gd name="connsiteY2" fmla="*/ 223838 h 752475"/>
              <a:gd name="connsiteX3" fmla="*/ 23813 w 1147763"/>
              <a:gd name="connsiteY3" fmla="*/ 752475 h 752475"/>
              <a:gd name="connsiteX4" fmla="*/ 0 w 1147763"/>
              <a:gd name="connsiteY4" fmla="*/ 533400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202933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180975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687705"/>
              <a:gd name="connsiteX1" fmla="*/ 1322120 w 1326883"/>
              <a:gd name="connsiteY1" fmla="*/ 0 h 687705"/>
              <a:gd name="connsiteX2" fmla="*/ 1326883 w 1326883"/>
              <a:gd name="connsiteY2" fmla="*/ 180975 h 687705"/>
              <a:gd name="connsiteX3" fmla="*/ 109567 w 1326883"/>
              <a:gd name="connsiteY3" fmla="*/ 687705 h 687705"/>
              <a:gd name="connsiteX4" fmla="*/ 0 w 1326883"/>
              <a:gd name="connsiteY4" fmla="*/ 542925 h 687705"/>
              <a:gd name="connsiteX0" fmla="*/ 0 w 1326883"/>
              <a:gd name="connsiteY0" fmla="*/ 542925 h 651510"/>
              <a:gd name="connsiteX1" fmla="*/ 1322120 w 1326883"/>
              <a:gd name="connsiteY1" fmla="*/ 0 h 651510"/>
              <a:gd name="connsiteX2" fmla="*/ 1326883 w 1326883"/>
              <a:gd name="connsiteY2" fmla="*/ 180975 h 651510"/>
              <a:gd name="connsiteX3" fmla="*/ 73362 w 1326883"/>
              <a:gd name="connsiteY3" fmla="*/ 651510 h 651510"/>
              <a:gd name="connsiteX4" fmla="*/ 0 w 1326883"/>
              <a:gd name="connsiteY4" fmla="*/ 542925 h 651510"/>
              <a:gd name="connsiteX0" fmla="*/ 0 w 1326883"/>
              <a:gd name="connsiteY0" fmla="*/ 542925 h 723900"/>
              <a:gd name="connsiteX1" fmla="*/ 1322120 w 1326883"/>
              <a:gd name="connsiteY1" fmla="*/ 0 h 723900"/>
              <a:gd name="connsiteX2" fmla="*/ 1326883 w 1326883"/>
              <a:gd name="connsiteY2" fmla="*/ 180975 h 723900"/>
              <a:gd name="connsiteX3" fmla="*/ 37157 w 1326883"/>
              <a:gd name="connsiteY3" fmla="*/ 723900 h 723900"/>
              <a:gd name="connsiteX4" fmla="*/ 0 w 1326883"/>
              <a:gd name="connsiteY4" fmla="*/ 542925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883" h="723900">
                <a:moveTo>
                  <a:pt x="0" y="542925"/>
                </a:moveTo>
                <a:lnTo>
                  <a:pt x="1322120" y="0"/>
                </a:lnTo>
                <a:lnTo>
                  <a:pt x="1326883" y="180975"/>
                </a:lnTo>
                <a:lnTo>
                  <a:pt x="37157" y="723900"/>
                </a:lnTo>
                <a:lnTo>
                  <a:pt x="0" y="54292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8631C-794E-4EB2-AECD-F13209554059}"/>
              </a:ext>
            </a:extLst>
          </p:cNvPr>
          <p:cNvSpPr/>
          <p:nvPr/>
        </p:nvSpPr>
        <p:spPr>
          <a:xfrm>
            <a:off x="3003833" y="3159775"/>
            <a:ext cx="180975" cy="180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0ED4EF-1892-494E-B6F4-E9BC417664C8}"/>
              </a:ext>
            </a:extLst>
          </p:cNvPr>
          <p:cNvSpPr/>
          <p:nvPr/>
        </p:nvSpPr>
        <p:spPr>
          <a:xfrm>
            <a:off x="1295048" y="359792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C55F31-4264-45B3-8108-0C89043F125D}"/>
              </a:ext>
            </a:extLst>
          </p:cNvPr>
          <p:cNvSpPr/>
          <p:nvPr/>
        </p:nvSpPr>
        <p:spPr>
          <a:xfrm>
            <a:off x="1182653" y="363094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748D36-7C0C-4B55-8ACC-F8EC789C5A21}"/>
              </a:ext>
            </a:extLst>
          </p:cNvPr>
          <p:cNvCxnSpPr/>
          <p:nvPr/>
        </p:nvCxnSpPr>
        <p:spPr>
          <a:xfrm flipH="1">
            <a:off x="2638708" y="2907045"/>
            <a:ext cx="436880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9052F1-79C5-466C-A34D-19A486668A4A}"/>
              </a:ext>
            </a:extLst>
          </p:cNvPr>
          <p:cNvCxnSpPr/>
          <p:nvPr/>
        </p:nvCxnSpPr>
        <p:spPr>
          <a:xfrm flipH="1">
            <a:off x="2859053" y="2978800"/>
            <a:ext cx="688340" cy="6940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1C9A91-B0E2-446E-9BB6-A7BF23BF021F}"/>
              </a:ext>
            </a:extLst>
          </p:cNvPr>
          <p:cNvCxnSpPr/>
          <p:nvPr/>
        </p:nvCxnSpPr>
        <p:spPr>
          <a:xfrm flipH="1">
            <a:off x="3005738" y="3088020"/>
            <a:ext cx="575310" cy="575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3A4D5D-8EB2-4F61-A9F4-7E5666078E52}"/>
              </a:ext>
            </a:extLst>
          </p:cNvPr>
          <p:cNvCxnSpPr/>
          <p:nvPr/>
        </p:nvCxnSpPr>
        <p:spPr>
          <a:xfrm flipH="1">
            <a:off x="3148613" y="3230895"/>
            <a:ext cx="432435" cy="4419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6C7786-7FFF-49DA-A8FE-0405FDE2E9AE}"/>
              </a:ext>
            </a:extLst>
          </p:cNvPr>
          <p:cNvCxnSpPr/>
          <p:nvPr/>
        </p:nvCxnSpPr>
        <p:spPr>
          <a:xfrm flipH="1">
            <a:off x="3292758" y="338456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7B7EEA-293E-4EDA-A2C2-83A47763C907}"/>
              </a:ext>
            </a:extLst>
          </p:cNvPr>
          <p:cNvCxnSpPr/>
          <p:nvPr/>
        </p:nvCxnSpPr>
        <p:spPr>
          <a:xfrm flipH="1">
            <a:off x="729263" y="3259470"/>
            <a:ext cx="2352675" cy="982980"/>
          </a:xfrm>
          <a:prstGeom prst="line">
            <a:avLst/>
          </a:prstGeom>
          <a:ln>
            <a:prstDash val="lg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9EE35E34-E696-4D0E-9775-19EDF95E4EC7}"/>
              </a:ext>
            </a:extLst>
          </p:cNvPr>
          <p:cNvSpPr/>
          <p:nvPr/>
        </p:nvSpPr>
        <p:spPr>
          <a:xfrm>
            <a:off x="647983" y="3883675"/>
            <a:ext cx="631190" cy="579120"/>
          </a:xfrm>
          <a:prstGeom prst="arc">
            <a:avLst>
              <a:gd name="adj1" fmla="val 13977114"/>
              <a:gd name="adj2" fmla="val 5756811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5EE132F6-E368-46A7-9F65-AD888EB47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59" y="3987586"/>
            <a:ext cx="5048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049EEFB6-18B2-450B-BE34-3E10BC575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855" y="3592894"/>
            <a:ext cx="50482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θ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21">
            <a:extLst>
              <a:ext uri="{FF2B5EF4-FFF2-40B4-BE49-F238E27FC236}">
                <a16:creationId xmlns:a16="http://schemas.microsoft.com/office/drawing/2014/main" id="{789EAE0F-C103-47DF-9F12-553C0FB6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2947" y="2623200"/>
            <a:ext cx="62547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Clamp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3">
            <a:extLst>
              <a:ext uri="{FF2B5EF4-FFF2-40B4-BE49-F238E27FC236}">
                <a16:creationId xmlns:a16="http://schemas.microsoft.com/office/drawing/2014/main" id="{AFFB2EEA-3B5D-46AD-9F84-F90A5A462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16" y="5464976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990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345AC2-61B1-4D50-B215-5A9E160572D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cap="none"/>
                  <a:t>Case 2: Block has moment of inertia </a:t>
                </a:r>
                <a14:m>
                  <m:oMath xmlns:m="http://schemas.openxmlformats.org/officeDocument/2006/math">
                    <m:r>
                      <a:rPr lang="en-GB" b="0" i="1" cap="none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GB" cap="none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345AC2-61B1-4D50-B215-5A9E160572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587" t="-12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</p:spPr>
            <p:txBody>
              <a:bodyPr>
                <a:normAutofit/>
              </a:bodyPr>
              <a:lstStyle/>
              <a:p>
                <a:r>
                  <a:rPr lang="en-GB"/>
                  <a:t>Equation of motion:  input torque causes block to move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𝐼</m:t>
                      </m:r>
                      <m:acc>
                        <m:accPr>
                          <m:chr m:val="̈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/>
              </a:p>
              <a:p>
                <a:r>
                  <a:rPr lang="en-GB"/>
                  <a:t>Laplace domain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groupChr>
                      <m:groupChrPr>
                        <m:chr m:val="→"/>
                        <m:vertJc m:val="bot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</m:groupChr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/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  <m:acc>
                      <m:accPr>
                        <m:chr m:val="̈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groupChr>
                      <m:groupChrPr>
                        <m:chr m:val="→"/>
                        <m:vertJc m:val="bot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</m:groupChr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/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groupChr>
                      <m:groupChrPr>
                        <m:chr m:val="→"/>
                        <m:vertJc m:val="bot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</m:groupCh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  <a:p>
                <a:pPr marL="0" indent="0">
                  <a:buNone/>
                </a:pPr>
                <a:endParaRPr lang="en-GB"/>
              </a:p>
              <a:p>
                <a:endParaRPr lang="en-GB"/>
              </a:p>
              <a:p>
                <a:pPr marL="0" indent="0">
                  <a:buNone/>
                </a:pPr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  <a:blipFill>
                <a:blip r:embed="rId3"/>
                <a:stretch>
                  <a:fillRect l="-771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7457B0-B8DD-4EC7-AD23-EE247A1FA6D9}"/>
              </a:ext>
            </a:extLst>
          </p:cNvPr>
          <p:cNvCxnSpPr/>
          <p:nvPr/>
        </p:nvCxnSpPr>
        <p:spPr>
          <a:xfrm flipH="1">
            <a:off x="2786663" y="2907045"/>
            <a:ext cx="684530" cy="690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624BAE-6ACD-42F8-95C1-CAC9DDEC46BE}"/>
              </a:ext>
            </a:extLst>
          </p:cNvPr>
          <p:cNvCxnSpPr/>
          <p:nvPr/>
        </p:nvCxnSpPr>
        <p:spPr>
          <a:xfrm flipH="1">
            <a:off x="3073683" y="2907680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8F9C63-46E7-4ACA-AE52-D57E20678B6C}"/>
              </a:ext>
            </a:extLst>
          </p:cNvPr>
          <p:cNvCxnSpPr/>
          <p:nvPr/>
        </p:nvCxnSpPr>
        <p:spPr>
          <a:xfrm flipH="1">
            <a:off x="2786663" y="2907045"/>
            <a:ext cx="432435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5A1049-9660-47A7-AD76-882B9E9FCAE0}"/>
              </a:ext>
            </a:extLst>
          </p:cNvPr>
          <p:cNvCxnSpPr/>
          <p:nvPr/>
        </p:nvCxnSpPr>
        <p:spPr>
          <a:xfrm flipV="1">
            <a:off x="1519203" y="3159775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3106D2-D2CD-4F79-B323-9988462884CB}"/>
              </a:ext>
            </a:extLst>
          </p:cNvPr>
          <p:cNvCxnSpPr/>
          <p:nvPr/>
        </p:nvCxnSpPr>
        <p:spPr>
          <a:xfrm flipV="1">
            <a:off x="1557303" y="3340750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B91951-E530-40DC-A60A-BABDBD865A71}"/>
              </a:ext>
            </a:extLst>
          </p:cNvPr>
          <p:cNvCxnSpPr/>
          <p:nvPr/>
        </p:nvCxnSpPr>
        <p:spPr>
          <a:xfrm flipH="1">
            <a:off x="2636803" y="290704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reeform 47">
            <a:extLst>
              <a:ext uri="{FF2B5EF4-FFF2-40B4-BE49-F238E27FC236}">
                <a16:creationId xmlns:a16="http://schemas.microsoft.com/office/drawing/2014/main" id="{A1D3EEA8-4D41-45EA-BDC7-AA9A78B24583}"/>
              </a:ext>
            </a:extLst>
          </p:cNvPr>
          <p:cNvSpPr/>
          <p:nvPr/>
        </p:nvSpPr>
        <p:spPr>
          <a:xfrm>
            <a:off x="1771933" y="3159775"/>
            <a:ext cx="1326515" cy="723900"/>
          </a:xfrm>
          <a:custGeom>
            <a:avLst/>
            <a:gdLst>
              <a:gd name="connsiteX0" fmla="*/ 0 w 1147763"/>
              <a:gd name="connsiteY0" fmla="*/ 533400 h 752475"/>
              <a:gd name="connsiteX1" fmla="*/ 1143000 w 1147763"/>
              <a:gd name="connsiteY1" fmla="*/ 0 h 752475"/>
              <a:gd name="connsiteX2" fmla="*/ 1147763 w 1147763"/>
              <a:gd name="connsiteY2" fmla="*/ 223838 h 752475"/>
              <a:gd name="connsiteX3" fmla="*/ 23813 w 1147763"/>
              <a:gd name="connsiteY3" fmla="*/ 752475 h 752475"/>
              <a:gd name="connsiteX4" fmla="*/ 0 w 1147763"/>
              <a:gd name="connsiteY4" fmla="*/ 533400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202933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180975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687705"/>
              <a:gd name="connsiteX1" fmla="*/ 1322120 w 1326883"/>
              <a:gd name="connsiteY1" fmla="*/ 0 h 687705"/>
              <a:gd name="connsiteX2" fmla="*/ 1326883 w 1326883"/>
              <a:gd name="connsiteY2" fmla="*/ 180975 h 687705"/>
              <a:gd name="connsiteX3" fmla="*/ 109567 w 1326883"/>
              <a:gd name="connsiteY3" fmla="*/ 687705 h 687705"/>
              <a:gd name="connsiteX4" fmla="*/ 0 w 1326883"/>
              <a:gd name="connsiteY4" fmla="*/ 542925 h 687705"/>
              <a:gd name="connsiteX0" fmla="*/ 0 w 1326883"/>
              <a:gd name="connsiteY0" fmla="*/ 542925 h 651510"/>
              <a:gd name="connsiteX1" fmla="*/ 1322120 w 1326883"/>
              <a:gd name="connsiteY1" fmla="*/ 0 h 651510"/>
              <a:gd name="connsiteX2" fmla="*/ 1326883 w 1326883"/>
              <a:gd name="connsiteY2" fmla="*/ 180975 h 651510"/>
              <a:gd name="connsiteX3" fmla="*/ 73362 w 1326883"/>
              <a:gd name="connsiteY3" fmla="*/ 651510 h 651510"/>
              <a:gd name="connsiteX4" fmla="*/ 0 w 1326883"/>
              <a:gd name="connsiteY4" fmla="*/ 542925 h 651510"/>
              <a:gd name="connsiteX0" fmla="*/ 0 w 1326883"/>
              <a:gd name="connsiteY0" fmla="*/ 542925 h 723900"/>
              <a:gd name="connsiteX1" fmla="*/ 1322120 w 1326883"/>
              <a:gd name="connsiteY1" fmla="*/ 0 h 723900"/>
              <a:gd name="connsiteX2" fmla="*/ 1326883 w 1326883"/>
              <a:gd name="connsiteY2" fmla="*/ 180975 h 723900"/>
              <a:gd name="connsiteX3" fmla="*/ 37157 w 1326883"/>
              <a:gd name="connsiteY3" fmla="*/ 723900 h 723900"/>
              <a:gd name="connsiteX4" fmla="*/ 0 w 1326883"/>
              <a:gd name="connsiteY4" fmla="*/ 542925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883" h="723900">
                <a:moveTo>
                  <a:pt x="0" y="542925"/>
                </a:moveTo>
                <a:lnTo>
                  <a:pt x="1322120" y="0"/>
                </a:lnTo>
                <a:lnTo>
                  <a:pt x="1326883" y="180975"/>
                </a:lnTo>
                <a:lnTo>
                  <a:pt x="37157" y="723900"/>
                </a:lnTo>
                <a:lnTo>
                  <a:pt x="0" y="54292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8631C-794E-4EB2-AECD-F13209554059}"/>
              </a:ext>
            </a:extLst>
          </p:cNvPr>
          <p:cNvSpPr/>
          <p:nvPr/>
        </p:nvSpPr>
        <p:spPr>
          <a:xfrm>
            <a:off x="3003833" y="3159775"/>
            <a:ext cx="180975" cy="180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0ED4EF-1892-494E-B6F4-E9BC417664C8}"/>
              </a:ext>
            </a:extLst>
          </p:cNvPr>
          <p:cNvSpPr/>
          <p:nvPr/>
        </p:nvSpPr>
        <p:spPr>
          <a:xfrm>
            <a:off x="1295048" y="359792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C55F31-4264-45B3-8108-0C89043F125D}"/>
              </a:ext>
            </a:extLst>
          </p:cNvPr>
          <p:cNvSpPr/>
          <p:nvPr/>
        </p:nvSpPr>
        <p:spPr>
          <a:xfrm>
            <a:off x="1182653" y="363094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748D36-7C0C-4B55-8ACC-F8EC789C5A21}"/>
              </a:ext>
            </a:extLst>
          </p:cNvPr>
          <p:cNvCxnSpPr/>
          <p:nvPr/>
        </p:nvCxnSpPr>
        <p:spPr>
          <a:xfrm flipH="1">
            <a:off x="2638708" y="2907045"/>
            <a:ext cx="436880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9052F1-79C5-466C-A34D-19A486668A4A}"/>
              </a:ext>
            </a:extLst>
          </p:cNvPr>
          <p:cNvCxnSpPr/>
          <p:nvPr/>
        </p:nvCxnSpPr>
        <p:spPr>
          <a:xfrm flipH="1">
            <a:off x="2859053" y="2978800"/>
            <a:ext cx="688340" cy="6940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1C9A91-B0E2-446E-9BB6-A7BF23BF021F}"/>
              </a:ext>
            </a:extLst>
          </p:cNvPr>
          <p:cNvCxnSpPr/>
          <p:nvPr/>
        </p:nvCxnSpPr>
        <p:spPr>
          <a:xfrm flipH="1">
            <a:off x="3005738" y="3088020"/>
            <a:ext cx="575310" cy="575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3A4D5D-8EB2-4F61-A9F4-7E5666078E52}"/>
              </a:ext>
            </a:extLst>
          </p:cNvPr>
          <p:cNvCxnSpPr/>
          <p:nvPr/>
        </p:nvCxnSpPr>
        <p:spPr>
          <a:xfrm flipH="1">
            <a:off x="3148613" y="3230895"/>
            <a:ext cx="432435" cy="4419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6C7786-7FFF-49DA-A8FE-0405FDE2E9AE}"/>
              </a:ext>
            </a:extLst>
          </p:cNvPr>
          <p:cNvCxnSpPr/>
          <p:nvPr/>
        </p:nvCxnSpPr>
        <p:spPr>
          <a:xfrm flipH="1">
            <a:off x="3292758" y="338456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7B7EEA-293E-4EDA-A2C2-83A47763C907}"/>
              </a:ext>
            </a:extLst>
          </p:cNvPr>
          <p:cNvCxnSpPr/>
          <p:nvPr/>
        </p:nvCxnSpPr>
        <p:spPr>
          <a:xfrm flipH="1">
            <a:off x="729263" y="3259470"/>
            <a:ext cx="2352675" cy="982980"/>
          </a:xfrm>
          <a:prstGeom prst="line">
            <a:avLst/>
          </a:prstGeom>
          <a:ln>
            <a:prstDash val="lg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9EE35E34-E696-4D0E-9775-19EDF95E4EC7}"/>
              </a:ext>
            </a:extLst>
          </p:cNvPr>
          <p:cNvSpPr/>
          <p:nvPr/>
        </p:nvSpPr>
        <p:spPr>
          <a:xfrm>
            <a:off x="647983" y="3883675"/>
            <a:ext cx="631190" cy="579120"/>
          </a:xfrm>
          <a:prstGeom prst="arc">
            <a:avLst>
              <a:gd name="adj1" fmla="val 13977114"/>
              <a:gd name="adj2" fmla="val 5756811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5EE132F6-E368-46A7-9F65-AD888EB47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59" y="3987586"/>
            <a:ext cx="5048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049EEFB6-18B2-450B-BE34-3E10BC575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855" y="3592894"/>
            <a:ext cx="50482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θ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21">
            <a:extLst>
              <a:ext uri="{FF2B5EF4-FFF2-40B4-BE49-F238E27FC236}">
                <a16:creationId xmlns:a16="http://schemas.microsoft.com/office/drawing/2014/main" id="{789EAE0F-C103-47DF-9F12-553C0FB6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2947" y="2623200"/>
            <a:ext cx="62547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Clamp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3">
            <a:extLst>
              <a:ext uri="{FF2B5EF4-FFF2-40B4-BE49-F238E27FC236}">
                <a16:creationId xmlns:a16="http://schemas.microsoft.com/office/drawing/2014/main" id="{AFFB2EEA-3B5D-46AD-9F84-F90A5A462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16" y="5464976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D615887-3174-E70F-549A-FCB706B154C0}"/>
                  </a:ext>
                </a:extLst>
              </p14:cNvPr>
              <p14:cNvContentPartPr/>
              <p14:nvPr/>
            </p14:nvContentPartPr>
            <p14:xfrm>
              <a:off x="4673880" y="142920"/>
              <a:ext cx="6718320" cy="514404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D615887-3174-E70F-549A-FCB706B154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64520" y="133560"/>
                <a:ext cx="6737040" cy="516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621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5AC2-61B1-4D50-B215-5A9E1605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/>
              <a:t>Bonus: What does this mean?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7983" y="2085978"/>
                <a:ext cx="7114093" cy="345061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/>
              </a:p>
              <a:p>
                <a:pPr marL="0" indent="0">
                  <a:buNone/>
                </a:pPr>
                <a:r>
                  <a:rPr lang="en-GB"/>
                  <a:t>Impulse response (wind up the clock and start the pendulum):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𝐼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GB"/>
              </a:p>
              <a:p>
                <a:pPr marL="0" indent="0">
                  <a:buNone/>
                </a:pPr>
                <a:r>
                  <a:rPr lang="en-GB"/>
                  <a:t>Inverse Laplace transforms give: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𝑘𝐼</m:t>
                                </m:r>
                              </m:e>
                            </m:rad>
                          </m:den>
                        </m:f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GB"/>
                  <a:t>	  where	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den>
                        </m:f>
                      </m:e>
                    </m:rad>
                  </m:oMath>
                </a14:m>
                <a:endParaRPr lang="en-GB"/>
              </a:p>
              <a:p>
                <a:endParaRPr lang="en-GB"/>
              </a:p>
              <a:p>
                <a:pPr marL="0" indent="0">
                  <a:buNone/>
                </a:pPr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983" y="2085978"/>
                <a:ext cx="7114093" cy="3450613"/>
              </a:xfrm>
              <a:blipFill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3">
            <a:extLst>
              <a:ext uri="{FF2B5EF4-FFF2-40B4-BE49-F238E27FC236}">
                <a16:creationId xmlns:a16="http://schemas.microsoft.com/office/drawing/2014/main" id="{AFFB2EEA-3B5D-46AD-9F84-F90A5A462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16" y="5464976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A famous marine chronometer">
            <a:extLst>
              <a:ext uri="{FF2B5EF4-FFF2-40B4-BE49-F238E27FC236}">
                <a16:creationId xmlns:a16="http://schemas.microsoft.com/office/drawing/2014/main" id="{CA591AFE-7760-4CD5-973E-01E2037BD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225" y="128447"/>
            <a:ext cx="3161689" cy="321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8832C-0246-43F0-97CB-BE5D82810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225" y="3575679"/>
            <a:ext cx="3099005" cy="309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6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5AC2-61B1-4D50-B215-5A9E1605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/>
              <a:t>Bonus: What does this mean?</a:t>
            </a:r>
          </a:p>
        </p:txBody>
      </p:sp>
      <p:sp>
        <p:nvSpPr>
          <p:cNvPr id="26" name="Rectangle 23">
            <a:extLst>
              <a:ext uri="{FF2B5EF4-FFF2-40B4-BE49-F238E27FC236}">
                <a16:creationId xmlns:a16="http://schemas.microsoft.com/office/drawing/2014/main" id="{AFFB2EEA-3B5D-46AD-9F84-F90A5A462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16" y="5464976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A famous marine chronometer">
            <a:extLst>
              <a:ext uri="{FF2B5EF4-FFF2-40B4-BE49-F238E27FC236}">
                <a16:creationId xmlns:a16="http://schemas.microsoft.com/office/drawing/2014/main" id="{CA591AFE-7760-4CD5-973E-01E2037BD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225" y="128447"/>
            <a:ext cx="3161689" cy="321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8832C-0246-43F0-97CB-BE5D82810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225" y="3429000"/>
            <a:ext cx="3099005" cy="3099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2D037-765C-4CDC-BCB0-98893CB76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21" y="2941976"/>
            <a:ext cx="7747820" cy="360968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EA5C8C1-969C-412F-92C7-0B9BC5442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65" y="2014363"/>
            <a:ext cx="8009932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/>
              <a:t>Harrison’s chronometer – rotary pendulum not affected by the motion of the ship – solved the longitude problem.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770CD9-463E-434C-9B74-4FB204867F3E}"/>
              </a:ext>
            </a:extLst>
          </p:cNvPr>
          <p:cNvSpPr txBox="1"/>
          <p:nvPr/>
        </p:nvSpPr>
        <p:spPr>
          <a:xfrm>
            <a:off x="8874225" y="4299155"/>
            <a:ext cx="1253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My ancestors made these things (Ritchie of Methven)</a:t>
            </a:r>
          </a:p>
        </p:txBody>
      </p:sp>
    </p:spTree>
    <p:extLst>
      <p:ext uri="{BB962C8B-B14F-4D97-AF65-F5344CB8AC3E}">
        <p14:creationId xmlns:p14="http://schemas.microsoft.com/office/powerpoint/2010/main" val="4235257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5AC2-61B1-4D50-B215-5A9E1605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to – Example Sheet 1, no.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</p:spPr>
            <p:txBody>
              <a:bodyPr>
                <a:normAutofit/>
              </a:bodyPr>
              <a:lstStyle/>
              <a:p>
                <a:r>
                  <a:rPr lang="en-GB"/>
                  <a:t>Derive expressions for the transfer functions that relate input torque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 and output angular displacement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/>
                  <a:t> of the torsional system shown for the following cases:</a:t>
                </a:r>
              </a:p>
              <a:p>
                <a:pPr marL="457200" indent="-457200">
                  <a:buAutoNum type="arabicPeriod"/>
                </a:pPr>
                <a:r>
                  <a:rPr lang="en-GB"/>
                  <a:t>The block has negligible mass</a:t>
                </a:r>
              </a:p>
              <a:p>
                <a:pPr marL="457200" indent="-457200">
                  <a:buAutoNum type="arabicPeriod"/>
                </a:pPr>
                <a:r>
                  <a:rPr lang="en-GB"/>
                  <a:t>The block has a moment of inertia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GB"/>
              </a:p>
              <a:p>
                <a:pPr marL="0" indent="0">
                  <a:buNone/>
                </a:pPr>
                <a:r>
                  <a:rPr lang="en-GB" altLang="en-US">
                    <a:latin typeface="Arial" panose="020B0604020202020204" pitchFamily="34" charset="0"/>
                  </a:rPr>
                  <a:t>Note that the torsional stiffness of the mass-less bar is </a:t>
                </a:r>
                <a:r>
                  <a:rPr lang="en-GB" altLang="en-US" i="1">
                    <a:latin typeface="Cambria Math" panose="02040503050406030204" pitchFamily="18" charset="0"/>
                  </a:rPr>
                  <a:t>k</a:t>
                </a:r>
                <a:r>
                  <a:rPr lang="en-GB" altLang="en-US">
                    <a:ea typeface="MS Mincho" panose="02020609040205080304" pitchFamily="49" charset="-128"/>
                  </a:rPr>
                  <a:t> </a:t>
                </a:r>
                <a:r>
                  <a:rPr lang="en-GB" altLang="en-US">
                    <a:latin typeface="Arial" panose="020B0604020202020204" pitchFamily="34" charset="0"/>
                    <a:ea typeface="MS Mincho" panose="02020609040205080304" pitchFamily="49" charset="-128"/>
                  </a:rPr>
                  <a:t>and the directions of </a:t>
                </a:r>
                <a:r>
                  <a:rPr lang="en-GB" altLang="en-US" i="1">
                    <a:latin typeface="Cambria Math" panose="02040503050406030204" pitchFamily="18" charset="0"/>
                  </a:rPr>
                  <a:t>T</a:t>
                </a:r>
                <a:r>
                  <a:rPr lang="en-GB" altLang="en-US"/>
                  <a:t> </a:t>
                </a:r>
                <a:r>
                  <a:rPr lang="en-GB" altLang="en-US">
                    <a:latin typeface="Arial" panose="020B0604020202020204" pitchFamily="34" charset="0"/>
                  </a:rPr>
                  <a:t>and </a:t>
                </a:r>
                <a:r>
                  <a:rPr lang="en-GB" altLang="en-US" i="1">
                    <a:latin typeface="Cambria Math" panose="02040503050406030204" pitchFamily="18" charset="0"/>
                  </a:rPr>
                  <a:t>θ</a:t>
                </a:r>
                <a:r>
                  <a:rPr lang="en-GB" altLang="en-US"/>
                  <a:t> </a:t>
                </a:r>
                <a:r>
                  <a:rPr lang="en-GB" altLang="en-US">
                    <a:latin typeface="Arial" panose="020B0604020202020204" pitchFamily="34" charset="0"/>
                  </a:rPr>
                  <a:t>are similar, as shown in the figure.</a:t>
                </a:r>
              </a:p>
              <a:p>
                <a:pPr marL="0" indent="0">
                  <a:buNone/>
                </a:pPr>
                <a:endParaRPr lang="en-GB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E47258-4F7C-42D9-A695-5D99D52B92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40761" y="2015732"/>
                <a:ext cx="7114093" cy="3450613"/>
              </a:xfrm>
              <a:blipFill>
                <a:blip r:embed="rId2"/>
                <a:stretch>
                  <a:fillRect l="-857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7457B0-B8DD-4EC7-AD23-EE247A1FA6D9}"/>
              </a:ext>
            </a:extLst>
          </p:cNvPr>
          <p:cNvCxnSpPr/>
          <p:nvPr/>
        </p:nvCxnSpPr>
        <p:spPr>
          <a:xfrm flipH="1">
            <a:off x="2786663" y="2907045"/>
            <a:ext cx="684530" cy="690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624BAE-6ACD-42F8-95C1-CAC9DDEC46BE}"/>
              </a:ext>
            </a:extLst>
          </p:cNvPr>
          <p:cNvCxnSpPr/>
          <p:nvPr/>
        </p:nvCxnSpPr>
        <p:spPr>
          <a:xfrm flipH="1">
            <a:off x="3073683" y="2907680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8F9C63-46E7-4ACA-AE52-D57E20678B6C}"/>
              </a:ext>
            </a:extLst>
          </p:cNvPr>
          <p:cNvCxnSpPr/>
          <p:nvPr/>
        </p:nvCxnSpPr>
        <p:spPr>
          <a:xfrm flipH="1">
            <a:off x="2786663" y="2907045"/>
            <a:ext cx="432435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5A1049-9660-47A7-AD76-882B9E9FCAE0}"/>
              </a:ext>
            </a:extLst>
          </p:cNvPr>
          <p:cNvCxnSpPr/>
          <p:nvPr/>
        </p:nvCxnSpPr>
        <p:spPr>
          <a:xfrm flipV="1">
            <a:off x="1519203" y="3159775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3106D2-D2CD-4F79-B323-9988462884CB}"/>
              </a:ext>
            </a:extLst>
          </p:cNvPr>
          <p:cNvCxnSpPr/>
          <p:nvPr/>
        </p:nvCxnSpPr>
        <p:spPr>
          <a:xfrm flipV="1">
            <a:off x="1557303" y="3340750"/>
            <a:ext cx="1552575" cy="651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B91951-E530-40DC-A60A-BABDBD865A71}"/>
              </a:ext>
            </a:extLst>
          </p:cNvPr>
          <p:cNvCxnSpPr/>
          <p:nvPr/>
        </p:nvCxnSpPr>
        <p:spPr>
          <a:xfrm flipH="1">
            <a:off x="2636803" y="290704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reeform 47">
            <a:extLst>
              <a:ext uri="{FF2B5EF4-FFF2-40B4-BE49-F238E27FC236}">
                <a16:creationId xmlns:a16="http://schemas.microsoft.com/office/drawing/2014/main" id="{A1D3EEA8-4D41-45EA-BDC7-AA9A78B24583}"/>
              </a:ext>
            </a:extLst>
          </p:cNvPr>
          <p:cNvSpPr/>
          <p:nvPr/>
        </p:nvSpPr>
        <p:spPr>
          <a:xfrm>
            <a:off x="1771933" y="3159775"/>
            <a:ext cx="1326515" cy="723900"/>
          </a:xfrm>
          <a:custGeom>
            <a:avLst/>
            <a:gdLst>
              <a:gd name="connsiteX0" fmla="*/ 0 w 1147763"/>
              <a:gd name="connsiteY0" fmla="*/ 533400 h 752475"/>
              <a:gd name="connsiteX1" fmla="*/ 1143000 w 1147763"/>
              <a:gd name="connsiteY1" fmla="*/ 0 h 752475"/>
              <a:gd name="connsiteX2" fmla="*/ 1147763 w 1147763"/>
              <a:gd name="connsiteY2" fmla="*/ 223838 h 752475"/>
              <a:gd name="connsiteX3" fmla="*/ 23813 w 1147763"/>
              <a:gd name="connsiteY3" fmla="*/ 752475 h 752475"/>
              <a:gd name="connsiteX4" fmla="*/ 0 w 1147763"/>
              <a:gd name="connsiteY4" fmla="*/ 533400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202933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223838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752475"/>
              <a:gd name="connsiteX1" fmla="*/ 1322120 w 1326883"/>
              <a:gd name="connsiteY1" fmla="*/ 0 h 752475"/>
              <a:gd name="connsiteX2" fmla="*/ 1326883 w 1326883"/>
              <a:gd name="connsiteY2" fmla="*/ 180975 h 752475"/>
              <a:gd name="connsiteX3" fmla="*/ 150219 w 1326883"/>
              <a:gd name="connsiteY3" fmla="*/ 752475 h 752475"/>
              <a:gd name="connsiteX4" fmla="*/ 0 w 1326883"/>
              <a:gd name="connsiteY4" fmla="*/ 542925 h 752475"/>
              <a:gd name="connsiteX0" fmla="*/ 0 w 1326883"/>
              <a:gd name="connsiteY0" fmla="*/ 542925 h 687705"/>
              <a:gd name="connsiteX1" fmla="*/ 1322120 w 1326883"/>
              <a:gd name="connsiteY1" fmla="*/ 0 h 687705"/>
              <a:gd name="connsiteX2" fmla="*/ 1326883 w 1326883"/>
              <a:gd name="connsiteY2" fmla="*/ 180975 h 687705"/>
              <a:gd name="connsiteX3" fmla="*/ 109567 w 1326883"/>
              <a:gd name="connsiteY3" fmla="*/ 687705 h 687705"/>
              <a:gd name="connsiteX4" fmla="*/ 0 w 1326883"/>
              <a:gd name="connsiteY4" fmla="*/ 542925 h 687705"/>
              <a:gd name="connsiteX0" fmla="*/ 0 w 1326883"/>
              <a:gd name="connsiteY0" fmla="*/ 542925 h 651510"/>
              <a:gd name="connsiteX1" fmla="*/ 1322120 w 1326883"/>
              <a:gd name="connsiteY1" fmla="*/ 0 h 651510"/>
              <a:gd name="connsiteX2" fmla="*/ 1326883 w 1326883"/>
              <a:gd name="connsiteY2" fmla="*/ 180975 h 651510"/>
              <a:gd name="connsiteX3" fmla="*/ 73362 w 1326883"/>
              <a:gd name="connsiteY3" fmla="*/ 651510 h 651510"/>
              <a:gd name="connsiteX4" fmla="*/ 0 w 1326883"/>
              <a:gd name="connsiteY4" fmla="*/ 542925 h 651510"/>
              <a:gd name="connsiteX0" fmla="*/ 0 w 1326883"/>
              <a:gd name="connsiteY0" fmla="*/ 542925 h 723900"/>
              <a:gd name="connsiteX1" fmla="*/ 1322120 w 1326883"/>
              <a:gd name="connsiteY1" fmla="*/ 0 h 723900"/>
              <a:gd name="connsiteX2" fmla="*/ 1326883 w 1326883"/>
              <a:gd name="connsiteY2" fmla="*/ 180975 h 723900"/>
              <a:gd name="connsiteX3" fmla="*/ 37157 w 1326883"/>
              <a:gd name="connsiteY3" fmla="*/ 723900 h 723900"/>
              <a:gd name="connsiteX4" fmla="*/ 0 w 1326883"/>
              <a:gd name="connsiteY4" fmla="*/ 542925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883" h="723900">
                <a:moveTo>
                  <a:pt x="0" y="542925"/>
                </a:moveTo>
                <a:lnTo>
                  <a:pt x="1322120" y="0"/>
                </a:lnTo>
                <a:lnTo>
                  <a:pt x="1326883" y="180975"/>
                </a:lnTo>
                <a:lnTo>
                  <a:pt x="37157" y="723900"/>
                </a:lnTo>
                <a:lnTo>
                  <a:pt x="0" y="54292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8631C-794E-4EB2-AECD-F13209554059}"/>
              </a:ext>
            </a:extLst>
          </p:cNvPr>
          <p:cNvSpPr/>
          <p:nvPr/>
        </p:nvSpPr>
        <p:spPr>
          <a:xfrm>
            <a:off x="3003833" y="3159775"/>
            <a:ext cx="180975" cy="180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0ED4EF-1892-494E-B6F4-E9BC417664C8}"/>
              </a:ext>
            </a:extLst>
          </p:cNvPr>
          <p:cNvSpPr/>
          <p:nvPr/>
        </p:nvSpPr>
        <p:spPr>
          <a:xfrm>
            <a:off x="1295048" y="359792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C55F31-4264-45B3-8108-0C89043F125D}"/>
              </a:ext>
            </a:extLst>
          </p:cNvPr>
          <p:cNvSpPr/>
          <p:nvPr/>
        </p:nvSpPr>
        <p:spPr>
          <a:xfrm>
            <a:off x="1182653" y="3630945"/>
            <a:ext cx="627380" cy="6115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748D36-7C0C-4B55-8ACC-F8EC789C5A21}"/>
              </a:ext>
            </a:extLst>
          </p:cNvPr>
          <p:cNvCxnSpPr/>
          <p:nvPr/>
        </p:nvCxnSpPr>
        <p:spPr>
          <a:xfrm flipH="1">
            <a:off x="2638708" y="2907045"/>
            <a:ext cx="436880" cy="433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9052F1-79C5-466C-A34D-19A486668A4A}"/>
              </a:ext>
            </a:extLst>
          </p:cNvPr>
          <p:cNvCxnSpPr/>
          <p:nvPr/>
        </p:nvCxnSpPr>
        <p:spPr>
          <a:xfrm flipH="1">
            <a:off x="2859053" y="2978800"/>
            <a:ext cx="688340" cy="6940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1C9A91-B0E2-446E-9BB6-A7BF23BF021F}"/>
              </a:ext>
            </a:extLst>
          </p:cNvPr>
          <p:cNvCxnSpPr/>
          <p:nvPr/>
        </p:nvCxnSpPr>
        <p:spPr>
          <a:xfrm flipH="1">
            <a:off x="3005738" y="3088020"/>
            <a:ext cx="575310" cy="575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3A4D5D-8EB2-4F61-A9F4-7E5666078E52}"/>
              </a:ext>
            </a:extLst>
          </p:cNvPr>
          <p:cNvCxnSpPr/>
          <p:nvPr/>
        </p:nvCxnSpPr>
        <p:spPr>
          <a:xfrm flipH="1">
            <a:off x="3148613" y="3230895"/>
            <a:ext cx="432435" cy="4419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6C7786-7FFF-49DA-A8FE-0405FDE2E9AE}"/>
              </a:ext>
            </a:extLst>
          </p:cNvPr>
          <p:cNvCxnSpPr/>
          <p:nvPr/>
        </p:nvCxnSpPr>
        <p:spPr>
          <a:xfrm flipH="1">
            <a:off x="3292758" y="3384565"/>
            <a:ext cx="289560" cy="28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7B7EEA-293E-4EDA-A2C2-83A47763C907}"/>
              </a:ext>
            </a:extLst>
          </p:cNvPr>
          <p:cNvCxnSpPr/>
          <p:nvPr/>
        </p:nvCxnSpPr>
        <p:spPr>
          <a:xfrm flipH="1">
            <a:off x="729263" y="3259470"/>
            <a:ext cx="2352675" cy="982980"/>
          </a:xfrm>
          <a:prstGeom prst="line">
            <a:avLst/>
          </a:prstGeom>
          <a:ln>
            <a:prstDash val="lg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9EE35E34-E696-4D0E-9775-19EDF95E4EC7}"/>
              </a:ext>
            </a:extLst>
          </p:cNvPr>
          <p:cNvSpPr/>
          <p:nvPr/>
        </p:nvSpPr>
        <p:spPr>
          <a:xfrm>
            <a:off x="647983" y="3883675"/>
            <a:ext cx="631190" cy="579120"/>
          </a:xfrm>
          <a:prstGeom prst="arc">
            <a:avLst>
              <a:gd name="adj1" fmla="val 13977114"/>
              <a:gd name="adj2" fmla="val 5756811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5EE132F6-E368-46A7-9F65-AD888EB47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59" y="3987586"/>
            <a:ext cx="5048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049EEFB6-18B2-450B-BE34-3E10BC575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855" y="3592894"/>
            <a:ext cx="50482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θ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21">
            <a:extLst>
              <a:ext uri="{FF2B5EF4-FFF2-40B4-BE49-F238E27FC236}">
                <a16:creationId xmlns:a16="http://schemas.microsoft.com/office/drawing/2014/main" id="{789EAE0F-C103-47DF-9F12-553C0FB6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2947" y="2623200"/>
            <a:ext cx="62547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Clamp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3">
            <a:extLst>
              <a:ext uri="{FF2B5EF4-FFF2-40B4-BE49-F238E27FC236}">
                <a16:creationId xmlns:a16="http://schemas.microsoft.com/office/drawing/2014/main" id="{AFFB2EEA-3B5D-46AD-9F84-F90A5A462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16" y="5464976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468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624D1-D2AC-4D5A-AE80-974AC8D28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Important </a:t>
            </a:r>
            <a:r>
              <a:rPr lang="en-GB" err="1"/>
              <a:t>Take-AWAYS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90E42-D8F9-4F05-8C97-92C3E7F66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Laplace transforms make solving differential equations much more straightforward.</a:t>
            </a:r>
          </a:p>
          <a:p>
            <a:r>
              <a:rPr lang="en-GB"/>
              <a:t>Control modelling is about stability: the denominator of the transfer function tells you a lot about the system behaviour (more later)</a:t>
            </a:r>
          </a:p>
        </p:txBody>
      </p:sp>
    </p:spTree>
    <p:extLst>
      <p:ext uri="{BB962C8B-B14F-4D97-AF65-F5344CB8AC3E}">
        <p14:creationId xmlns:p14="http://schemas.microsoft.com/office/powerpoint/2010/main" val="181545618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1339</Words>
  <Application>Microsoft Office PowerPoint</Application>
  <PresentationFormat>Widescreen</PresentationFormat>
  <Paragraphs>259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Cambria Math</vt:lpstr>
      <vt:lpstr>Gill Sans MT</vt:lpstr>
      <vt:lpstr>Times New Roman</vt:lpstr>
      <vt:lpstr>Gallery</vt:lpstr>
      <vt:lpstr>Office Theme</vt:lpstr>
      <vt:lpstr>Dynamics and Control</vt:lpstr>
      <vt:lpstr>General RECAP – Session 1</vt:lpstr>
      <vt:lpstr>Lecture recap:</vt:lpstr>
      <vt:lpstr>Method of operation for centrifugal governor</vt:lpstr>
      <vt:lpstr>Systems and block diagrams</vt:lpstr>
      <vt:lpstr>Representation of control systems</vt:lpstr>
      <vt:lpstr>PowerPoint Presentation</vt:lpstr>
      <vt:lpstr>Laplace Transforms</vt:lpstr>
      <vt:lpstr>Laplace Transforms</vt:lpstr>
      <vt:lpstr>PowerPoint Presentation</vt:lpstr>
      <vt:lpstr>PowerPoint Presentation</vt:lpstr>
      <vt:lpstr>PowerPoint Presentation</vt:lpstr>
      <vt:lpstr>lapLace Transforms Revision</vt:lpstr>
      <vt:lpstr>Part (a)</vt:lpstr>
      <vt:lpstr>Part (a)</vt:lpstr>
      <vt:lpstr>Part (B)</vt:lpstr>
      <vt:lpstr>And this is the system response:</vt:lpstr>
      <vt:lpstr>PowerPoint Presentation</vt:lpstr>
      <vt:lpstr>PowerPoint Presentation</vt:lpstr>
      <vt:lpstr>How to – Example Sheet 1, no. 2</vt:lpstr>
      <vt:lpstr>Always think about the physics!</vt:lpstr>
      <vt:lpstr>Case 2: Block has moment of inertia I</vt:lpstr>
      <vt:lpstr>Bonus: What does this mean?</vt:lpstr>
      <vt:lpstr>Bonus: What does this mean?</vt:lpstr>
      <vt:lpstr>How to – Example Sheet 1, no. 2</vt:lpstr>
      <vt:lpstr>Important Take-AWAYS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MMME 4042 Virtual design office</dc:title>
  <dc:creator>Alastair Campbell Ritchie</dc:creator>
  <cp:lastModifiedBy>Alastair Campbell Ritchie (staff)</cp:lastModifiedBy>
  <cp:revision>1</cp:revision>
  <dcterms:created xsi:type="dcterms:W3CDTF">2020-05-12T08:36:36Z</dcterms:created>
  <dcterms:modified xsi:type="dcterms:W3CDTF">2023-02-07T08:56:40Z</dcterms:modified>
</cp:coreProperties>
</file>