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  <p:sldMasterId id="2147483648" r:id="rId2"/>
  </p:sldMasterIdLst>
  <p:sldIdLst>
    <p:sldId id="256" r:id="rId3"/>
    <p:sldId id="257" r:id="rId4"/>
    <p:sldId id="304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1" r:id="rId13"/>
    <p:sldId id="342" r:id="rId14"/>
    <p:sldId id="311" r:id="rId15"/>
    <p:sldId id="308" r:id="rId16"/>
    <p:sldId id="313" r:id="rId17"/>
    <p:sldId id="314" r:id="rId18"/>
    <p:sldId id="316" r:id="rId19"/>
    <p:sldId id="315" r:id="rId20"/>
    <p:sldId id="317" r:id="rId21"/>
    <p:sldId id="318" r:id="rId22"/>
    <p:sldId id="310" r:id="rId23"/>
    <p:sldId id="319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20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114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88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62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54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51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391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00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53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41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02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507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995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96267" y="6356351"/>
            <a:ext cx="4165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MMME2046 Dynamics: Control Lecture 3 &amp; 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F129DA41-E2BC-084D-86D5-E729B18A7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41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79333" y="6356351"/>
            <a:ext cx="4199467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MMME2046 Dynamics: Control Lecture 3 &amp; 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F129DA41-E2BC-084D-86D5-E729B18A7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6C888-E8D7-41E6-9455-C414993E8515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80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80933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9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MMME2046 Dynamics: Control Lecture 3 &amp; 4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0090"/>
                </a:solidFill>
                <a:latin typeface="Arial"/>
                <a:cs typeface="Arial"/>
              </a:defRPr>
            </a:lvl1pPr>
          </a:lstStyle>
          <a:p>
            <a:fld id="{F6E8C129-B7D9-204C-89F2-8F6ECF44474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90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A.C. Ritchie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76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80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7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9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92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9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11" Type="http://schemas.openxmlformats.org/officeDocument/2006/relationships/image" Target="../media/image90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9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96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95.png"/><Relationship Id="rId2" Type="http://schemas.openxmlformats.org/officeDocument/2006/relationships/image" Target="../media/image73.png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11" Type="http://schemas.openxmlformats.org/officeDocument/2006/relationships/image" Target="../media/image94.png"/><Relationship Id="rId5" Type="http://schemas.openxmlformats.org/officeDocument/2006/relationships/image" Target="../media/image76.png"/><Relationship Id="rId15" Type="http://schemas.openxmlformats.org/officeDocument/2006/relationships/image" Target="../media/image98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4BF18-47F9-4283-AFC6-D9DC690C65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Dynamics and Control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CAD9F1-1531-491C-B780-A7C9A1530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Control SEMINAR 2</a:t>
            </a:r>
          </a:p>
        </p:txBody>
      </p:sp>
    </p:spTree>
    <p:extLst>
      <p:ext uri="{BB962C8B-B14F-4D97-AF65-F5344CB8AC3E}">
        <p14:creationId xmlns:p14="http://schemas.microsoft.com/office/powerpoint/2010/main" val="340410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5301-80D8-4B65-8A4E-5A9BFED7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Introduction – Session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67C27-38F2-42B5-BBF9-0BBB7D738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Non-linearity and the operating point</a:t>
            </a:r>
          </a:p>
          <a:p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order systems</a:t>
            </a:r>
          </a:p>
          <a:p>
            <a:r>
              <a:rPr lang="en-GB" dirty="0"/>
              <a:t>Characterising the system response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5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D2A0B-37A2-44C4-B841-6622FD626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Non-Linearity and the operating point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FD26D-F865-49C9-BC10-93CE1E817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6565585" cy="3450613"/>
          </a:xfrm>
        </p:spPr>
        <p:txBody>
          <a:bodyPr/>
          <a:lstStyle/>
          <a:p>
            <a:r>
              <a:rPr lang="en-GB" dirty="0"/>
              <a:t>Remember that the control system is maintaining the operating condition close to an optimum efficiency – only small variations from this will occur in practice.</a:t>
            </a:r>
          </a:p>
          <a:p>
            <a:pPr lvl="1"/>
            <a:r>
              <a:rPr lang="en-GB" dirty="0"/>
              <a:t>Speed up, slow down, no reversal of direction.</a:t>
            </a:r>
          </a:p>
          <a:p>
            <a:r>
              <a:rPr lang="en-GB" dirty="0"/>
              <a:t>Non-linearities such as: backlash, coulomb friction, clearance, and saturation should not come into play around this point.</a:t>
            </a:r>
          </a:p>
          <a:p>
            <a:endParaRPr lang="en-GB" dirty="0"/>
          </a:p>
        </p:txBody>
      </p:sp>
      <p:sp>
        <p:nvSpPr>
          <p:cNvPr id="4" name="Text Box 21">
            <a:extLst>
              <a:ext uri="{FF2B5EF4-FFF2-40B4-BE49-F238E27FC236}">
                <a16:creationId xmlns:a16="http://schemas.microsoft.com/office/drawing/2014/main" id="{9A7FFC2A-969E-436C-BDD9-B90723FCE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1316" y="3187993"/>
            <a:ext cx="571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1" i="0" u="none" strike="noStrike" cap="none" normalizeH="0" baseline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AutoShape 48">
            <a:extLst>
              <a:ext uri="{FF2B5EF4-FFF2-40B4-BE49-F238E27FC236}">
                <a16:creationId xmlns:a16="http://schemas.microsoft.com/office/drawing/2014/main" id="{9B2CBBC2-0123-4D33-89BD-E20C00C18B1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17164" y="3342323"/>
            <a:ext cx="28575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7">
            <a:extLst>
              <a:ext uri="{FF2B5EF4-FFF2-40B4-BE49-F238E27FC236}">
                <a16:creationId xmlns:a16="http://schemas.microsoft.com/office/drawing/2014/main" id="{845B33D5-FE6B-4A80-9187-2552ADF58A45}"/>
              </a:ext>
            </a:extLst>
          </p:cNvPr>
          <p:cNvSpPr>
            <a:spLocks noChangeShapeType="1"/>
          </p:cNvSpPr>
          <p:nvPr/>
        </p:nvSpPr>
        <p:spPr bwMode="auto">
          <a:xfrm>
            <a:off x="8360064" y="5056823"/>
            <a:ext cx="2056130" cy="63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6">
            <a:extLst>
              <a:ext uri="{FF2B5EF4-FFF2-40B4-BE49-F238E27FC236}">
                <a16:creationId xmlns:a16="http://schemas.microsoft.com/office/drawing/2014/main" id="{FDC80F00-054C-49FC-8CA8-94901383A1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60064" y="3456623"/>
            <a:ext cx="1270" cy="16002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 Box 45">
            <a:extLst>
              <a:ext uri="{FF2B5EF4-FFF2-40B4-BE49-F238E27FC236}">
                <a16:creationId xmlns:a16="http://schemas.microsoft.com/office/drawing/2014/main" id="{51A97214-7FAF-4327-96D8-FA6EB217D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663" y="5056823"/>
            <a:ext cx="1429069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1" i="0" u="none" strike="noStrike" cap="none" normalizeH="0" baseline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defRPr>
            </a:lvl1pPr>
          </a:lstStyle>
          <a:p>
            <a:r>
              <a:rPr lang="en-US" dirty="0"/>
              <a:t>pressure drop</a:t>
            </a:r>
          </a:p>
        </p:txBody>
      </p:sp>
      <p:sp>
        <p:nvSpPr>
          <p:cNvPr id="9" name="Text Box 44">
            <a:extLst>
              <a:ext uri="{FF2B5EF4-FFF2-40B4-BE49-F238E27FC236}">
                <a16:creationId xmlns:a16="http://schemas.microsoft.com/office/drawing/2014/main" id="{477C8AAC-3D17-403B-BF39-8189B1B4B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7824" y="3299988"/>
            <a:ext cx="571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1" i="0" u="none" strike="noStrike" cap="none" normalizeH="0" baseline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defRPr>
            </a:lvl1pPr>
          </a:lstStyle>
          <a:p>
            <a:r>
              <a:rPr lang="en-US" dirty="0"/>
              <a:t>flow</a:t>
            </a:r>
          </a:p>
        </p:txBody>
      </p:sp>
      <p:sp>
        <p:nvSpPr>
          <p:cNvPr id="10" name="Freeform 43">
            <a:extLst>
              <a:ext uri="{FF2B5EF4-FFF2-40B4-BE49-F238E27FC236}">
                <a16:creationId xmlns:a16="http://schemas.microsoft.com/office/drawing/2014/main" id="{7ED1198A-DCFF-4727-8EAB-EA0E0A83D4F2}"/>
              </a:ext>
            </a:extLst>
          </p:cNvPr>
          <p:cNvSpPr>
            <a:spLocks/>
          </p:cNvSpPr>
          <p:nvPr/>
        </p:nvSpPr>
        <p:spPr bwMode="auto">
          <a:xfrm>
            <a:off x="8360064" y="3456623"/>
            <a:ext cx="2057400" cy="1600200"/>
          </a:xfrm>
          <a:custGeom>
            <a:avLst/>
            <a:gdLst>
              <a:gd name="T0" fmla="*/ 0 w 3240"/>
              <a:gd name="T1" fmla="*/ 2520 h 2520"/>
              <a:gd name="T2" fmla="*/ 540 w 3240"/>
              <a:gd name="T3" fmla="*/ 1260 h 2520"/>
              <a:gd name="T4" fmla="*/ 1331 w 3240"/>
              <a:gd name="T5" fmla="*/ 573 h 2520"/>
              <a:gd name="T6" fmla="*/ 2340 w 3240"/>
              <a:gd name="T7" fmla="*/ 180 h 2520"/>
              <a:gd name="T8" fmla="*/ 3240 w 3240"/>
              <a:gd name="T9" fmla="*/ 0 h 2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40" h="2520">
                <a:moveTo>
                  <a:pt x="0" y="2520"/>
                </a:moveTo>
                <a:cubicBezTo>
                  <a:pt x="150" y="2055"/>
                  <a:pt x="318" y="1584"/>
                  <a:pt x="540" y="1260"/>
                </a:cubicBezTo>
                <a:cubicBezTo>
                  <a:pt x="762" y="936"/>
                  <a:pt x="1031" y="753"/>
                  <a:pt x="1331" y="573"/>
                </a:cubicBezTo>
                <a:cubicBezTo>
                  <a:pt x="1631" y="393"/>
                  <a:pt x="2022" y="276"/>
                  <a:pt x="2340" y="180"/>
                </a:cubicBezTo>
                <a:cubicBezTo>
                  <a:pt x="2658" y="84"/>
                  <a:pt x="3090" y="30"/>
                  <a:pt x="324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42">
            <a:extLst>
              <a:ext uri="{FF2B5EF4-FFF2-40B4-BE49-F238E27FC236}">
                <a16:creationId xmlns:a16="http://schemas.microsoft.com/office/drawing/2014/main" id="{7B81E965-942B-49A0-A6BD-F043E253CA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60064" y="3898583"/>
            <a:ext cx="729615" cy="8890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41">
            <a:extLst>
              <a:ext uri="{FF2B5EF4-FFF2-40B4-BE49-F238E27FC236}">
                <a16:creationId xmlns:a16="http://schemas.microsoft.com/office/drawing/2014/main" id="{7D266149-9D92-4A43-B2F5-58A4CA15F6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80789" y="3892868"/>
            <a:ext cx="8890" cy="1155700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40">
            <a:extLst>
              <a:ext uri="{FF2B5EF4-FFF2-40B4-BE49-F238E27FC236}">
                <a16:creationId xmlns:a16="http://schemas.microsoft.com/office/drawing/2014/main" id="{45679048-01D3-467B-92E2-96528C3936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06749" y="3516313"/>
            <a:ext cx="1141095" cy="756285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39">
            <a:extLst>
              <a:ext uri="{FF2B5EF4-FFF2-40B4-BE49-F238E27FC236}">
                <a16:creationId xmlns:a16="http://schemas.microsoft.com/office/drawing/2014/main" id="{1068DD5B-6943-4035-92FC-DB4F3C16D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3097" y="5171123"/>
            <a:ext cx="3429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Text Box 38">
            <a:extLst>
              <a:ext uri="{FF2B5EF4-FFF2-40B4-BE49-F238E27FC236}">
                <a16:creationId xmlns:a16="http://schemas.microsoft.com/office/drawing/2014/main" id="{9131A5D1-342F-4356-9C61-C711DFF18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664" y="5188057"/>
            <a:ext cx="1028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1" i="0" u="none" strike="noStrike" cap="none" normalizeH="0" baseline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defRPr>
            </a:lvl1pPr>
          </a:lstStyle>
          <a:p>
            <a:pPr algn="ctr"/>
            <a:r>
              <a:rPr lang="en-US" dirty="0">
                <a:solidFill>
                  <a:srgbClr val="0000FF"/>
                </a:solidFill>
              </a:rPr>
              <a:t>operating range</a:t>
            </a:r>
          </a:p>
        </p:txBody>
      </p:sp>
      <p:sp>
        <p:nvSpPr>
          <p:cNvPr id="16" name="AutoShape 37">
            <a:extLst>
              <a:ext uri="{FF2B5EF4-FFF2-40B4-BE49-F238E27FC236}">
                <a16:creationId xmlns:a16="http://schemas.microsoft.com/office/drawing/2014/main" id="{895537C9-326C-4628-9937-DDF63D52504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089044" y="3899218"/>
            <a:ext cx="914400" cy="43624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Box 36">
            <a:extLst>
              <a:ext uri="{FF2B5EF4-FFF2-40B4-BE49-F238E27FC236}">
                <a16:creationId xmlns:a16="http://schemas.microsoft.com/office/drawing/2014/main" id="{CEB0FB57-7A83-4F0E-A469-6C517E349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0263" y="4142423"/>
            <a:ext cx="161957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defRPr>
            </a:lvl1pPr>
          </a:lstStyle>
          <a:p>
            <a:r>
              <a:rPr lang="en-US" dirty="0"/>
              <a:t>“nominal” operating point</a:t>
            </a:r>
          </a:p>
        </p:txBody>
      </p:sp>
    </p:spTree>
    <p:extLst>
      <p:ext uri="{BB962C8B-B14F-4D97-AF65-F5344CB8AC3E}">
        <p14:creationId xmlns:p14="http://schemas.microsoft.com/office/powerpoint/2010/main" val="410132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Brilliant idea no.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7470" y="1324779"/>
            <a:ext cx="4401238" cy="4525963"/>
          </a:xfrm>
        </p:spPr>
        <p:txBody>
          <a:bodyPr/>
          <a:lstStyle/>
          <a:p>
            <a:r>
              <a:rPr lang="en-GB" dirty="0"/>
              <a:t>Hydraulic Position Control</a:t>
            </a:r>
          </a:p>
          <a:p>
            <a:pPr lvl="1"/>
            <a:r>
              <a:rPr lang="en-GB" dirty="0"/>
              <a:t>Also known as servo-assistance</a:t>
            </a:r>
          </a:p>
          <a:p>
            <a:pPr lvl="1"/>
            <a:r>
              <a:rPr lang="en-GB" dirty="0"/>
              <a:t>Aeroplane flaps</a:t>
            </a:r>
          </a:p>
          <a:p>
            <a:pPr lvl="1"/>
            <a:r>
              <a:rPr lang="en-GB" dirty="0"/>
              <a:t>Car brakes</a:t>
            </a:r>
          </a:p>
          <a:p>
            <a:pPr lvl="1"/>
            <a:r>
              <a:rPr lang="en-GB" dirty="0"/>
              <a:t>Power steering (some cars)</a:t>
            </a:r>
          </a:p>
          <a:p>
            <a:pPr lvl="1"/>
            <a:r>
              <a:rPr lang="en-GB" dirty="0"/>
              <a:t>Tractors and JCBs!</a:t>
            </a:r>
          </a:p>
          <a:p>
            <a:pPr lvl="1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960" y="3732928"/>
            <a:ext cx="3565410" cy="23706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390" y="972353"/>
            <a:ext cx="3530550" cy="172678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873C6AF-BDE8-43E4-B3DB-04302DCA5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08500" y="6356351"/>
            <a:ext cx="3149600" cy="365125"/>
          </a:xfrm>
        </p:spPr>
        <p:txBody>
          <a:bodyPr/>
          <a:lstStyle/>
          <a:p>
            <a:r>
              <a:rPr lang="en-US" dirty="0"/>
              <a:t>MMME2046 Dynamics and Control</a:t>
            </a:r>
          </a:p>
        </p:txBody>
      </p:sp>
    </p:spTree>
    <p:extLst>
      <p:ext uri="{BB962C8B-B14F-4D97-AF65-F5344CB8AC3E}">
        <p14:creationId xmlns:p14="http://schemas.microsoft.com/office/powerpoint/2010/main" val="963940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29593" y="1814132"/>
            <a:ext cx="99677" cy="46213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6617448" y="1806501"/>
            <a:ext cx="99677" cy="46213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5537180" y="2008594"/>
            <a:ext cx="107785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9" idx="1"/>
          </p:cNvCxnSpPr>
          <p:nvPr/>
        </p:nvCxnSpPr>
        <p:spPr>
          <a:xfrm>
            <a:off x="4469216" y="2014685"/>
            <a:ext cx="96037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457351" y="2083316"/>
            <a:ext cx="97546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366574" y="2016220"/>
            <a:ext cx="67273" cy="64850"/>
          </a:xfrm>
          <a:prstGeom prst="ellips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540481" y="2292992"/>
            <a:ext cx="1060054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6" name="Rectangle 15"/>
          <p:cNvSpPr/>
          <p:nvPr/>
        </p:nvSpPr>
        <p:spPr>
          <a:xfrm>
            <a:off x="6123024" y="2718569"/>
            <a:ext cx="168183" cy="78793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735202" y="1987623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919127" y="1935004"/>
            <a:ext cx="57354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4693670" y="1935005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381317" y="3062880"/>
            <a:ext cx="173228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277382" y="3064786"/>
            <a:ext cx="67273" cy="64850"/>
          </a:xfrm>
          <a:prstGeom prst="ellips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6287638" y="3062879"/>
            <a:ext cx="1757066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93571" y="3137232"/>
            <a:ext cx="1757066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729270" y="2103926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913193" y="2102013"/>
            <a:ext cx="57182" cy="560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699603" y="2101382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748912" y="3040286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932836" y="2987667"/>
            <a:ext cx="57354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4707379" y="2987668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42979" y="3160395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32835" y="3148957"/>
            <a:ext cx="57182" cy="560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4713312" y="3148957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217119" y="3045363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401043" y="2992745"/>
            <a:ext cx="57354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7175586" y="2992745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211186" y="3159752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401042" y="3154034"/>
            <a:ext cx="57182" cy="560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7181519" y="3154034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420545" y="1391904"/>
            <a:ext cx="67273" cy="64850"/>
          </a:xfrm>
          <a:prstGeom prst="ellips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800"/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4367411" y="3137232"/>
            <a:ext cx="1765924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5971143" y="1593743"/>
            <a:ext cx="0" cy="22038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7116243" y="1594881"/>
            <a:ext cx="0" cy="22038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6159023" y="1587256"/>
            <a:ext cx="0" cy="22038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4997873" y="1808746"/>
            <a:ext cx="976997" cy="799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002057" y="1601338"/>
            <a:ext cx="0" cy="22038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4834317" y="1608993"/>
            <a:ext cx="0" cy="362234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7308093" y="1589162"/>
            <a:ext cx="0" cy="70235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594117" y="2285367"/>
            <a:ext cx="0" cy="256159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555818" y="2292993"/>
            <a:ext cx="0" cy="236835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968435" y="2526014"/>
            <a:ext cx="598732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49776" y="2398279"/>
            <a:ext cx="0" cy="640894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843844" y="2409718"/>
            <a:ext cx="593311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5419356" y="2296804"/>
            <a:ext cx="0" cy="116726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4826180" y="2297230"/>
            <a:ext cx="593311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586206" y="2533639"/>
            <a:ext cx="607158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6720715" y="2405916"/>
            <a:ext cx="593311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738512" y="2287273"/>
            <a:ext cx="0" cy="116726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6724670" y="2289179"/>
            <a:ext cx="593311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986233" y="2537452"/>
            <a:ext cx="0" cy="188742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181490" y="2529827"/>
            <a:ext cx="0" cy="188742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4972391" y="2714757"/>
            <a:ext cx="2220975" cy="381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6143786" y="1802598"/>
            <a:ext cx="976997" cy="799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7306099" y="2395611"/>
            <a:ext cx="1995" cy="64356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839660" y="2104901"/>
            <a:ext cx="0" cy="206096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702546" y="1395659"/>
            <a:ext cx="689551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702546" y="1441258"/>
            <a:ext cx="67609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4843838" y="3523660"/>
            <a:ext cx="2489112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849776" y="3181201"/>
            <a:ext cx="0" cy="3566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7317966" y="3160395"/>
            <a:ext cx="14" cy="346106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72" name="Rectangle 71"/>
          <p:cNvSpPr/>
          <p:nvPr/>
        </p:nvSpPr>
        <p:spPr>
          <a:xfrm>
            <a:off x="4855709" y="3553608"/>
            <a:ext cx="2456322" cy="85792"/>
          </a:xfrm>
          <a:prstGeom prst="rect">
            <a:avLst/>
          </a:prstGeom>
          <a:pattFill prst="pct50">
            <a:fgClr>
              <a:prstClr val="black"/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3" name="Rectangle 72"/>
          <p:cNvSpPr/>
          <p:nvPr/>
        </p:nvSpPr>
        <p:spPr>
          <a:xfrm>
            <a:off x="4002408" y="1314619"/>
            <a:ext cx="269093" cy="64850"/>
          </a:xfrm>
          <a:prstGeom prst="rect">
            <a:avLst/>
          </a:prstGeom>
          <a:pattFill prst="pct50">
            <a:fgClr>
              <a:prstClr val="black"/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4" name="Rectangle 73"/>
          <p:cNvSpPr/>
          <p:nvPr/>
        </p:nvSpPr>
        <p:spPr>
          <a:xfrm>
            <a:off x="4002408" y="1469044"/>
            <a:ext cx="269093" cy="64850"/>
          </a:xfrm>
          <a:prstGeom prst="rect">
            <a:avLst/>
          </a:prstGeom>
          <a:pattFill prst="pct50">
            <a:fgClr>
              <a:prstClr val="black"/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5" name="Rectangle 74"/>
          <p:cNvSpPr/>
          <p:nvPr/>
        </p:nvSpPr>
        <p:spPr>
          <a:xfrm>
            <a:off x="8050639" y="2985465"/>
            <a:ext cx="468717" cy="215439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cxnSp>
        <p:nvCxnSpPr>
          <p:cNvPr id="76" name="Straight Arrow Connector 75"/>
          <p:cNvCxnSpPr/>
          <p:nvPr/>
        </p:nvCxnSpPr>
        <p:spPr>
          <a:xfrm flipH="1" flipV="1">
            <a:off x="7205231" y="1300146"/>
            <a:ext cx="0" cy="259402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 flipV="1">
            <a:off x="4920969" y="1314619"/>
            <a:ext cx="0" cy="259402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 flipV="1">
            <a:off x="6054197" y="1285274"/>
            <a:ext cx="0" cy="259402"/>
          </a:xfrm>
          <a:prstGeom prst="straightConnector1">
            <a:avLst/>
          </a:prstGeom>
          <a:ln w="31750">
            <a:solidFill>
              <a:schemeClr val="tx1"/>
            </a:solidFill>
            <a:headEnd type="triangle" w="med" len="lg"/>
            <a:tailEnd type="non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7244634" y="2459167"/>
            <a:ext cx="0" cy="259402"/>
          </a:xfrm>
          <a:prstGeom prst="straightConnector1">
            <a:avLst/>
          </a:prstGeom>
          <a:ln w="31750">
            <a:solidFill>
              <a:schemeClr val="tx1"/>
            </a:solidFill>
            <a:headEnd type="triangle" w="med" len="lg"/>
            <a:tailEnd type="non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 flipH="1" flipV="1">
            <a:off x="3960872" y="1465963"/>
            <a:ext cx="0" cy="269093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5400000" flipH="1" flipV="1">
            <a:off x="4037185" y="1923125"/>
            <a:ext cx="0" cy="269093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6720715" y="1017417"/>
            <a:ext cx="791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drain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598765" y="974414"/>
            <a:ext cx="594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drain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722615" y="1017417"/>
            <a:ext cx="657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fluid in 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344909" y="1827687"/>
            <a:ext cx="1011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spool valve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044706" y="2709069"/>
            <a:ext cx="692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load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031550" y="2761959"/>
            <a:ext cx="909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cylinder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427299" y="3047470"/>
            <a:ext cx="947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piston</a:t>
            </a:r>
          </a:p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area, </a:t>
            </a:r>
            <a:r>
              <a:rPr lang="en-US" sz="1400" i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</a:p>
        </p:txBody>
      </p:sp>
      <p:cxnSp>
        <p:nvCxnSpPr>
          <p:cNvPr id="92" name="Curved Connector 91"/>
          <p:cNvCxnSpPr/>
          <p:nvPr/>
        </p:nvCxnSpPr>
        <p:spPr>
          <a:xfrm>
            <a:off x="6311603" y="3196650"/>
            <a:ext cx="195793" cy="186804"/>
          </a:xfrm>
          <a:prstGeom prst="curvedConnector3">
            <a:avLst/>
          </a:prstGeom>
          <a:ln w="1270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4524461" y="1560217"/>
            <a:ext cx="30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416884" y="2423170"/>
            <a:ext cx="30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633629" y="1856149"/>
            <a:ext cx="314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/>
              <a:t>y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435810" y="2909050"/>
            <a:ext cx="482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lang="en-US" sz="1600" baseline="-250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435810" y="1387838"/>
            <a:ext cx="381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lang="en-US" sz="1600" baseline="-250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endParaRPr lang="en-US" sz="1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324268" y="2372570"/>
            <a:ext cx="324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/>
              <a:t>q</a:t>
            </a:r>
          </a:p>
        </p:txBody>
      </p:sp>
      <p:cxnSp>
        <p:nvCxnSpPr>
          <p:cNvPr id="99" name="Straight Connector 98"/>
          <p:cNvCxnSpPr/>
          <p:nvPr/>
        </p:nvCxnSpPr>
        <p:spPr>
          <a:xfrm flipV="1">
            <a:off x="5541146" y="2081045"/>
            <a:ext cx="107785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2187233" y="299452"/>
            <a:ext cx="4062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Hydraulic Position Control System</a:t>
            </a:r>
          </a:p>
        </p:txBody>
      </p:sp>
      <p:sp>
        <p:nvSpPr>
          <p:cNvPr id="121" name="Content Placeholder 2"/>
          <p:cNvSpPr>
            <a:spLocks noGrp="1"/>
          </p:cNvSpPr>
          <p:nvPr>
            <p:ph idx="1"/>
          </p:nvPr>
        </p:nvSpPr>
        <p:spPr>
          <a:xfrm>
            <a:off x="2254333" y="3769377"/>
            <a:ext cx="7856617" cy="4525963"/>
          </a:xfrm>
        </p:spPr>
        <p:txBody>
          <a:bodyPr/>
          <a:lstStyle/>
          <a:p>
            <a:r>
              <a:rPr lang="en-GB" dirty="0"/>
              <a:t>How it works</a:t>
            </a:r>
          </a:p>
          <a:p>
            <a:pPr lvl="1"/>
            <a:r>
              <a:rPr lang="en-GB" dirty="0"/>
              <a:t>Operator changes setting (x</a:t>
            </a:r>
            <a:r>
              <a:rPr lang="en-GB" baseline="-25000" dirty="0"/>
              <a:t>i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Piston is fulcrum – spool valve (y) translates</a:t>
            </a:r>
          </a:p>
          <a:p>
            <a:pPr lvl="1"/>
            <a:r>
              <a:rPr lang="en-GB" dirty="0"/>
              <a:t>Spool valve admits fluid into cylinder</a:t>
            </a:r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6421254" y="1635272"/>
            <a:ext cx="566250" cy="1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 rot="268312">
            <a:off x="4323120" y="1293207"/>
            <a:ext cx="117527" cy="192441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00" name="Footer Placeholder 4">
            <a:extLst>
              <a:ext uri="{FF2B5EF4-FFF2-40B4-BE49-F238E27FC236}">
                <a16:creationId xmlns:a16="http://schemas.microsoft.com/office/drawing/2014/main" id="{BB4D6CE8-986A-4F53-B42E-38E72FBD9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08500" y="6356351"/>
            <a:ext cx="3149600" cy="365125"/>
          </a:xfrm>
        </p:spPr>
        <p:txBody>
          <a:bodyPr/>
          <a:lstStyle/>
          <a:p>
            <a:r>
              <a:rPr lang="en-US" dirty="0"/>
              <a:t>MMME2046 Dynamics and Control</a:t>
            </a:r>
          </a:p>
        </p:txBody>
      </p:sp>
    </p:spTree>
    <p:extLst>
      <p:ext uri="{BB962C8B-B14F-4D97-AF65-F5344CB8AC3E}">
        <p14:creationId xmlns:p14="http://schemas.microsoft.com/office/powerpoint/2010/main" val="3965129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6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346646" y="967532"/>
            <a:ext cx="289275" cy="195411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495695" y="1491018"/>
            <a:ext cx="99677" cy="46213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6683550" y="1483387"/>
            <a:ext cx="99677" cy="46213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5603282" y="1685480"/>
            <a:ext cx="107785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9" idx="1"/>
          </p:cNvCxnSpPr>
          <p:nvPr/>
        </p:nvCxnSpPr>
        <p:spPr>
          <a:xfrm>
            <a:off x="4535318" y="1691571"/>
            <a:ext cx="96037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523453" y="1760202"/>
            <a:ext cx="97546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432676" y="1693106"/>
            <a:ext cx="67273" cy="64850"/>
          </a:xfrm>
          <a:prstGeom prst="ellips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541972" y="1969878"/>
            <a:ext cx="1060054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6" name="Rectangle 15"/>
          <p:cNvSpPr/>
          <p:nvPr/>
        </p:nvSpPr>
        <p:spPr>
          <a:xfrm>
            <a:off x="6123024" y="2395455"/>
            <a:ext cx="168183" cy="78793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748912" y="1664509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932836" y="1611890"/>
            <a:ext cx="57354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4707379" y="1611891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381317" y="2739766"/>
            <a:ext cx="173228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277382" y="2741672"/>
            <a:ext cx="67273" cy="64850"/>
          </a:xfrm>
          <a:prstGeom prst="ellips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6287638" y="2739765"/>
            <a:ext cx="1757066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93571" y="2814118"/>
            <a:ext cx="1757066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742979" y="1780812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926902" y="1778899"/>
            <a:ext cx="57182" cy="560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713312" y="1778268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748912" y="2717172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932836" y="2664553"/>
            <a:ext cx="57354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4707379" y="2664554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42979" y="2837281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32835" y="2825843"/>
            <a:ext cx="57182" cy="560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4713312" y="2825843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217119" y="2722249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401043" y="2669631"/>
            <a:ext cx="57354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7175586" y="2669631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211186" y="2836638"/>
            <a:ext cx="201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401042" y="2830920"/>
            <a:ext cx="57182" cy="560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7181519" y="2830920"/>
            <a:ext cx="57182" cy="55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524640" y="1063966"/>
            <a:ext cx="67273" cy="64850"/>
          </a:xfrm>
          <a:prstGeom prst="ellips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800"/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4231902" y="942357"/>
            <a:ext cx="289275" cy="195411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4509853" y="948077"/>
            <a:ext cx="134547" cy="1945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367411" y="2814118"/>
            <a:ext cx="1765924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5971143" y="1270629"/>
            <a:ext cx="0" cy="22038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7116243" y="1271767"/>
            <a:ext cx="0" cy="22038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6159023" y="1264142"/>
            <a:ext cx="0" cy="22038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5002058" y="1485632"/>
            <a:ext cx="976997" cy="799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002057" y="1278224"/>
            <a:ext cx="0" cy="22038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4843843" y="1285879"/>
            <a:ext cx="0" cy="362234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7308093" y="1266048"/>
            <a:ext cx="0" cy="70235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594117" y="1962253"/>
            <a:ext cx="0" cy="256159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555818" y="1969879"/>
            <a:ext cx="0" cy="236835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968435" y="2202900"/>
            <a:ext cx="598732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49776" y="2075165"/>
            <a:ext cx="0" cy="640894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843844" y="2086604"/>
            <a:ext cx="593311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5419356" y="1973690"/>
            <a:ext cx="0" cy="116726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4839889" y="1974116"/>
            <a:ext cx="593311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586206" y="2210525"/>
            <a:ext cx="607158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6720715" y="2082802"/>
            <a:ext cx="593311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738512" y="1964159"/>
            <a:ext cx="0" cy="116726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6724670" y="1966065"/>
            <a:ext cx="593311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986233" y="2214338"/>
            <a:ext cx="0" cy="188742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181490" y="2206713"/>
            <a:ext cx="0" cy="188742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4972391" y="2391643"/>
            <a:ext cx="2220975" cy="381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6143209" y="1479484"/>
            <a:ext cx="976997" cy="799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7306099" y="2072497"/>
            <a:ext cx="1995" cy="643563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843843" y="1781787"/>
            <a:ext cx="0" cy="206096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814444" y="1072545"/>
            <a:ext cx="689551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811721" y="1129161"/>
            <a:ext cx="67609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4843838" y="3200546"/>
            <a:ext cx="2489112" cy="0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849776" y="2858087"/>
            <a:ext cx="0" cy="3566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7317966" y="2837281"/>
            <a:ext cx="14" cy="346106"/>
          </a:xfrm>
          <a:prstGeom prst="lin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72" name="Rectangle 71"/>
          <p:cNvSpPr/>
          <p:nvPr/>
        </p:nvSpPr>
        <p:spPr>
          <a:xfrm>
            <a:off x="4855709" y="3230494"/>
            <a:ext cx="2456322" cy="85792"/>
          </a:xfrm>
          <a:prstGeom prst="rect">
            <a:avLst/>
          </a:prstGeom>
          <a:pattFill prst="pct50">
            <a:fgClr>
              <a:prstClr val="black"/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3" name="Rectangle 72"/>
          <p:cNvSpPr/>
          <p:nvPr/>
        </p:nvSpPr>
        <p:spPr>
          <a:xfrm>
            <a:off x="4002408" y="991505"/>
            <a:ext cx="269093" cy="64850"/>
          </a:xfrm>
          <a:prstGeom prst="rect">
            <a:avLst/>
          </a:prstGeom>
          <a:pattFill prst="pct50">
            <a:fgClr>
              <a:prstClr val="black"/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4" name="Rectangle 73"/>
          <p:cNvSpPr/>
          <p:nvPr/>
        </p:nvSpPr>
        <p:spPr>
          <a:xfrm>
            <a:off x="4002408" y="1145930"/>
            <a:ext cx="269093" cy="64850"/>
          </a:xfrm>
          <a:prstGeom prst="rect">
            <a:avLst/>
          </a:prstGeom>
          <a:pattFill prst="pct50">
            <a:fgClr>
              <a:prstClr val="black"/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5" name="Rectangle 74"/>
          <p:cNvSpPr/>
          <p:nvPr/>
        </p:nvSpPr>
        <p:spPr>
          <a:xfrm>
            <a:off x="8050639" y="2662351"/>
            <a:ext cx="468717" cy="215439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cxnSp>
        <p:nvCxnSpPr>
          <p:cNvPr id="76" name="Straight Arrow Connector 75"/>
          <p:cNvCxnSpPr/>
          <p:nvPr/>
        </p:nvCxnSpPr>
        <p:spPr>
          <a:xfrm flipH="1" flipV="1">
            <a:off x="7205231" y="977032"/>
            <a:ext cx="0" cy="259402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 flipV="1">
            <a:off x="4920969" y="991505"/>
            <a:ext cx="0" cy="259402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 flipV="1">
            <a:off x="6054197" y="962160"/>
            <a:ext cx="0" cy="259402"/>
          </a:xfrm>
          <a:prstGeom prst="straightConnector1">
            <a:avLst/>
          </a:prstGeom>
          <a:ln w="31750">
            <a:solidFill>
              <a:schemeClr val="tx1"/>
            </a:solidFill>
            <a:headEnd type="triangle" w="med" len="lg"/>
            <a:tailEnd type="non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7244634" y="2136053"/>
            <a:ext cx="0" cy="259402"/>
          </a:xfrm>
          <a:prstGeom prst="straightConnector1">
            <a:avLst/>
          </a:prstGeom>
          <a:ln w="31750">
            <a:solidFill>
              <a:schemeClr val="tx1"/>
            </a:solidFill>
            <a:headEnd type="triangle" w="med" len="lg"/>
            <a:tailEnd type="non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 flipH="1" flipV="1">
            <a:off x="3960872" y="1142849"/>
            <a:ext cx="0" cy="269093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16200000" flipV="1">
            <a:off x="3998387" y="2631050"/>
            <a:ext cx="0" cy="269093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5400000" flipH="1" flipV="1">
            <a:off x="4103287" y="1600011"/>
            <a:ext cx="0" cy="269093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3826326" y="1130709"/>
            <a:ext cx="0" cy="158125"/>
          </a:xfrm>
          <a:prstGeom prst="line">
            <a:avLst/>
          </a:prstGeom>
          <a:ln w="31750">
            <a:solidFill>
              <a:schemeClr val="tx1"/>
            </a:solidFill>
            <a:tailEnd type="non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 flipV="1">
            <a:off x="4220072" y="2896470"/>
            <a:ext cx="134547" cy="1945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7344909" y="1504573"/>
            <a:ext cx="1011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spool valve</a:t>
            </a:r>
          </a:p>
        </p:txBody>
      </p:sp>
      <p:cxnSp>
        <p:nvCxnSpPr>
          <p:cNvPr id="92" name="Curved Connector 91"/>
          <p:cNvCxnSpPr/>
          <p:nvPr/>
        </p:nvCxnSpPr>
        <p:spPr>
          <a:xfrm>
            <a:off x="6311603" y="2873536"/>
            <a:ext cx="195793" cy="186804"/>
          </a:xfrm>
          <a:prstGeom prst="curvedConnector3">
            <a:avLst/>
          </a:prstGeom>
          <a:ln w="1270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4524461" y="1237103"/>
            <a:ext cx="30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416884" y="2100056"/>
            <a:ext cx="30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699731" y="1533035"/>
            <a:ext cx="314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/>
              <a:t>y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486872" y="2585936"/>
            <a:ext cx="431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lang="en-US" sz="1600" baseline="-250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366716" y="1064724"/>
            <a:ext cx="450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lang="en-US" sz="1600" baseline="-250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endParaRPr lang="en-US" sz="1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324268" y="2049456"/>
            <a:ext cx="324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i="1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/>
              <a:t>q</a:t>
            </a:r>
          </a:p>
        </p:txBody>
      </p:sp>
      <p:cxnSp>
        <p:nvCxnSpPr>
          <p:cNvPr id="99" name="Straight Connector 98"/>
          <p:cNvCxnSpPr/>
          <p:nvPr/>
        </p:nvCxnSpPr>
        <p:spPr>
          <a:xfrm flipV="1">
            <a:off x="5607248" y="1757931"/>
            <a:ext cx="107785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2187232" y="299452"/>
            <a:ext cx="5601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Arial"/>
                <a:cs typeface="Arial"/>
              </a:rPr>
              <a:t>Case Study</a:t>
            </a:r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: Hydraulic Position Control System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67734" y="3436048"/>
            <a:ext cx="9503195" cy="2710291"/>
            <a:chOff x="74639" y="3436048"/>
            <a:chExt cx="9503195" cy="2710291"/>
          </a:xfrm>
        </p:grpSpPr>
        <p:grpSp>
          <p:nvGrpSpPr>
            <p:cNvPr id="116" name="Group 115"/>
            <p:cNvGrpSpPr/>
            <p:nvPr/>
          </p:nvGrpSpPr>
          <p:grpSpPr>
            <a:xfrm>
              <a:off x="2673176" y="4992362"/>
              <a:ext cx="3676002" cy="1153977"/>
              <a:chOff x="2673176" y="4992362"/>
              <a:chExt cx="3676002" cy="1153977"/>
            </a:xfrm>
          </p:grpSpPr>
          <p:sp>
            <p:nvSpPr>
              <p:cNvPr id="110" name="Text Box 5"/>
              <p:cNvSpPr txBox="1">
                <a:spLocks noChangeArrowheads="1"/>
              </p:cNvSpPr>
              <p:nvPr/>
            </p:nvSpPr>
            <p:spPr bwMode="auto">
              <a:xfrm>
                <a:off x="5853295" y="4992362"/>
                <a:ext cx="495883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X</a:t>
                </a:r>
                <a:r>
                  <a:rPr kumimoji="0" lang="en-US" sz="1800" b="0" u="none" strike="noStrike" cap="none" normalizeH="0" baseline="-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o</a:t>
                </a:r>
                <a:endParaRPr kumimoji="0" lang="en-US" sz="1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Text Box 5"/>
              <p:cNvSpPr txBox="1">
                <a:spLocks noChangeArrowheads="1"/>
              </p:cNvSpPr>
              <p:nvPr/>
            </p:nvSpPr>
            <p:spPr bwMode="auto">
              <a:xfrm>
                <a:off x="2673176" y="5004726"/>
                <a:ext cx="449847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X</a:t>
                </a:r>
                <a:r>
                  <a:rPr kumimoji="0" lang="en-US" sz="1800" b="0" u="none" strike="noStrike" cap="none" normalizeH="0" baseline="-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i</a:t>
                </a:r>
                <a:endParaRPr kumimoji="0" lang="en-US" sz="1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Line 8"/>
              <p:cNvSpPr>
                <a:spLocks noChangeShapeType="1"/>
              </p:cNvSpPr>
              <p:nvPr/>
            </p:nvSpPr>
            <p:spPr bwMode="auto">
              <a:xfrm>
                <a:off x="4414230" y="5440208"/>
                <a:ext cx="29168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02" name="Line 8"/>
              <p:cNvSpPr>
                <a:spLocks noChangeShapeType="1"/>
              </p:cNvSpPr>
              <p:nvPr/>
            </p:nvSpPr>
            <p:spPr bwMode="auto">
              <a:xfrm flipV="1">
                <a:off x="5565765" y="5429102"/>
                <a:ext cx="67656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03" name="AutoShape 21"/>
              <p:cNvSpPr>
                <a:spLocks noChangeShapeType="1"/>
              </p:cNvSpPr>
              <p:nvPr/>
            </p:nvSpPr>
            <p:spPr bwMode="auto">
              <a:xfrm flipV="1">
                <a:off x="5889171" y="5435455"/>
                <a:ext cx="0" cy="710884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04" name="Text Box 20"/>
              <p:cNvSpPr txBox="1">
                <a:spLocks noChangeArrowheads="1"/>
              </p:cNvSpPr>
              <p:nvPr/>
            </p:nvSpPr>
            <p:spPr bwMode="auto">
              <a:xfrm>
                <a:off x="3786211" y="5097019"/>
                <a:ext cx="342864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+</a:t>
                </a:r>
                <a:endParaRPr kumimoji="0" 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Text Box 19"/>
              <p:cNvSpPr txBox="1">
                <a:spLocks noChangeArrowheads="1"/>
              </p:cNvSpPr>
              <p:nvPr/>
            </p:nvSpPr>
            <p:spPr bwMode="auto">
              <a:xfrm>
                <a:off x="3894153" y="5484369"/>
                <a:ext cx="342864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Arial" pitchFamily="34" charset="0"/>
                    <a:sym typeface="Symbol" pitchFamily="18" charset="2"/>
                  </a:rPr>
                  <a:t>_</a:t>
                </a:r>
                <a:endParaRPr kumimoji="0" 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Arial" pitchFamily="34" charset="0"/>
                    <a:sym typeface="Symbol" pitchFamily="18" charset="2"/>
                  </a:rPr>
                  <a:t>  </a:t>
                </a: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endParaRPr>
              </a:p>
            </p:txBody>
          </p:sp>
          <p:sp>
            <p:nvSpPr>
              <p:cNvPr id="106" name="AutoShape 8"/>
              <p:cNvSpPr>
                <a:spLocks noChangeShapeType="1"/>
              </p:cNvSpPr>
              <p:nvPr/>
            </p:nvSpPr>
            <p:spPr bwMode="auto">
              <a:xfrm flipV="1">
                <a:off x="4226843" y="5611369"/>
                <a:ext cx="0" cy="53497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07" name="Oval 24"/>
              <p:cNvSpPr>
                <a:spLocks noChangeArrowheads="1"/>
              </p:cNvSpPr>
              <p:nvPr/>
            </p:nvSpPr>
            <p:spPr bwMode="auto">
              <a:xfrm>
                <a:off x="4060264" y="5268469"/>
                <a:ext cx="338400" cy="338400"/>
              </a:xfrm>
              <a:prstGeom prst="ellipse">
                <a:avLst/>
              </a:prstGeom>
              <a:solidFill>
                <a:srgbClr val="FFFFFF"/>
              </a:solidFill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08" name="Line 8"/>
              <p:cNvSpPr>
                <a:spLocks noChangeShapeType="1"/>
              </p:cNvSpPr>
              <p:nvPr/>
            </p:nvSpPr>
            <p:spPr bwMode="auto">
              <a:xfrm>
                <a:off x="3709363" y="5443232"/>
                <a:ext cx="344925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2" name="Rectangle 9"/>
              <p:cNvSpPr>
                <a:spLocks noChangeArrowheads="1"/>
              </p:cNvSpPr>
              <p:nvPr/>
            </p:nvSpPr>
            <p:spPr bwMode="auto">
              <a:xfrm>
                <a:off x="4696169" y="5219035"/>
                <a:ext cx="888894" cy="43427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4" name="Text Box 5"/>
              <p:cNvSpPr txBox="1">
                <a:spLocks noChangeArrowheads="1"/>
              </p:cNvSpPr>
              <p:nvPr/>
            </p:nvSpPr>
            <p:spPr bwMode="auto">
              <a:xfrm>
                <a:off x="4813839" y="5244792"/>
                <a:ext cx="607924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800" i="1" dirty="0"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1/</a:t>
                </a:r>
                <a:r>
                  <a:rPr lang="en-US" sz="1800" i="1" dirty="0" err="1"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Ts</a:t>
                </a:r>
                <a:endParaRPr kumimoji="0" lang="en-US" sz="1800" b="0" u="none" strike="noStrike" cap="none" normalizeH="0" baseline="0" dirty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Line 8"/>
              <p:cNvSpPr>
                <a:spLocks noChangeShapeType="1"/>
              </p:cNvSpPr>
              <p:nvPr/>
            </p:nvSpPr>
            <p:spPr bwMode="auto">
              <a:xfrm>
                <a:off x="4227477" y="6133639"/>
                <a:ext cx="165148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7" name="Rectangle 9"/>
              <p:cNvSpPr>
                <a:spLocks noChangeArrowheads="1"/>
              </p:cNvSpPr>
              <p:nvPr/>
            </p:nvSpPr>
            <p:spPr bwMode="auto">
              <a:xfrm>
                <a:off x="3113323" y="5226001"/>
                <a:ext cx="587656" cy="43427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8" name="Text Box 5"/>
              <p:cNvSpPr txBox="1">
                <a:spLocks noChangeArrowheads="1"/>
              </p:cNvSpPr>
              <p:nvPr/>
            </p:nvSpPr>
            <p:spPr bwMode="auto">
              <a:xfrm>
                <a:off x="3227624" y="5160440"/>
                <a:ext cx="345600" cy="469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μ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Line 8"/>
              <p:cNvSpPr>
                <a:spLocks noChangeShapeType="1"/>
              </p:cNvSpPr>
              <p:nvPr/>
            </p:nvSpPr>
            <p:spPr bwMode="auto">
              <a:xfrm>
                <a:off x="2756280" y="5443232"/>
                <a:ext cx="344925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1133132" y="3436048"/>
              <a:ext cx="6319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latin typeface="Arial"/>
                  <a:cs typeface="Arial"/>
                </a:rPr>
                <a:t>We showed that the </a:t>
              </a:r>
              <a:r>
                <a:rPr lang="en-GB" sz="1800" b="1" dirty="0">
                  <a:latin typeface="Arial"/>
                  <a:cs typeface="Arial"/>
                </a:rPr>
                <a:t>transfer function is:</a:t>
              </a:r>
              <a:endParaRPr lang="en-GB" sz="1800" dirty="0">
                <a:latin typeface="Arial"/>
                <a:cs typeface="Arial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74639" y="5237537"/>
              <a:ext cx="26660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latin typeface="Arial"/>
                  <a:cs typeface="Arial"/>
                </a:rPr>
                <a:t>with the </a:t>
              </a:r>
              <a:r>
                <a:rPr lang="en-GB" sz="1800" b="1" dirty="0">
                  <a:latin typeface="Arial"/>
                  <a:cs typeface="Arial"/>
                </a:rPr>
                <a:t>block diagram</a:t>
              </a:r>
              <a:endParaRPr lang="en-GB" sz="1800" dirty="0">
                <a:latin typeface="Arial"/>
                <a:cs typeface="Arial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7654851" y="3995364"/>
              <a:ext cx="19229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rgbClr val="FF0000"/>
                  </a:solidFill>
                  <a:latin typeface="Arial"/>
                  <a:cs typeface="Arial"/>
                </a:rPr>
                <a:t>1</a:t>
              </a:r>
              <a:r>
                <a:rPr lang="en-GB" sz="1800" baseline="30000" dirty="0">
                  <a:solidFill>
                    <a:srgbClr val="FF0000"/>
                  </a:solidFill>
                  <a:latin typeface="Arial"/>
                  <a:cs typeface="Arial"/>
                </a:rPr>
                <a:t>st</a:t>
              </a:r>
              <a:r>
                <a:rPr lang="en-GB" sz="1800" dirty="0">
                  <a:solidFill>
                    <a:srgbClr val="FF0000"/>
                  </a:solidFill>
                  <a:latin typeface="Arial"/>
                  <a:cs typeface="Arial"/>
                </a:rPr>
                <a:t> order system</a:t>
              </a:r>
            </a:p>
          </p:txBody>
        </p:sp>
        <p:pic>
          <p:nvPicPr>
            <p:cNvPr id="111" name="Picture 110"/>
            <p:cNvPicPr>
              <a:picLocks noChangeAspect="1"/>
            </p:cNvPicPr>
            <p:nvPr/>
          </p:nvPicPr>
          <p:blipFill rotWithShape="1">
            <a:blip r:embed="rId2"/>
            <a:srcRect l="26927" r="26266"/>
            <a:stretch/>
          </p:blipFill>
          <p:spPr>
            <a:xfrm>
              <a:off x="4791581" y="3898289"/>
              <a:ext cx="2692800" cy="647700"/>
            </a:xfrm>
            <a:prstGeom prst="rect">
              <a:avLst/>
            </a:prstGeom>
          </p:spPr>
        </p:pic>
      </p:grpSp>
      <p:sp>
        <p:nvSpPr>
          <p:cNvPr id="121" name="Footer Placeholder 4">
            <a:extLst>
              <a:ext uri="{FF2B5EF4-FFF2-40B4-BE49-F238E27FC236}">
                <a16:creationId xmlns:a16="http://schemas.microsoft.com/office/drawing/2014/main" id="{0AF69701-C9B2-4B8E-BFDD-14CBCAA3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08500" y="6356351"/>
            <a:ext cx="3149600" cy="365125"/>
          </a:xfrm>
        </p:spPr>
        <p:txBody>
          <a:bodyPr/>
          <a:lstStyle/>
          <a:p>
            <a:r>
              <a:rPr lang="en-US" dirty="0"/>
              <a:t>MMME2046 Dynamics and Control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9EDD5D5F-B76E-4527-A343-03AD5F59BA96}"/>
                  </a:ext>
                </a:extLst>
              </p:cNvPr>
              <p:cNvSpPr txBox="1"/>
              <p:nvPr/>
            </p:nvSpPr>
            <p:spPr>
              <a:xfrm>
                <a:off x="3147127" y="3690387"/>
                <a:ext cx="3709859" cy="11098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8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8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GB" sz="2800" dirty="0"/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8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GB" sz="2800" dirty="0"/>
                          <m:t> </m:t>
                        </m:r>
                      </m:den>
                    </m:f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latin typeface="Cambria Math"/>
                              </a:rPr>
                              <m:t>𝑏</m:t>
                            </m:r>
                          </m:num>
                          <m:den>
                            <m:r>
                              <a:rPr lang="en-GB" sz="2800" i="1">
                                <a:latin typeface="Cambria Math"/>
                              </a:rPr>
                              <m:t>𝑎</m:t>
                            </m:r>
                          </m:den>
                        </m:f>
                      </m:num>
                      <m:den>
                        <m:r>
                          <a:rPr lang="en-GB" sz="2800" i="1">
                            <a:latin typeface="Cambria Math"/>
                          </a:rPr>
                          <m:t>1+</m:t>
                        </m:r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800" i="1">
                                    <a:latin typeface="Cambria Math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800" i="1">
                                        <a:latin typeface="Cambria Math"/>
                                      </a:rPr>
                                      <m:t>𝑎</m:t>
                                    </m:r>
                                    <m:r>
                                      <a:rPr lang="en-GB" sz="2800" i="1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GB" sz="28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GB" sz="2800" i="1">
                                    <a:latin typeface="Cambria Math"/>
                                  </a:rPr>
                                  <m:t>𝐾𝑎</m:t>
                                </m:r>
                              </m:den>
                            </m:f>
                          </m:e>
                        </m:d>
                        <m:r>
                          <a:rPr lang="en-GB" sz="2800" i="1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GB" sz="2800" dirty="0"/>
                  <a:t> OR</a:t>
                </a:r>
              </a:p>
            </p:txBody>
          </p:sp>
        </mc:Choice>
        <mc:Fallback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9EDD5D5F-B76E-4527-A343-03AD5F59BA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27" y="3690387"/>
                <a:ext cx="3709859" cy="11098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446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7</a:t>
            </a:fld>
            <a:endParaRPr lang="en-US"/>
          </a:p>
        </p:txBody>
      </p:sp>
      <p:sp>
        <p:nvSpPr>
          <p:cNvPr id="10" name="AutoShape 21"/>
          <p:cNvSpPr>
            <a:spLocks noChangeShapeType="1"/>
          </p:cNvSpPr>
          <p:nvPr/>
        </p:nvSpPr>
        <p:spPr bwMode="auto">
          <a:xfrm flipV="1">
            <a:off x="7872676" y="1391987"/>
            <a:ext cx="0" cy="71088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5160116" y="1053551"/>
            <a:ext cx="34286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5268058" y="1440901"/>
            <a:ext cx="34286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_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3" name="AutoShape 8"/>
          <p:cNvSpPr>
            <a:spLocks noChangeShapeType="1"/>
          </p:cNvSpPr>
          <p:nvPr/>
        </p:nvSpPr>
        <p:spPr bwMode="auto">
          <a:xfrm flipV="1">
            <a:off x="5600748" y="1567901"/>
            <a:ext cx="0" cy="53497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4" name="Oval 24"/>
          <p:cNvSpPr>
            <a:spLocks noChangeArrowheads="1"/>
          </p:cNvSpPr>
          <p:nvPr/>
        </p:nvSpPr>
        <p:spPr bwMode="auto">
          <a:xfrm>
            <a:off x="5434169" y="1225001"/>
            <a:ext cx="338400" cy="3384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5" name="Line 8"/>
          <p:cNvSpPr>
            <a:spLocks noChangeShapeType="1"/>
          </p:cNvSpPr>
          <p:nvPr/>
        </p:nvSpPr>
        <p:spPr bwMode="auto">
          <a:xfrm>
            <a:off x="5083269" y="1399764"/>
            <a:ext cx="34492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7929658" y="940427"/>
            <a:ext cx="49588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en-US" sz="1800" b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3714767" y="944324"/>
            <a:ext cx="44984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en-US" sz="1800" b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4114800" y="1182533"/>
            <a:ext cx="960084" cy="43427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4121150" y="1208290"/>
            <a:ext cx="9461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i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b/(</a:t>
            </a:r>
            <a:r>
              <a:rPr lang="en-US" sz="1800" i="1" dirty="0" err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a+b</a:t>
            </a:r>
            <a:r>
              <a:rPr lang="en-US" sz="1800" i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Line 8"/>
          <p:cNvSpPr>
            <a:spLocks noChangeShapeType="1"/>
          </p:cNvSpPr>
          <p:nvPr/>
        </p:nvSpPr>
        <p:spPr bwMode="auto">
          <a:xfrm>
            <a:off x="3755536" y="1399764"/>
            <a:ext cx="34492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6348404" y="1881033"/>
            <a:ext cx="960084" cy="43427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6354754" y="1906790"/>
            <a:ext cx="9461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i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a/(</a:t>
            </a:r>
            <a:r>
              <a:rPr lang="en-US" sz="1800" i="1" dirty="0" err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a+b</a:t>
            </a:r>
            <a:r>
              <a:rPr lang="en-US" sz="1800" i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7321188" y="2102871"/>
            <a:ext cx="5641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Straight Connector 30"/>
          <p:cNvCxnSpPr/>
          <p:nvPr/>
        </p:nvCxnSpPr>
        <p:spPr>
          <a:xfrm flipH="1">
            <a:off x="5588048" y="2102871"/>
            <a:ext cx="766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33" name="TextBox 32"/>
          <p:cNvSpPr txBox="1"/>
          <p:nvPr/>
        </p:nvSpPr>
        <p:spPr>
          <a:xfrm>
            <a:off x="4071614" y="2131160"/>
            <a:ext cx="1249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feedback link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5409144" y="2197101"/>
            <a:ext cx="845607" cy="1182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4413250" y="1713951"/>
            <a:ext cx="266700" cy="43337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5664941" y="800885"/>
            <a:ext cx="33528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Curved Connector 46"/>
          <p:cNvCxnSpPr/>
          <p:nvPr/>
        </p:nvCxnSpPr>
        <p:spPr>
          <a:xfrm rot="16200000" flipH="1">
            <a:off x="5736948" y="1246380"/>
            <a:ext cx="245036" cy="33445"/>
          </a:xfrm>
          <a:prstGeom prst="curvedConnector3">
            <a:avLst/>
          </a:prstGeom>
          <a:ln w="190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5788135" y="772874"/>
            <a:ext cx="2660684" cy="1058390"/>
            <a:chOff x="4264135" y="772874"/>
            <a:chExt cx="2660684" cy="1058390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6248251" y="1385634"/>
              <a:ext cx="67656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264135" y="1396740"/>
              <a:ext cx="2916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5380500" y="1167714"/>
              <a:ext cx="867751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5437179" y="1214184"/>
              <a:ext cx="754071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800" i="1" dirty="0">
                  <a:solidFill>
                    <a:srgbClr val="0000FF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1/As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9"/>
            <p:cNvSpPr>
              <a:spLocks noChangeArrowheads="1"/>
            </p:cNvSpPr>
            <p:nvPr/>
          </p:nvSpPr>
          <p:spPr bwMode="auto">
            <a:xfrm>
              <a:off x="4546075" y="1175567"/>
              <a:ext cx="587656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4663744" y="1201324"/>
              <a:ext cx="33528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Line 8"/>
            <p:cNvSpPr>
              <a:spLocks noChangeShapeType="1"/>
            </p:cNvSpPr>
            <p:nvPr/>
          </p:nvSpPr>
          <p:spPr bwMode="auto">
            <a:xfrm>
              <a:off x="5133731" y="1399764"/>
              <a:ext cx="246769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1" name="Text Box 5"/>
            <p:cNvSpPr txBox="1">
              <a:spLocks noChangeArrowheads="1"/>
            </p:cNvSpPr>
            <p:nvPr/>
          </p:nvSpPr>
          <p:spPr bwMode="auto">
            <a:xfrm>
              <a:off x="5032044" y="772874"/>
              <a:ext cx="33528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Q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3" name="Curved Connector 42"/>
            <p:cNvCxnSpPr/>
            <p:nvPr/>
          </p:nvCxnSpPr>
          <p:spPr>
            <a:xfrm rot="16200000" flipH="1">
              <a:off x="5120997" y="1208279"/>
              <a:ext cx="245036" cy="33445"/>
            </a:xfrm>
            <a:prstGeom prst="curvedConnector3">
              <a:avLst/>
            </a:prstGeom>
            <a:ln w="1905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4366468" y="1554265"/>
              <a:ext cx="9545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rgbClr val="0000FF"/>
                  </a:solidFill>
                  <a:latin typeface="Arial"/>
                  <a:cs typeface="Arial"/>
                </a:defRPr>
              </a:lvl1pPr>
            </a:lstStyle>
            <a:p>
              <a:r>
                <a:rPr lang="en-US" sz="1200" dirty="0"/>
                <a:t>spool valve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489250" y="1535692"/>
              <a:ext cx="5953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00FF"/>
                  </a:solidFill>
                  <a:latin typeface="Arial"/>
                  <a:cs typeface="Arial"/>
                </a:rPr>
                <a:t>piston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187233" y="299452"/>
            <a:ext cx="7083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Hydraulic Position Control System: Overall Transfer Function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863797" y="2684502"/>
            <a:ext cx="5860428" cy="1023898"/>
            <a:chOff x="1339797" y="2684502"/>
            <a:chExt cx="5860428" cy="1023898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2"/>
            <a:srcRect l="11880" r="11903"/>
            <a:stretch/>
          </p:blipFill>
          <p:spPr>
            <a:xfrm>
              <a:off x="2815425" y="3124200"/>
              <a:ext cx="4384800" cy="584200"/>
            </a:xfrm>
            <a:prstGeom prst="rect">
              <a:avLst/>
            </a:prstGeom>
          </p:spPr>
        </p:pic>
        <p:sp>
          <p:nvSpPr>
            <p:cNvPr id="56" name="Rectangle 55"/>
            <p:cNvSpPr/>
            <p:nvPr/>
          </p:nvSpPr>
          <p:spPr>
            <a:xfrm>
              <a:off x="1339797" y="2684502"/>
              <a:ext cx="30266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latin typeface="Arial"/>
                  <a:cs typeface="Arial"/>
                </a:rPr>
                <a:t>From the block diagram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863798" y="3751302"/>
            <a:ext cx="5489795" cy="1112798"/>
            <a:chOff x="1339797" y="3751302"/>
            <a:chExt cx="5489795" cy="111279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3"/>
            <a:srcRect l="18127" r="18169"/>
            <a:stretch/>
          </p:blipFill>
          <p:spPr>
            <a:xfrm>
              <a:off x="3164792" y="4191000"/>
              <a:ext cx="3664800" cy="673100"/>
            </a:xfrm>
            <a:prstGeom prst="rect">
              <a:avLst/>
            </a:prstGeom>
          </p:spPr>
        </p:pic>
        <p:sp>
          <p:nvSpPr>
            <p:cNvPr id="57" name="Rectangle 56"/>
            <p:cNvSpPr/>
            <p:nvPr/>
          </p:nvSpPr>
          <p:spPr>
            <a:xfrm>
              <a:off x="1339797" y="3751302"/>
              <a:ext cx="30266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latin typeface="Arial"/>
                  <a:cs typeface="Arial"/>
                </a:rPr>
                <a:t>rearranging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772570" y="871219"/>
            <a:ext cx="2592951" cy="732205"/>
            <a:chOff x="4255668" y="871257"/>
            <a:chExt cx="2592951" cy="732205"/>
          </a:xfrm>
        </p:grpSpPr>
        <p:sp>
          <p:nvSpPr>
            <p:cNvPr id="62" name="Line 8"/>
            <p:cNvSpPr>
              <a:spLocks noChangeShapeType="1"/>
            </p:cNvSpPr>
            <p:nvPr/>
          </p:nvSpPr>
          <p:spPr bwMode="auto">
            <a:xfrm flipV="1">
              <a:off x="5797188" y="1385634"/>
              <a:ext cx="105143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63" name="Line 8"/>
            <p:cNvSpPr>
              <a:spLocks noChangeShapeType="1"/>
            </p:cNvSpPr>
            <p:nvPr/>
          </p:nvSpPr>
          <p:spPr bwMode="auto">
            <a:xfrm>
              <a:off x="4255668" y="1396740"/>
              <a:ext cx="486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64" name="Rectangle 9"/>
            <p:cNvSpPr>
              <a:spLocks noChangeArrowheads="1"/>
            </p:cNvSpPr>
            <p:nvPr/>
          </p:nvSpPr>
          <p:spPr bwMode="auto">
            <a:xfrm>
              <a:off x="4730750" y="1169186"/>
              <a:ext cx="1066438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65" name="Text Box 5"/>
            <p:cNvSpPr txBox="1">
              <a:spLocks noChangeArrowheads="1"/>
            </p:cNvSpPr>
            <p:nvPr/>
          </p:nvSpPr>
          <p:spPr bwMode="auto">
            <a:xfrm>
              <a:off x="4944526" y="1197250"/>
              <a:ext cx="745066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800" i="1" dirty="0">
                  <a:solidFill>
                    <a:srgbClr val="0000FF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K/As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504334" y="871257"/>
              <a:ext cx="17074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rgbClr val="0000FF"/>
                  </a:solidFill>
                  <a:latin typeface="Arial"/>
                  <a:cs typeface="Arial"/>
                </a:defRPr>
              </a:lvl1pPr>
            </a:lstStyle>
            <a:p>
              <a:r>
                <a:rPr lang="en-US" sz="1200" dirty="0">
                  <a:solidFill>
                    <a:schemeClr val="tx1"/>
                  </a:solidFill>
                </a:rPr>
                <a:t>spool valve and piston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968279" y="5045149"/>
                <a:ext cx="2803973" cy="10842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GB" sz="1800" dirty="0"/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GB" sz="1800" dirty="0"/>
                            <m:t> </m:t>
                          </m:r>
                        </m:den>
                      </m:f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800" i="1">
                                  <a:latin typeface="Cambria Math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GB" sz="1800" i="1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</m:num>
                        <m:den>
                          <m:r>
                            <a:rPr lang="en-GB" sz="1800" i="1">
                              <a:latin typeface="Cambria Math"/>
                            </a:rPr>
                            <m:t>1+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i="1">
                                      <a:latin typeface="Cambria Math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en-GB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800" i="1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en-GB" sz="1800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GB" sz="1800" i="1">
                                          <a:latin typeface="Cambria Math"/>
                                        </a:rPr>
                                        <m:t>𝑏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GB" sz="1800" i="1">
                                      <a:latin typeface="Cambria Math"/>
                                    </a:rPr>
                                    <m:t>𝐾𝑎</m:t>
                                  </m:r>
                                </m:den>
                              </m:f>
                            </m:e>
                          </m:d>
                          <m:r>
                            <a:rPr lang="en-GB" sz="1800" i="1">
                              <a:latin typeface="Cambria Math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 sz="1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279" y="5045149"/>
                <a:ext cx="2803973" cy="10842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7F4D2743-29FF-4F28-B81B-6923B9CE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08500" y="6356351"/>
            <a:ext cx="3149600" cy="365125"/>
          </a:xfrm>
        </p:spPr>
        <p:txBody>
          <a:bodyPr/>
          <a:lstStyle/>
          <a:p>
            <a:r>
              <a:rPr lang="en-US" dirty="0"/>
              <a:t>MMME2046 Dynamics and Control</a:t>
            </a:r>
          </a:p>
        </p:txBody>
      </p:sp>
    </p:spTree>
    <p:extLst>
      <p:ext uri="{BB962C8B-B14F-4D97-AF65-F5344CB8AC3E}">
        <p14:creationId xmlns:p14="http://schemas.microsoft.com/office/powerpoint/2010/main" val="192494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755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87233" y="299452"/>
            <a:ext cx="6329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Introduction to Transient and Steady-State Responses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8532" y="794752"/>
            <a:ext cx="3163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0090"/>
                </a:solidFill>
                <a:latin typeface="Arial"/>
                <a:cs typeface="Arial"/>
              </a:rPr>
              <a:t>i</a:t>
            </a:r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) </a:t>
            </a:r>
            <a:r>
              <a:rPr lang="en-US" sz="2000" b="1" dirty="0">
                <a:solidFill>
                  <a:srgbClr val="000090"/>
                </a:solidFill>
                <a:latin typeface="Arial"/>
                <a:cs typeface="Arial"/>
              </a:rPr>
              <a:t>Is the System Stable?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8533" y="5074652"/>
            <a:ext cx="5890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ii) </a:t>
            </a:r>
            <a:r>
              <a:rPr lang="en-US" sz="2000" b="1" dirty="0">
                <a:solidFill>
                  <a:srgbClr val="000090"/>
                </a:solidFill>
                <a:latin typeface="Arial"/>
                <a:cs typeface="Arial"/>
              </a:rPr>
              <a:t>How Accurate is the System in Steady State?</a:t>
            </a:r>
          </a:p>
        </p:txBody>
      </p:sp>
      <p:pic>
        <p:nvPicPr>
          <p:cNvPr id="11" name="Picture 10" descr="Stability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1562101"/>
            <a:ext cx="8229600" cy="2930809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D4AB575-AFDB-4830-AC07-7ADD014A0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08500" y="6356351"/>
            <a:ext cx="3149600" cy="365125"/>
          </a:xfrm>
        </p:spPr>
        <p:txBody>
          <a:bodyPr/>
          <a:lstStyle/>
          <a:p>
            <a:r>
              <a:rPr lang="en-US" dirty="0"/>
              <a:t>MMME2046 Dynamics and Control</a:t>
            </a:r>
          </a:p>
        </p:txBody>
      </p:sp>
    </p:spTree>
    <p:extLst>
      <p:ext uri="{BB962C8B-B14F-4D97-AF65-F5344CB8AC3E}">
        <p14:creationId xmlns:p14="http://schemas.microsoft.com/office/powerpoint/2010/main" val="264215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D4361-580A-4D0F-8F8C-F37D17563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Oscillatory step response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51229-5A9D-43C9-B2C1-2DD3D6D79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A.C. Ritchie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A67A-EA56-420F-AC47-4223B3B0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A14626-D69B-4E0A-9A29-72458139C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233" y="1600200"/>
            <a:ext cx="8686800" cy="2980042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FA391E3-FBE9-42FC-AB59-0FFE6F5FE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08500" y="6356351"/>
            <a:ext cx="3149600" cy="365125"/>
          </a:xfrm>
        </p:spPr>
        <p:txBody>
          <a:bodyPr/>
          <a:lstStyle/>
          <a:p>
            <a:r>
              <a:rPr lang="en-US" dirty="0"/>
              <a:t>MMME2046 Dynamics and Control</a:t>
            </a:r>
          </a:p>
        </p:txBody>
      </p:sp>
    </p:spTree>
    <p:extLst>
      <p:ext uri="{BB962C8B-B14F-4D97-AF65-F5344CB8AC3E}">
        <p14:creationId xmlns:p14="http://schemas.microsoft.com/office/powerpoint/2010/main" val="2847452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87233" y="299452"/>
            <a:ext cx="7012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iii) </a:t>
            </a:r>
            <a:r>
              <a:rPr lang="en-US" sz="2000" b="1" dirty="0">
                <a:solidFill>
                  <a:srgbClr val="000090"/>
                </a:solidFill>
                <a:latin typeface="Arial"/>
                <a:cs typeface="Arial"/>
              </a:rPr>
              <a:t>How Quickly Does the System Reach a Steady State?</a:t>
            </a:r>
          </a:p>
        </p:txBody>
      </p:sp>
      <p:pic>
        <p:nvPicPr>
          <p:cNvPr id="8" name="Picture 7" descr="GoodRespons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435" y="789381"/>
            <a:ext cx="4965700" cy="1731162"/>
          </a:xfrm>
          <a:prstGeom prst="rect">
            <a:avLst/>
          </a:prstGeom>
        </p:spPr>
      </p:pic>
      <p:pic>
        <p:nvPicPr>
          <p:cNvPr id="9" name="Picture 8" descr="SlowResponse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5" t="-2673" r="-525" b="-2673"/>
          <a:stretch/>
        </p:blipFill>
        <p:spPr>
          <a:xfrm>
            <a:off x="3564037" y="2616202"/>
            <a:ext cx="5016499" cy="1824181"/>
          </a:xfrm>
          <a:prstGeom prst="rect">
            <a:avLst/>
          </a:prstGeom>
        </p:spPr>
      </p:pic>
      <p:pic>
        <p:nvPicPr>
          <p:cNvPr id="10" name="Picture 9" descr="OscillResponse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" t="349" r="34" b="349"/>
          <a:stretch/>
        </p:blipFill>
        <p:spPr>
          <a:xfrm>
            <a:off x="3606154" y="4524277"/>
            <a:ext cx="4932265" cy="1719505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954ED63-4E66-4660-8D02-57792B73B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08500" y="6356351"/>
            <a:ext cx="3149600" cy="365125"/>
          </a:xfrm>
        </p:spPr>
        <p:txBody>
          <a:bodyPr/>
          <a:lstStyle/>
          <a:p>
            <a:r>
              <a:rPr lang="en-US" dirty="0"/>
              <a:t>MMME2046 Dynamics and Control</a:t>
            </a:r>
          </a:p>
        </p:txBody>
      </p:sp>
    </p:spTree>
    <p:extLst>
      <p:ext uri="{BB962C8B-B14F-4D97-AF65-F5344CB8AC3E}">
        <p14:creationId xmlns:p14="http://schemas.microsoft.com/office/powerpoint/2010/main" val="412865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87232" y="299452"/>
            <a:ext cx="5003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Practical Measures of Transient Response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23732" y="3692942"/>
            <a:ext cx="802356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AutoNum type="alphaLcParenR"/>
            </a:pPr>
            <a:r>
              <a:rPr lang="en-GB" sz="1800" b="1" dirty="0">
                <a:latin typeface="Arial"/>
                <a:cs typeface="Arial"/>
              </a:rPr>
              <a:t>Maximum Overshoot </a:t>
            </a:r>
            <a:r>
              <a:rPr lang="en-GB" sz="1800" dirty="0">
                <a:latin typeface="Arial"/>
                <a:cs typeface="Arial"/>
              </a:rPr>
              <a:t>as a percentage of step size.</a:t>
            </a:r>
          </a:p>
          <a:p>
            <a:pPr marL="342900" indent="-342900">
              <a:spcBef>
                <a:spcPts val="600"/>
              </a:spcBef>
              <a:buAutoNum type="alphaLcParenR" startAt="2"/>
            </a:pPr>
            <a:r>
              <a:rPr lang="en-GB" sz="1800" b="1" dirty="0">
                <a:latin typeface="Arial"/>
                <a:cs typeface="Arial"/>
              </a:rPr>
              <a:t>Number of Oscillations </a:t>
            </a:r>
            <a:r>
              <a:rPr lang="en-GB" sz="1800" dirty="0">
                <a:latin typeface="Arial"/>
                <a:cs typeface="Arial"/>
              </a:rPr>
              <a:t>before system settles to within a fixed percentage (5% say) of its steady state value.</a:t>
            </a:r>
          </a:p>
          <a:p>
            <a:pPr marL="342900" indent="-342900">
              <a:spcBef>
                <a:spcPts val="600"/>
              </a:spcBef>
              <a:buAutoNum type="alphaLcParenR" startAt="3"/>
            </a:pPr>
            <a:r>
              <a:rPr lang="en-GB" sz="1800" b="1" dirty="0">
                <a:latin typeface="Arial"/>
                <a:cs typeface="Arial"/>
              </a:rPr>
              <a:t>Rise Time</a:t>
            </a:r>
            <a:r>
              <a:rPr lang="en-GB" sz="1800" dirty="0">
                <a:latin typeface="Arial"/>
                <a:cs typeface="Arial"/>
              </a:rPr>
              <a:t>: The time taken for output to rise from 5% to 95% of step size.</a:t>
            </a:r>
          </a:p>
          <a:p>
            <a:pPr marL="342900" indent="-342900">
              <a:spcBef>
                <a:spcPts val="600"/>
              </a:spcBef>
              <a:buAutoNum type="alphaLcParenR" startAt="4"/>
            </a:pPr>
            <a:r>
              <a:rPr lang="en-GB" sz="1800" b="1" dirty="0">
                <a:latin typeface="Arial"/>
                <a:cs typeface="Arial"/>
              </a:rPr>
              <a:t>Settling Time</a:t>
            </a:r>
            <a:r>
              <a:rPr lang="en-GB" sz="1800" dirty="0">
                <a:latin typeface="Arial"/>
                <a:cs typeface="Arial"/>
              </a:rPr>
              <a:t>: The time taken for output to reach and remain within ±5% of steady state value.</a:t>
            </a:r>
          </a:p>
          <a:p>
            <a:pPr marL="342900" indent="-342900">
              <a:spcBef>
                <a:spcPts val="600"/>
              </a:spcBef>
              <a:buAutoNum type="alphaLcParenR" startAt="4"/>
            </a:pPr>
            <a:r>
              <a:rPr lang="en-GB" sz="1800" b="1" dirty="0">
                <a:latin typeface="Arial"/>
                <a:cs typeface="Arial"/>
              </a:rPr>
              <a:t>Steady State Error</a:t>
            </a:r>
          </a:p>
        </p:txBody>
      </p:sp>
      <p:pic>
        <p:nvPicPr>
          <p:cNvPr id="15" name="Picture 14" descr="ParcticalMeasure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838201"/>
            <a:ext cx="8153400" cy="2781268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E0E63F1-EBCD-45C4-B931-018850E22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08500" y="6356351"/>
            <a:ext cx="3149600" cy="365125"/>
          </a:xfrm>
        </p:spPr>
        <p:txBody>
          <a:bodyPr/>
          <a:lstStyle/>
          <a:p>
            <a:r>
              <a:rPr lang="en-US" dirty="0"/>
              <a:t>MMME2046 Dynamics and Control</a:t>
            </a:r>
          </a:p>
        </p:txBody>
      </p:sp>
    </p:spTree>
    <p:extLst>
      <p:ext uri="{BB962C8B-B14F-4D97-AF65-F5344CB8AC3E}">
        <p14:creationId xmlns:p14="http://schemas.microsoft.com/office/powerpoint/2010/main" val="103796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C6C27-626C-44E1-BF7D-D6309B2F5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order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948640-2CF8-4CE6-A71A-31C86FC362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21907" y="1917310"/>
                <a:ext cx="9603275" cy="3450613"/>
              </a:xfrm>
            </p:spPr>
            <p:txBody>
              <a:bodyPr/>
              <a:lstStyle/>
              <a:p>
                <a:r>
                  <a:rPr lang="en-GB" dirty="0"/>
                  <a:t>Characteristic transfer function: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𝑀𝑆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𝑆𝑇</m:t>
                        </m:r>
                      </m:den>
                    </m:f>
                  </m:oMath>
                </a14:m>
                <a:endParaRPr lang="en-GB" dirty="0"/>
              </a:p>
              <a:p>
                <a:r>
                  <a:rPr lang="en-GB" dirty="0"/>
                  <a:t>Step response: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type m:val="skw"/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sup>
                        </m:sSup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(stable system!)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948640-2CF8-4CE6-A71A-31C86FC362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1907" y="1917310"/>
                <a:ext cx="9603275" cy="3450613"/>
              </a:xfrm>
              <a:blipFill>
                <a:blip r:embed="rId2"/>
                <a:stretch>
                  <a:fillRect l="-571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1D4DB58-1C92-41BE-93EE-B77BBB99B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660" y="2401454"/>
            <a:ext cx="8755530" cy="373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10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2970-C450-4BE8-B2BF-FABBCAEE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Sheet 3 question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6EA7BC-067C-4F68-BAED-F777837353F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743580" y="2010878"/>
                <a:ext cx="5846207" cy="3887504"/>
              </a:xfrm>
            </p:spPr>
            <p:txBody>
              <a:bodyPr>
                <a:noAutofit/>
              </a:bodyPr>
              <a:lstStyle/>
              <a:p>
                <a:pPr marL="0" lvl="0" indent="0">
                  <a:buNone/>
                </a:pPr>
                <a:r>
                  <a:rPr lang="en-GB" sz="1400" dirty="0"/>
                  <a:t>Figure Q2 illustrates a simple system for controlling the level of liquid in a tank with uniform cross-sectional area </a:t>
                </a:r>
                <a:r>
                  <a:rPr lang="en-GB" sz="1400" i="1" dirty="0"/>
                  <a:t>A</a:t>
                </a:r>
                <a:r>
                  <a:rPr lang="en-GB" sz="1400" dirty="0"/>
                  <a:t>. The error signal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1400" dirty="0"/>
                  <a:t> is derived by comparing the actual height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1400" i="1" dirty="0"/>
                  <a:t> </a:t>
                </a:r>
                <a:r>
                  <a:rPr lang="en-GB" sz="1400" dirty="0"/>
                  <a:t>with the desired level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400" dirty="0"/>
                  <a:t>, and is fed to a controller which drives a variable speed pump such that the controlled volumetric inflow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400" dirty="0"/>
                  <a:t> to the tank is given by: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m:rPr>
                          <m:sty m:val="p"/>
                        </m:rPr>
                        <a:rPr lang="en-GB" sz="1400">
                          <a:latin typeface="Cambria Math" panose="02040503050406030204" pitchFamily="18" charset="0"/>
                        </a:rPr>
                        <m:t>ε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  <a:p>
                <a:pPr marL="0" indent="0">
                  <a:buNone/>
                </a:pPr>
                <a:r>
                  <a:rPr lang="en-GB" sz="1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sz="1400" dirty="0"/>
                  <a:t> is the transfer function of the controller. In addition, there is an uncontrolled disturbance inflow to the tank given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sz="1400" dirty="0"/>
                  <a:t>. The tank outflow passes through a restriction with </a:t>
                </a:r>
                <a:r>
                  <a:rPr lang="en-GB" sz="1400" dirty="0" err="1"/>
                  <a:t>linearised</a:t>
                </a:r>
                <a:r>
                  <a:rPr lang="en-GB" sz="1400" dirty="0"/>
                  <a:t> flow resistance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1400" dirty="0"/>
                  <a:t>.</a:t>
                </a:r>
              </a:p>
              <a:p>
                <a:pPr marL="0" indent="0">
                  <a:buNone/>
                </a:pPr>
                <a:r>
                  <a:rPr lang="en-GB" sz="1400" dirty="0"/>
                  <a:t>For the case when the controller is a proportional controller with gain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GB" sz="1400" dirty="0"/>
                  <a:t>,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GB" sz="1400" dirty="0"/>
              </a:p>
              <a:p>
                <a:pPr marL="457200" lvl="0" indent="-457200">
                  <a:buFont typeface="+mj-lt"/>
                  <a:buAutoNum type="alphaLcParenR"/>
                </a:pPr>
                <a:r>
                  <a:rPr lang="en-GB" sz="1400" dirty="0"/>
                  <a:t>Derive the overall transfer function relating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14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GB" sz="1400" dirty="0"/>
                  <a:t> and show that the system is first order;</a:t>
                </a:r>
              </a:p>
              <a:p>
                <a:endParaRPr lang="en-GB" sz="9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6EA7BC-067C-4F68-BAED-F777837353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743580" y="2010878"/>
                <a:ext cx="5846207" cy="3887504"/>
              </a:xfrm>
              <a:blipFill>
                <a:blip r:embed="rId2"/>
                <a:stretch>
                  <a:fillRect l="-3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Canvas 604">
            <a:extLst>
              <a:ext uri="{FF2B5EF4-FFF2-40B4-BE49-F238E27FC236}">
                <a16:creationId xmlns:a16="http://schemas.microsoft.com/office/drawing/2014/main" id="{8A637D05-137C-4F4A-82BF-EB62A49495A8}"/>
              </a:ext>
            </a:extLst>
          </p:cNvPr>
          <p:cNvGrpSpPr/>
          <p:nvPr/>
        </p:nvGrpSpPr>
        <p:grpSpPr>
          <a:xfrm>
            <a:off x="6558224" y="1793407"/>
            <a:ext cx="5486400" cy="3266934"/>
            <a:chOff x="0" y="0"/>
            <a:chExt cx="5486400" cy="32669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0EA62B-2B2A-447D-AD57-B9F1ADFBDF3F}"/>
                </a:ext>
              </a:extLst>
            </p:cNvPr>
            <p:cNvSpPr/>
            <p:nvPr/>
          </p:nvSpPr>
          <p:spPr>
            <a:xfrm>
              <a:off x="0" y="0"/>
              <a:ext cx="5486400" cy="3200400"/>
            </a:xfrm>
            <a:prstGeom prst="rect">
              <a:avLst/>
            </a:prstGeom>
            <a:noFill/>
          </p:spPr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55A0137-B79E-4066-A115-D2AAC48B3CC9}"/>
                </a:ext>
              </a:extLst>
            </p:cNvPr>
            <p:cNvCxnSpPr/>
            <p:nvPr/>
          </p:nvCxnSpPr>
          <p:spPr>
            <a:xfrm>
              <a:off x="1650365" y="2312987"/>
              <a:ext cx="279844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3C5FBF9-B2C1-45AE-8BCB-FB1CE8F12ADB}"/>
                </a:ext>
              </a:extLst>
            </p:cNvPr>
            <p:cNvSpPr/>
            <p:nvPr/>
          </p:nvSpPr>
          <p:spPr>
            <a:xfrm>
              <a:off x="1076325" y="877887"/>
              <a:ext cx="143509" cy="1504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F79758B-4EE0-4832-AF36-8F8C8EAEBF61}"/>
                </a:ext>
              </a:extLst>
            </p:cNvPr>
            <p:cNvCxnSpPr/>
            <p:nvPr/>
          </p:nvCxnSpPr>
          <p:spPr>
            <a:xfrm>
              <a:off x="1865630" y="953748"/>
              <a:ext cx="0" cy="6492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 Box 541">
              <a:extLst>
                <a:ext uri="{FF2B5EF4-FFF2-40B4-BE49-F238E27FC236}">
                  <a16:creationId xmlns:a16="http://schemas.microsoft.com/office/drawing/2014/main" id="{EA457833-8B16-4C23-AFFC-CA7B578A7308}"/>
                </a:ext>
              </a:extLst>
            </p:cNvPr>
            <p:cNvSpPr txBox="1"/>
            <p:nvPr/>
          </p:nvSpPr>
          <p:spPr>
            <a:xfrm>
              <a:off x="861060" y="416370"/>
              <a:ext cx="788037" cy="3146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pump</a:t>
              </a:r>
              <a:endParaRPr lang="en-GB" sz="16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25">
              <a:extLst>
                <a:ext uri="{FF2B5EF4-FFF2-40B4-BE49-F238E27FC236}">
                  <a16:creationId xmlns:a16="http://schemas.microsoft.com/office/drawing/2014/main" id="{391B7481-C4D8-47F3-B8C7-793F28B3C12B}"/>
                </a:ext>
              </a:extLst>
            </p:cNvPr>
            <p:cNvSpPr txBox="1"/>
            <p:nvPr/>
          </p:nvSpPr>
          <p:spPr>
            <a:xfrm>
              <a:off x="1878522" y="2780030"/>
              <a:ext cx="1565711" cy="486904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Transducer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7F0442-6012-4270-9934-91D507DC4A1E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>
              <a:off x="2296160" y="2384742"/>
              <a:ext cx="365218" cy="3952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 Box 25">
              <a:extLst>
                <a:ext uri="{FF2B5EF4-FFF2-40B4-BE49-F238E27FC236}">
                  <a16:creationId xmlns:a16="http://schemas.microsoft.com/office/drawing/2014/main" id="{93A260D4-7AA6-4E0D-9644-F98D26AECCC5}"/>
                </a:ext>
              </a:extLst>
            </p:cNvPr>
            <p:cNvSpPr txBox="1"/>
            <p:nvPr/>
          </p:nvSpPr>
          <p:spPr>
            <a:xfrm>
              <a:off x="551267" y="617883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1600" baseline="-250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i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391AAF6-B633-4537-8EB4-8344FFF34D50}"/>
                </a:ext>
              </a:extLst>
            </p:cNvPr>
            <p:cNvCxnSpPr/>
            <p:nvPr/>
          </p:nvCxnSpPr>
          <p:spPr>
            <a:xfrm flipV="1">
              <a:off x="1148079" y="1095505"/>
              <a:ext cx="0" cy="150450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 Box 25">
              <a:extLst>
                <a:ext uri="{FF2B5EF4-FFF2-40B4-BE49-F238E27FC236}">
                  <a16:creationId xmlns:a16="http://schemas.microsoft.com/office/drawing/2014/main" id="{17CD8A77-1A43-4359-9349-74766536D588}"/>
                </a:ext>
              </a:extLst>
            </p:cNvPr>
            <p:cNvSpPr txBox="1"/>
            <p:nvPr/>
          </p:nvSpPr>
          <p:spPr>
            <a:xfrm>
              <a:off x="3424144" y="1790606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</a:t>
              </a:r>
              <a:endParaRPr lang="en-GB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1DE2872-C6BA-4425-A0AD-909A8CE7D908}"/>
                </a:ext>
              </a:extLst>
            </p:cNvPr>
            <p:cNvCxnSpPr/>
            <p:nvPr/>
          </p:nvCxnSpPr>
          <p:spPr>
            <a:xfrm>
              <a:off x="430530" y="953748"/>
              <a:ext cx="717549" cy="348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38B4D8CE-729F-4B8D-93FB-E7CE2E1FC271}"/>
                </a:ext>
              </a:extLst>
            </p:cNvPr>
            <p:cNvSpPr/>
            <p:nvPr/>
          </p:nvSpPr>
          <p:spPr>
            <a:xfrm>
              <a:off x="1004570" y="806132"/>
              <a:ext cx="287020" cy="287020"/>
            </a:xfrm>
            <a:prstGeom prst="arc">
              <a:avLst>
                <a:gd name="adj1" fmla="val 19831151"/>
                <a:gd name="adj2" fmla="val 16781201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C5304C-A358-41F1-961F-EE08D1F96141}"/>
                </a:ext>
              </a:extLst>
            </p:cNvPr>
            <p:cNvCxnSpPr>
              <a:stCxn id="17" idx="0"/>
            </p:cNvCxnSpPr>
            <p:nvPr/>
          </p:nvCxnSpPr>
          <p:spPr>
            <a:xfrm>
              <a:off x="1273008" y="879016"/>
              <a:ext cx="520867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11E8A6-B326-4C17-9DDC-C74754EC5D17}"/>
                </a:ext>
              </a:extLst>
            </p:cNvPr>
            <p:cNvCxnSpPr>
              <a:stCxn id="17" idx="2"/>
            </p:cNvCxnSpPr>
            <p:nvPr/>
          </p:nvCxnSpPr>
          <p:spPr>
            <a:xfrm flipV="1">
              <a:off x="1172227" y="806132"/>
              <a:ext cx="621648" cy="204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3814AE96-7791-4058-90B3-18BDE21F0AFB}"/>
                </a:ext>
              </a:extLst>
            </p:cNvPr>
            <p:cNvSpPr/>
            <p:nvPr/>
          </p:nvSpPr>
          <p:spPr>
            <a:xfrm>
              <a:off x="1650365" y="806132"/>
              <a:ext cx="285752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97EEC401-2A22-44F8-9C14-CDACAB07D0F7}"/>
                </a:ext>
              </a:extLst>
            </p:cNvPr>
            <p:cNvSpPr/>
            <p:nvPr/>
          </p:nvSpPr>
          <p:spPr>
            <a:xfrm>
              <a:off x="1722119" y="879016"/>
              <a:ext cx="143511" cy="149344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055A364-297D-439D-A3FE-DFBBA50013A1}"/>
                </a:ext>
              </a:extLst>
            </p:cNvPr>
            <p:cNvCxnSpPr/>
            <p:nvPr/>
          </p:nvCxnSpPr>
          <p:spPr>
            <a:xfrm>
              <a:off x="1937385" y="953748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47AF023-D9EF-4448-9EA7-89387774BF11}"/>
                </a:ext>
              </a:extLst>
            </p:cNvPr>
            <p:cNvGrpSpPr/>
            <p:nvPr/>
          </p:nvGrpSpPr>
          <p:grpSpPr>
            <a:xfrm>
              <a:off x="359410" y="2344550"/>
              <a:ext cx="1864995" cy="403560"/>
              <a:chOff x="359410" y="2201040"/>
              <a:chExt cx="1864995" cy="403560"/>
            </a:xfrm>
          </p:grpSpPr>
          <p:sp>
            <p:nvSpPr>
              <p:cNvPr id="46" name="Flowchart: Summing Junction 45">
                <a:extLst>
                  <a:ext uri="{FF2B5EF4-FFF2-40B4-BE49-F238E27FC236}">
                    <a16:creationId xmlns:a16="http://schemas.microsoft.com/office/drawing/2014/main" id="{F5890B84-4263-43B1-8588-2DDB34926F7B}"/>
                  </a:ext>
                </a:extLst>
              </p:cNvPr>
              <p:cNvSpPr/>
              <p:nvPr/>
            </p:nvSpPr>
            <p:spPr>
              <a:xfrm>
                <a:off x="1076325" y="2456497"/>
                <a:ext cx="143509" cy="148103"/>
              </a:xfrm>
              <a:prstGeom prst="flowChartSummingJunctio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5ADCB7DC-E23B-4CFB-8E4D-C5E1183DC5FB}"/>
                  </a:ext>
                </a:extLst>
              </p:cNvPr>
              <p:cNvCxnSpPr/>
              <p:nvPr/>
            </p:nvCxnSpPr>
            <p:spPr>
              <a:xfrm>
                <a:off x="359410" y="2528252"/>
                <a:ext cx="716915" cy="3175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" name="Text Box 25">
                <a:extLst>
                  <a:ext uri="{FF2B5EF4-FFF2-40B4-BE49-F238E27FC236}">
                    <a16:creationId xmlns:a16="http://schemas.microsoft.com/office/drawing/2014/main" id="{853440E6-CEAD-4D4A-A050-5CEF9B7395A9}"/>
                  </a:ext>
                </a:extLst>
              </p:cNvPr>
              <p:cNvSpPr txBox="1"/>
              <p:nvPr/>
            </p:nvSpPr>
            <p:spPr>
              <a:xfrm>
                <a:off x="522528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r>
                  <a:rPr lang="en-GB" baseline="-250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i</a:t>
                </a:r>
                <a:endParaRPr lang="en-GB" sz="20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sp>
            <p:nvSpPr>
              <p:cNvPr id="49" name="Text Box 25">
                <a:extLst>
                  <a:ext uri="{FF2B5EF4-FFF2-40B4-BE49-F238E27FC236}">
                    <a16:creationId xmlns:a16="http://schemas.microsoft.com/office/drawing/2014/main" id="{CF39F96C-A937-44AB-B62E-9B7F7064BE26}"/>
                  </a:ext>
                </a:extLst>
              </p:cNvPr>
              <p:cNvSpPr txBox="1"/>
              <p:nvPr/>
            </p:nvSpPr>
            <p:spPr>
              <a:xfrm>
                <a:off x="1323153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sz="16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endParaRPr lang="en-GB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0ABCCF84-79AC-4469-8864-C6A80D0359D1}"/>
                  </a:ext>
                </a:extLst>
              </p:cNvPr>
              <p:cNvCxnSpPr/>
              <p:nvPr/>
            </p:nvCxnSpPr>
            <p:spPr>
              <a:xfrm flipH="1" flipV="1">
                <a:off x="1221740" y="2528253"/>
                <a:ext cx="1002665" cy="3174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FE09B58-D4F9-4029-B448-12F0080DE2AA}"/>
                </a:ext>
              </a:extLst>
            </p:cNvPr>
            <p:cNvCxnSpPr/>
            <p:nvPr/>
          </p:nvCxnSpPr>
          <p:spPr>
            <a:xfrm flipH="1">
              <a:off x="2799715" y="2097722"/>
              <a:ext cx="164909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5EFF925-7AC6-45D2-97A3-B4C45C504D77}"/>
                </a:ext>
              </a:extLst>
            </p:cNvPr>
            <p:cNvCxnSpPr/>
            <p:nvPr/>
          </p:nvCxnSpPr>
          <p:spPr>
            <a:xfrm>
              <a:off x="1650365" y="1171870"/>
              <a:ext cx="0" cy="1141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5FA70F1-9CE9-4866-AA52-8CE5B43096F2}"/>
                </a:ext>
              </a:extLst>
            </p:cNvPr>
            <p:cNvCxnSpPr/>
            <p:nvPr/>
          </p:nvCxnSpPr>
          <p:spPr>
            <a:xfrm>
              <a:off x="2799715" y="1171267"/>
              <a:ext cx="0" cy="9264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63FD0A6-650F-4CC4-81DB-3D010B5BCE09}"/>
                </a:ext>
              </a:extLst>
            </p:cNvPr>
            <p:cNvCxnSpPr/>
            <p:nvPr/>
          </p:nvCxnSpPr>
          <p:spPr>
            <a:xfrm flipH="1">
              <a:off x="2502217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94B046BF-04C2-47B9-864F-C7282E84D03C}"/>
                </a:ext>
              </a:extLst>
            </p:cNvPr>
            <p:cNvSpPr/>
            <p:nvPr/>
          </p:nvSpPr>
          <p:spPr>
            <a:xfrm flipH="1">
              <a:off x="2502219" y="808485"/>
              <a:ext cx="285750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EC34410C-7259-46B8-80E6-320A9C59C69D}"/>
                </a:ext>
              </a:extLst>
            </p:cNvPr>
            <p:cNvSpPr/>
            <p:nvPr/>
          </p:nvSpPr>
          <p:spPr>
            <a:xfrm flipH="1">
              <a:off x="2573974" y="878194"/>
              <a:ext cx="143510" cy="149225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2ACA85-F6F0-4AC6-A9B0-C30C37BB2F4B}"/>
                </a:ext>
              </a:extLst>
            </p:cNvPr>
            <p:cNvCxnSpPr/>
            <p:nvPr/>
          </p:nvCxnSpPr>
          <p:spPr>
            <a:xfrm flipH="1">
              <a:off x="2573972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5A8D23-FEF6-464C-BBFD-516074C3916C}"/>
                </a:ext>
              </a:extLst>
            </p:cNvPr>
            <p:cNvSpPr/>
            <p:nvPr/>
          </p:nvSpPr>
          <p:spPr>
            <a:xfrm>
              <a:off x="2152650" y="2312987"/>
              <a:ext cx="143510" cy="71755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E34FAFF-5BAE-40B7-A84A-BB1E6E006F47}"/>
                </a:ext>
              </a:extLst>
            </p:cNvPr>
            <p:cNvCxnSpPr/>
            <p:nvPr/>
          </p:nvCxnSpPr>
          <p:spPr>
            <a:xfrm>
              <a:off x="1650365" y="1738947"/>
              <a:ext cx="113760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C649871-2009-4CAC-B685-5238DBE5A171}"/>
                </a:ext>
              </a:extLst>
            </p:cNvPr>
            <p:cNvCxnSpPr/>
            <p:nvPr/>
          </p:nvCxnSpPr>
          <p:spPr>
            <a:xfrm flipV="1">
              <a:off x="1793875" y="1738947"/>
              <a:ext cx="0" cy="574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B8BD8B-8473-4D35-9C0D-D3491BDCFE9D}"/>
                </a:ext>
              </a:extLst>
            </p:cNvPr>
            <p:cNvCxnSpPr>
              <a:stCxn id="31" idx="2"/>
            </p:cNvCxnSpPr>
            <p:nvPr/>
          </p:nvCxnSpPr>
          <p:spPr>
            <a:xfrm>
              <a:off x="2224405" y="2384742"/>
              <a:ext cx="0" cy="2901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611E1899-72A8-49DB-8073-4536534F7F79}"/>
                </a:ext>
              </a:extLst>
            </p:cNvPr>
            <p:cNvSpPr/>
            <p:nvPr/>
          </p:nvSpPr>
          <p:spPr>
            <a:xfrm>
              <a:off x="3444240" y="224123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FA819DD6-D229-44EA-8BCD-28D57D88AD60}"/>
                </a:ext>
              </a:extLst>
            </p:cNvPr>
            <p:cNvSpPr/>
            <p:nvPr/>
          </p:nvSpPr>
          <p:spPr>
            <a:xfrm flipV="1">
              <a:off x="3444240" y="209772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7" name="Text Box 25">
              <a:extLst>
                <a:ext uri="{FF2B5EF4-FFF2-40B4-BE49-F238E27FC236}">
                  <a16:creationId xmlns:a16="http://schemas.microsoft.com/office/drawing/2014/main" id="{764D2B26-F9A7-4DD3-92F4-4918F38D13A4}"/>
                </a:ext>
              </a:extLst>
            </p:cNvPr>
            <p:cNvSpPr txBox="1"/>
            <p:nvPr/>
          </p:nvSpPr>
          <p:spPr>
            <a:xfrm>
              <a:off x="1792455" y="1877990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h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CEDFD0F-CB40-4163-B010-68CD23A8FE73}"/>
                </a:ext>
              </a:extLst>
            </p:cNvPr>
            <p:cNvSpPr/>
            <p:nvPr/>
          </p:nvSpPr>
          <p:spPr>
            <a:xfrm>
              <a:off x="861378" y="1523682"/>
              <a:ext cx="574990" cy="430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9" name="Text Box 25">
              <a:extLst>
                <a:ext uri="{FF2B5EF4-FFF2-40B4-BE49-F238E27FC236}">
                  <a16:creationId xmlns:a16="http://schemas.microsoft.com/office/drawing/2014/main" id="{54228CEC-782D-4A36-876D-21609E2E5450}"/>
                </a:ext>
              </a:extLst>
            </p:cNvPr>
            <p:cNvSpPr txBox="1"/>
            <p:nvPr/>
          </p:nvSpPr>
          <p:spPr>
            <a:xfrm>
              <a:off x="3310893" y="2500585"/>
              <a:ext cx="1219828" cy="33799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Restrictor</a:t>
              </a:r>
              <a:endParaRPr lang="en-GB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65768E8-AACF-4F51-A260-50A781F46E9D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3587750" y="2312987"/>
              <a:ext cx="333057" cy="18759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836C6EC3-CF05-4E99-86B1-23EFCEAEC865}"/>
                    </a:ext>
                  </a:extLst>
                </p:cNvPr>
                <p:cNvSpPr txBox="1"/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𝐶</m:t>
                            </m:r>
                          </m:sub>
                        </m:sSub>
                        <m:d>
                          <m:dPr>
                            <m:ctrlP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6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836C6EC3-CF05-4E99-86B1-23EFCEAEC8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blipFill>
                  <a:blip r:embed="rId3"/>
                  <a:stretch>
                    <a:fillRect b="-6383"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 Box 25">
              <a:extLst>
                <a:ext uri="{FF2B5EF4-FFF2-40B4-BE49-F238E27FC236}">
                  <a16:creationId xmlns:a16="http://schemas.microsoft.com/office/drawing/2014/main" id="{DF7C19C2-A51B-4132-92E8-C57A21322420}"/>
                </a:ext>
              </a:extLst>
            </p:cNvPr>
            <p:cNvSpPr txBox="1"/>
            <p:nvPr/>
          </p:nvSpPr>
          <p:spPr>
            <a:xfrm>
              <a:off x="2877315" y="454062"/>
              <a:ext cx="645795" cy="3414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1600" baseline="-250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D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E5AAB80-FDB2-4843-B215-C631C8AB4DF9}"/>
                </a:ext>
              </a:extLst>
            </p:cNvPr>
            <p:cNvCxnSpPr/>
            <p:nvPr/>
          </p:nvCxnSpPr>
          <p:spPr>
            <a:xfrm flipH="1">
              <a:off x="2710330" y="808485"/>
              <a:ext cx="716915" cy="317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 Box 25">
              <a:extLst>
                <a:ext uri="{FF2B5EF4-FFF2-40B4-BE49-F238E27FC236}">
                  <a16:creationId xmlns:a16="http://schemas.microsoft.com/office/drawing/2014/main" id="{4BF49E06-6334-4469-ACB5-95A89C311D0A}"/>
                </a:ext>
              </a:extLst>
            </p:cNvPr>
            <p:cNvSpPr txBox="1"/>
            <p:nvPr/>
          </p:nvSpPr>
          <p:spPr>
            <a:xfrm>
              <a:off x="865338" y="2097722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ε</a:t>
              </a:r>
              <a:endParaRPr lang="en-GB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AEB1EBDB-D09F-49E7-AE78-AA60D8BE3B66}"/>
                </a:ext>
              </a:extLst>
            </p:cNvPr>
            <p:cNvSpPr txBox="1"/>
            <p:nvPr/>
          </p:nvSpPr>
          <p:spPr>
            <a:xfrm>
              <a:off x="792035" y="2399396"/>
              <a:ext cx="1086487" cy="542773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+   -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5920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01430-8F1A-426B-BFD0-3ABB4718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E8E7FB-D494-46D4-A095-2F6B3FD0222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Dynamics for the tank – we need an expression for h:</a:t>
                </a:r>
              </a:p>
              <a:p>
                <a:r>
                  <a:rPr lang="en-GB" dirty="0"/>
                  <a:t>In the time domain:</a:t>
                </a:r>
              </a:p>
              <a:p>
                <a:r>
                  <a:rPr lang="en-GB" dirty="0"/>
                  <a:t>Volume of tank = Ah(t)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𝐴h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In the Laplace domain,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𝑠𝐴𝐻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E8E7FB-D494-46D4-A095-2F6B3FD022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181" t="-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Canvas 604">
            <a:extLst>
              <a:ext uri="{FF2B5EF4-FFF2-40B4-BE49-F238E27FC236}">
                <a16:creationId xmlns:a16="http://schemas.microsoft.com/office/drawing/2014/main" id="{8E2FDD92-4BAA-4263-AAF6-47E83D277529}"/>
              </a:ext>
            </a:extLst>
          </p:cNvPr>
          <p:cNvGrpSpPr/>
          <p:nvPr/>
        </p:nvGrpSpPr>
        <p:grpSpPr>
          <a:xfrm>
            <a:off x="8654473" y="0"/>
            <a:ext cx="3343563" cy="2010878"/>
            <a:chOff x="0" y="0"/>
            <a:chExt cx="5486400" cy="32669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035E62E-7110-4E74-AC68-AC5D76F1A2A6}"/>
                </a:ext>
              </a:extLst>
            </p:cNvPr>
            <p:cNvSpPr/>
            <p:nvPr/>
          </p:nvSpPr>
          <p:spPr>
            <a:xfrm>
              <a:off x="0" y="0"/>
              <a:ext cx="5486400" cy="3200400"/>
            </a:xfrm>
            <a:prstGeom prst="rect">
              <a:avLst/>
            </a:prstGeom>
            <a:noFill/>
          </p:spPr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1EC2709-E79D-4519-9799-FDF1E65ADC38}"/>
                </a:ext>
              </a:extLst>
            </p:cNvPr>
            <p:cNvCxnSpPr/>
            <p:nvPr/>
          </p:nvCxnSpPr>
          <p:spPr>
            <a:xfrm>
              <a:off x="1650365" y="2312987"/>
              <a:ext cx="279844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99BD1D8-985D-425C-8104-36951598AF0C}"/>
                </a:ext>
              </a:extLst>
            </p:cNvPr>
            <p:cNvSpPr/>
            <p:nvPr/>
          </p:nvSpPr>
          <p:spPr>
            <a:xfrm>
              <a:off x="1076325" y="877887"/>
              <a:ext cx="143509" cy="1504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8E2FCFD-DB22-4BA1-BACB-0A914CF7C742}"/>
                </a:ext>
              </a:extLst>
            </p:cNvPr>
            <p:cNvCxnSpPr/>
            <p:nvPr/>
          </p:nvCxnSpPr>
          <p:spPr>
            <a:xfrm>
              <a:off x="1865630" y="953748"/>
              <a:ext cx="0" cy="6492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 Box 541">
              <a:extLst>
                <a:ext uri="{FF2B5EF4-FFF2-40B4-BE49-F238E27FC236}">
                  <a16:creationId xmlns:a16="http://schemas.microsoft.com/office/drawing/2014/main" id="{63652108-B044-4D9C-BAD7-2D6376052695}"/>
                </a:ext>
              </a:extLst>
            </p:cNvPr>
            <p:cNvSpPr txBox="1"/>
            <p:nvPr/>
          </p:nvSpPr>
          <p:spPr>
            <a:xfrm>
              <a:off x="861060" y="416370"/>
              <a:ext cx="788037" cy="3146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pump</a:t>
              </a:r>
              <a:endParaRPr lang="en-GB" sz="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25">
              <a:extLst>
                <a:ext uri="{FF2B5EF4-FFF2-40B4-BE49-F238E27FC236}">
                  <a16:creationId xmlns:a16="http://schemas.microsoft.com/office/drawing/2014/main" id="{41C518E3-50C8-4C10-B52A-27E867C4055D}"/>
                </a:ext>
              </a:extLst>
            </p:cNvPr>
            <p:cNvSpPr txBox="1"/>
            <p:nvPr/>
          </p:nvSpPr>
          <p:spPr>
            <a:xfrm>
              <a:off x="1878522" y="2780030"/>
              <a:ext cx="1565711" cy="486904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Transducer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70BA1B0-13B1-4F05-B20D-4F3C20AC5813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>
              <a:off x="2296160" y="2384742"/>
              <a:ext cx="365218" cy="3952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 Box 25">
              <a:extLst>
                <a:ext uri="{FF2B5EF4-FFF2-40B4-BE49-F238E27FC236}">
                  <a16:creationId xmlns:a16="http://schemas.microsoft.com/office/drawing/2014/main" id="{02107164-0498-4137-9D32-E001803DC9EA}"/>
                </a:ext>
              </a:extLst>
            </p:cNvPr>
            <p:cNvSpPr txBox="1"/>
            <p:nvPr/>
          </p:nvSpPr>
          <p:spPr>
            <a:xfrm>
              <a:off x="551267" y="617883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800" baseline="-250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i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C13D4DA-7409-47F6-B2BF-E0143EC61D75}"/>
                </a:ext>
              </a:extLst>
            </p:cNvPr>
            <p:cNvCxnSpPr/>
            <p:nvPr/>
          </p:nvCxnSpPr>
          <p:spPr>
            <a:xfrm flipV="1">
              <a:off x="1148079" y="1095505"/>
              <a:ext cx="0" cy="150450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 Box 25">
              <a:extLst>
                <a:ext uri="{FF2B5EF4-FFF2-40B4-BE49-F238E27FC236}">
                  <a16:creationId xmlns:a16="http://schemas.microsoft.com/office/drawing/2014/main" id="{842C593A-D7B6-4A48-9592-564E562BE4D4}"/>
                </a:ext>
              </a:extLst>
            </p:cNvPr>
            <p:cNvSpPr txBox="1"/>
            <p:nvPr/>
          </p:nvSpPr>
          <p:spPr>
            <a:xfrm>
              <a:off x="3424144" y="1790606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</a:t>
              </a:r>
              <a:endParaRPr lang="en-GB" sz="8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530092C-2AF1-4FED-A210-6D0633EFF79B}"/>
                </a:ext>
              </a:extLst>
            </p:cNvPr>
            <p:cNvCxnSpPr/>
            <p:nvPr/>
          </p:nvCxnSpPr>
          <p:spPr>
            <a:xfrm>
              <a:off x="430530" y="953748"/>
              <a:ext cx="717549" cy="348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00102B18-0B33-4505-B9B6-E5A01B89EE59}"/>
                </a:ext>
              </a:extLst>
            </p:cNvPr>
            <p:cNvSpPr/>
            <p:nvPr/>
          </p:nvSpPr>
          <p:spPr>
            <a:xfrm>
              <a:off x="1004570" y="806132"/>
              <a:ext cx="287020" cy="287020"/>
            </a:xfrm>
            <a:prstGeom prst="arc">
              <a:avLst>
                <a:gd name="adj1" fmla="val 19831151"/>
                <a:gd name="adj2" fmla="val 16781201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DB5E5AA-4DF7-4DAB-BF24-17ABDC27336D}"/>
                </a:ext>
              </a:extLst>
            </p:cNvPr>
            <p:cNvCxnSpPr>
              <a:stCxn id="17" idx="0"/>
            </p:cNvCxnSpPr>
            <p:nvPr/>
          </p:nvCxnSpPr>
          <p:spPr>
            <a:xfrm>
              <a:off x="1273008" y="879016"/>
              <a:ext cx="520867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C716A33-184A-4AE3-B7D4-0B559D6BACE1}"/>
                </a:ext>
              </a:extLst>
            </p:cNvPr>
            <p:cNvCxnSpPr>
              <a:stCxn id="17" idx="2"/>
            </p:cNvCxnSpPr>
            <p:nvPr/>
          </p:nvCxnSpPr>
          <p:spPr>
            <a:xfrm flipV="1">
              <a:off x="1172227" y="806132"/>
              <a:ext cx="621648" cy="204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23BB3A6C-7BA2-45D6-93B1-D93EB42A161D}"/>
                </a:ext>
              </a:extLst>
            </p:cNvPr>
            <p:cNvSpPr/>
            <p:nvPr/>
          </p:nvSpPr>
          <p:spPr>
            <a:xfrm>
              <a:off x="1650365" y="806132"/>
              <a:ext cx="285752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A852C646-5500-44C5-9131-5E6159F35C7D}"/>
                </a:ext>
              </a:extLst>
            </p:cNvPr>
            <p:cNvSpPr/>
            <p:nvPr/>
          </p:nvSpPr>
          <p:spPr>
            <a:xfrm>
              <a:off x="1722119" y="879016"/>
              <a:ext cx="143511" cy="149344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F2A50F6-7782-4E46-9B60-C506AB3F9183}"/>
                </a:ext>
              </a:extLst>
            </p:cNvPr>
            <p:cNvCxnSpPr/>
            <p:nvPr/>
          </p:nvCxnSpPr>
          <p:spPr>
            <a:xfrm>
              <a:off x="1937385" y="953748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B39422F-E3E8-43F0-BDFD-F7E4C06FEB37}"/>
                </a:ext>
              </a:extLst>
            </p:cNvPr>
            <p:cNvGrpSpPr/>
            <p:nvPr/>
          </p:nvGrpSpPr>
          <p:grpSpPr>
            <a:xfrm>
              <a:off x="359410" y="2344550"/>
              <a:ext cx="1864995" cy="403560"/>
              <a:chOff x="359410" y="2201040"/>
              <a:chExt cx="1864995" cy="403560"/>
            </a:xfrm>
          </p:grpSpPr>
          <p:sp>
            <p:nvSpPr>
              <p:cNvPr id="46" name="Flowchart: Summing Junction 45">
                <a:extLst>
                  <a:ext uri="{FF2B5EF4-FFF2-40B4-BE49-F238E27FC236}">
                    <a16:creationId xmlns:a16="http://schemas.microsoft.com/office/drawing/2014/main" id="{4B044046-249C-4C51-BDB1-A15A821531D3}"/>
                  </a:ext>
                </a:extLst>
              </p:cNvPr>
              <p:cNvSpPr/>
              <p:nvPr/>
            </p:nvSpPr>
            <p:spPr>
              <a:xfrm>
                <a:off x="1076325" y="2456497"/>
                <a:ext cx="143509" cy="148103"/>
              </a:xfrm>
              <a:prstGeom prst="flowChartSummingJunctio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800"/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AE684182-FF43-4483-A997-9FDF043243DA}"/>
                  </a:ext>
                </a:extLst>
              </p:cNvPr>
              <p:cNvCxnSpPr/>
              <p:nvPr/>
            </p:nvCxnSpPr>
            <p:spPr>
              <a:xfrm>
                <a:off x="359410" y="2528252"/>
                <a:ext cx="716915" cy="3175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" name="Text Box 25">
                <a:extLst>
                  <a:ext uri="{FF2B5EF4-FFF2-40B4-BE49-F238E27FC236}">
                    <a16:creationId xmlns:a16="http://schemas.microsoft.com/office/drawing/2014/main" id="{C1C36C95-04DB-4D54-A2E0-F92D9C314418}"/>
                  </a:ext>
                </a:extLst>
              </p:cNvPr>
              <p:cNvSpPr txBox="1"/>
              <p:nvPr/>
            </p:nvSpPr>
            <p:spPr>
              <a:xfrm>
                <a:off x="522528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sz="8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r>
                  <a:rPr lang="en-GB" sz="800" baseline="-250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i</a:t>
                </a:r>
                <a:endParaRPr lang="en-GB" sz="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sp>
            <p:nvSpPr>
              <p:cNvPr id="49" name="Text Box 25">
                <a:extLst>
                  <a:ext uri="{FF2B5EF4-FFF2-40B4-BE49-F238E27FC236}">
                    <a16:creationId xmlns:a16="http://schemas.microsoft.com/office/drawing/2014/main" id="{DBC3C714-726D-4996-8176-CC590345625C}"/>
                  </a:ext>
                </a:extLst>
              </p:cNvPr>
              <p:cNvSpPr txBox="1"/>
              <p:nvPr/>
            </p:nvSpPr>
            <p:spPr>
              <a:xfrm>
                <a:off x="1323153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sz="8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endParaRPr lang="en-GB" sz="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36B114AD-1751-4A30-BB40-8A40685D150D}"/>
                  </a:ext>
                </a:extLst>
              </p:cNvPr>
              <p:cNvCxnSpPr/>
              <p:nvPr/>
            </p:nvCxnSpPr>
            <p:spPr>
              <a:xfrm flipH="1" flipV="1">
                <a:off x="1221740" y="2528253"/>
                <a:ext cx="1002665" cy="3174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CC76C15-5874-4C52-92FF-A540BDD9D010}"/>
                </a:ext>
              </a:extLst>
            </p:cNvPr>
            <p:cNvCxnSpPr/>
            <p:nvPr/>
          </p:nvCxnSpPr>
          <p:spPr>
            <a:xfrm flipH="1">
              <a:off x="2799715" y="2097722"/>
              <a:ext cx="164909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18F3750-C7ED-44E3-8333-7E93D8D81F45}"/>
                </a:ext>
              </a:extLst>
            </p:cNvPr>
            <p:cNvCxnSpPr/>
            <p:nvPr/>
          </p:nvCxnSpPr>
          <p:spPr>
            <a:xfrm>
              <a:off x="1650365" y="1171870"/>
              <a:ext cx="0" cy="1141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FE8326C-D0D9-4C96-9E7D-FA1FD42C8A90}"/>
                </a:ext>
              </a:extLst>
            </p:cNvPr>
            <p:cNvCxnSpPr/>
            <p:nvPr/>
          </p:nvCxnSpPr>
          <p:spPr>
            <a:xfrm>
              <a:off x="2799715" y="1171267"/>
              <a:ext cx="0" cy="9264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9D9A042-F1AB-4014-81BD-DBA9F89A93DA}"/>
                </a:ext>
              </a:extLst>
            </p:cNvPr>
            <p:cNvCxnSpPr/>
            <p:nvPr/>
          </p:nvCxnSpPr>
          <p:spPr>
            <a:xfrm flipH="1">
              <a:off x="2502217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82927665-B978-49F4-A368-89DDDD2450FB}"/>
                </a:ext>
              </a:extLst>
            </p:cNvPr>
            <p:cNvSpPr/>
            <p:nvPr/>
          </p:nvSpPr>
          <p:spPr>
            <a:xfrm flipH="1">
              <a:off x="2502219" y="808485"/>
              <a:ext cx="285750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A7F642C4-A740-4669-A878-3BBC2E151867}"/>
                </a:ext>
              </a:extLst>
            </p:cNvPr>
            <p:cNvSpPr/>
            <p:nvPr/>
          </p:nvSpPr>
          <p:spPr>
            <a:xfrm flipH="1">
              <a:off x="2573974" y="878194"/>
              <a:ext cx="143510" cy="149225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5B496D1-5BBC-4BAF-A606-8032FF5C9F2C}"/>
                </a:ext>
              </a:extLst>
            </p:cNvPr>
            <p:cNvCxnSpPr/>
            <p:nvPr/>
          </p:nvCxnSpPr>
          <p:spPr>
            <a:xfrm flipH="1">
              <a:off x="2573972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B4C2FBA-FBCA-4F63-82B9-2BE99BA0CA35}"/>
                </a:ext>
              </a:extLst>
            </p:cNvPr>
            <p:cNvSpPr/>
            <p:nvPr/>
          </p:nvSpPr>
          <p:spPr>
            <a:xfrm>
              <a:off x="2152650" y="2312987"/>
              <a:ext cx="143510" cy="71755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F59C6C1-3ADD-42BC-A47C-145B519221A9}"/>
                </a:ext>
              </a:extLst>
            </p:cNvPr>
            <p:cNvCxnSpPr/>
            <p:nvPr/>
          </p:nvCxnSpPr>
          <p:spPr>
            <a:xfrm>
              <a:off x="1650365" y="1738947"/>
              <a:ext cx="113760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825ECB3-72E0-409A-8E90-1F3C7C8F978D}"/>
                </a:ext>
              </a:extLst>
            </p:cNvPr>
            <p:cNvCxnSpPr/>
            <p:nvPr/>
          </p:nvCxnSpPr>
          <p:spPr>
            <a:xfrm flipV="1">
              <a:off x="1793875" y="1738947"/>
              <a:ext cx="0" cy="574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A355A38-B602-4246-BA8F-22C95E7E3BE6}"/>
                </a:ext>
              </a:extLst>
            </p:cNvPr>
            <p:cNvCxnSpPr>
              <a:stCxn id="31" idx="2"/>
            </p:cNvCxnSpPr>
            <p:nvPr/>
          </p:nvCxnSpPr>
          <p:spPr>
            <a:xfrm>
              <a:off x="2224405" y="2384742"/>
              <a:ext cx="0" cy="2901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FF7139D6-2C62-4F2E-A3E4-3F22EFA5276E}"/>
                </a:ext>
              </a:extLst>
            </p:cNvPr>
            <p:cNvSpPr/>
            <p:nvPr/>
          </p:nvSpPr>
          <p:spPr>
            <a:xfrm>
              <a:off x="3444240" y="224123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C77EF614-DDA0-4FAC-B598-F49B3058E39A}"/>
                </a:ext>
              </a:extLst>
            </p:cNvPr>
            <p:cNvSpPr/>
            <p:nvPr/>
          </p:nvSpPr>
          <p:spPr>
            <a:xfrm flipV="1">
              <a:off x="3444240" y="209772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37" name="Text Box 25">
              <a:extLst>
                <a:ext uri="{FF2B5EF4-FFF2-40B4-BE49-F238E27FC236}">
                  <a16:creationId xmlns:a16="http://schemas.microsoft.com/office/drawing/2014/main" id="{BE7C954A-CD44-4B72-BF48-CDECECF55FB4}"/>
                </a:ext>
              </a:extLst>
            </p:cNvPr>
            <p:cNvSpPr txBox="1"/>
            <p:nvPr/>
          </p:nvSpPr>
          <p:spPr>
            <a:xfrm>
              <a:off x="1792455" y="1877990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h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F5428C0-2D3D-4E17-A1C5-F6685D65C87D}"/>
                </a:ext>
              </a:extLst>
            </p:cNvPr>
            <p:cNvSpPr/>
            <p:nvPr/>
          </p:nvSpPr>
          <p:spPr>
            <a:xfrm>
              <a:off x="861378" y="1523682"/>
              <a:ext cx="574990" cy="430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39" name="Text Box 25">
              <a:extLst>
                <a:ext uri="{FF2B5EF4-FFF2-40B4-BE49-F238E27FC236}">
                  <a16:creationId xmlns:a16="http://schemas.microsoft.com/office/drawing/2014/main" id="{95618A17-B125-4BB6-8895-C55E5852A0AE}"/>
                </a:ext>
              </a:extLst>
            </p:cNvPr>
            <p:cNvSpPr txBox="1"/>
            <p:nvPr/>
          </p:nvSpPr>
          <p:spPr>
            <a:xfrm>
              <a:off x="3310893" y="2500585"/>
              <a:ext cx="1219828" cy="33799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Restrictor</a:t>
              </a:r>
              <a:endParaRPr lang="en-GB" sz="8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898C80D-8A90-48B9-9DB7-58ABD70EE291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3587750" y="2312987"/>
              <a:ext cx="333057" cy="18759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2B7171A3-F23B-4F25-A0D8-C62150EDE31A}"/>
                    </a:ext>
                  </a:extLst>
                </p:cNvPr>
                <p:cNvSpPr txBox="1"/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𝐶</m:t>
                            </m:r>
                          </m:sub>
                        </m:sSub>
                        <m:d>
                          <m:dPr>
                            <m:ctrlP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8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2B7171A3-F23B-4F25-A0D8-C62150EDE3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blipFill>
                  <a:blip r:embed="rId3"/>
                  <a:stretch>
                    <a:fillRect b="-13793"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 Box 25">
              <a:extLst>
                <a:ext uri="{FF2B5EF4-FFF2-40B4-BE49-F238E27FC236}">
                  <a16:creationId xmlns:a16="http://schemas.microsoft.com/office/drawing/2014/main" id="{FF5056B6-9814-4E00-B3BA-AEEDB5FA7C44}"/>
                </a:ext>
              </a:extLst>
            </p:cNvPr>
            <p:cNvSpPr txBox="1"/>
            <p:nvPr/>
          </p:nvSpPr>
          <p:spPr>
            <a:xfrm>
              <a:off x="2877315" y="454062"/>
              <a:ext cx="645795" cy="3414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800" baseline="-250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D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3AD376CC-1ACF-4E8F-8982-E5BE7563FC9A}"/>
                </a:ext>
              </a:extLst>
            </p:cNvPr>
            <p:cNvCxnSpPr/>
            <p:nvPr/>
          </p:nvCxnSpPr>
          <p:spPr>
            <a:xfrm flipH="1">
              <a:off x="2710330" y="808485"/>
              <a:ext cx="716915" cy="317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 Box 25">
              <a:extLst>
                <a:ext uri="{FF2B5EF4-FFF2-40B4-BE49-F238E27FC236}">
                  <a16:creationId xmlns:a16="http://schemas.microsoft.com/office/drawing/2014/main" id="{C56AA35C-6E8E-40E6-AC69-6E9753E5620D}"/>
                </a:ext>
              </a:extLst>
            </p:cNvPr>
            <p:cNvSpPr txBox="1"/>
            <p:nvPr/>
          </p:nvSpPr>
          <p:spPr>
            <a:xfrm>
              <a:off x="865338" y="2097722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ε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B81A20EC-596B-4868-B9B0-21E0664CE556}"/>
                </a:ext>
              </a:extLst>
            </p:cNvPr>
            <p:cNvSpPr txBox="1"/>
            <p:nvPr/>
          </p:nvSpPr>
          <p:spPr>
            <a:xfrm>
              <a:off x="792035" y="2399396"/>
              <a:ext cx="1086487" cy="542773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+   -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5D952116-19F3-46BF-ABCB-F121FAD7D273}"/>
              </a:ext>
            </a:extLst>
          </p:cNvPr>
          <p:cNvSpPr/>
          <p:nvPr/>
        </p:nvSpPr>
        <p:spPr>
          <a:xfrm>
            <a:off x="7555345" y="2900218"/>
            <a:ext cx="3116877" cy="1607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Volume=Ah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121D428-45C4-44D4-AA4E-24A58E44DF52}"/>
              </a:ext>
            </a:extLst>
          </p:cNvPr>
          <p:cNvCxnSpPr/>
          <p:nvPr/>
        </p:nvCxnSpPr>
        <p:spPr>
          <a:xfrm>
            <a:off x="6548582" y="3155393"/>
            <a:ext cx="100676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45F616D-7876-48EC-98C3-18AF0BF01186}"/>
              </a:ext>
            </a:extLst>
          </p:cNvPr>
          <p:cNvCxnSpPr>
            <a:cxnSpLocks/>
          </p:cNvCxnSpPr>
          <p:nvPr/>
        </p:nvCxnSpPr>
        <p:spPr>
          <a:xfrm>
            <a:off x="10276390" y="4507345"/>
            <a:ext cx="0" cy="6280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A71F665A-FE5C-43FE-9999-8ABC563B94BC}"/>
                  </a:ext>
                </a:extLst>
              </p:cNvPr>
              <p:cNvSpPr/>
              <p:nvPr/>
            </p:nvSpPr>
            <p:spPr>
              <a:xfrm>
                <a:off x="6484720" y="2658474"/>
                <a:ext cx="9741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A71F665A-FE5C-43FE-9999-8ABC563B94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720" y="2658474"/>
                <a:ext cx="974113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FA7EC28-B018-4640-95FC-9D0638002F47}"/>
                  </a:ext>
                </a:extLst>
              </p:cNvPr>
              <p:cNvSpPr/>
              <p:nvPr/>
            </p:nvSpPr>
            <p:spPr>
              <a:xfrm>
                <a:off x="10326885" y="4702378"/>
                <a:ext cx="402994" cy="616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FA7EC28-B018-4640-95FC-9D0638002F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6885" y="4702378"/>
                <a:ext cx="402994" cy="6164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5986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01430-8F1A-426B-BFD0-3ABB4718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E8E7FB-D494-46D4-A095-2F6B3FD0222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25236" y="2010878"/>
                <a:ext cx="5067247" cy="384497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𝑠𝐴𝐻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𝑠𝐴𝑅𝐻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Transfer </a:t>
                </a:r>
                <a:r>
                  <a:rPr lang="en-GB" u="sng" dirty="0"/>
                  <a:t>functions</a:t>
                </a:r>
                <a:r>
                  <a:rPr lang="en-GB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𝐴𝑅𝑠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𝐴𝑅𝑠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E8E7FB-D494-46D4-A095-2F6B3FD022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25236" y="2010878"/>
                <a:ext cx="5067247" cy="3844976"/>
              </a:xfrm>
              <a:blipFill>
                <a:blip r:embed="rId2"/>
                <a:stretch>
                  <a:fillRect l="-12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Canvas 604">
            <a:extLst>
              <a:ext uri="{FF2B5EF4-FFF2-40B4-BE49-F238E27FC236}">
                <a16:creationId xmlns:a16="http://schemas.microsoft.com/office/drawing/2014/main" id="{8E2FDD92-4BAA-4263-AAF6-47E83D277529}"/>
              </a:ext>
            </a:extLst>
          </p:cNvPr>
          <p:cNvGrpSpPr/>
          <p:nvPr/>
        </p:nvGrpSpPr>
        <p:grpSpPr>
          <a:xfrm>
            <a:off x="8654473" y="0"/>
            <a:ext cx="3343563" cy="2010878"/>
            <a:chOff x="0" y="0"/>
            <a:chExt cx="5486400" cy="32669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035E62E-7110-4E74-AC68-AC5D76F1A2A6}"/>
                </a:ext>
              </a:extLst>
            </p:cNvPr>
            <p:cNvSpPr/>
            <p:nvPr/>
          </p:nvSpPr>
          <p:spPr>
            <a:xfrm>
              <a:off x="0" y="0"/>
              <a:ext cx="5486400" cy="3200400"/>
            </a:xfrm>
            <a:prstGeom prst="rect">
              <a:avLst/>
            </a:prstGeom>
            <a:noFill/>
          </p:spPr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1EC2709-E79D-4519-9799-FDF1E65ADC38}"/>
                </a:ext>
              </a:extLst>
            </p:cNvPr>
            <p:cNvCxnSpPr/>
            <p:nvPr/>
          </p:nvCxnSpPr>
          <p:spPr>
            <a:xfrm>
              <a:off x="1650365" y="2312987"/>
              <a:ext cx="279844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99BD1D8-985D-425C-8104-36951598AF0C}"/>
                </a:ext>
              </a:extLst>
            </p:cNvPr>
            <p:cNvSpPr/>
            <p:nvPr/>
          </p:nvSpPr>
          <p:spPr>
            <a:xfrm>
              <a:off x="1076325" y="877887"/>
              <a:ext cx="143509" cy="1504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8E2FCFD-DB22-4BA1-BACB-0A914CF7C742}"/>
                </a:ext>
              </a:extLst>
            </p:cNvPr>
            <p:cNvCxnSpPr/>
            <p:nvPr/>
          </p:nvCxnSpPr>
          <p:spPr>
            <a:xfrm>
              <a:off x="1865630" y="953748"/>
              <a:ext cx="0" cy="6492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 Box 541">
              <a:extLst>
                <a:ext uri="{FF2B5EF4-FFF2-40B4-BE49-F238E27FC236}">
                  <a16:creationId xmlns:a16="http://schemas.microsoft.com/office/drawing/2014/main" id="{63652108-B044-4D9C-BAD7-2D6376052695}"/>
                </a:ext>
              </a:extLst>
            </p:cNvPr>
            <p:cNvSpPr txBox="1"/>
            <p:nvPr/>
          </p:nvSpPr>
          <p:spPr>
            <a:xfrm>
              <a:off x="861060" y="416370"/>
              <a:ext cx="788037" cy="3146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pump</a:t>
              </a:r>
              <a:endParaRPr lang="en-GB" sz="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25">
              <a:extLst>
                <a:ext uri="{FF2B5EF4-FFF2-40B4-BE49-F238E27FC236}">
                  <a16:creationId xmlns:a16="http://schemas.microsoft.com/office/drawing/2014/main" id="{41C518E3-50C8-4C10-B52A-27E867C4055D}"/>
                </a:ext>
              </a:extLst>
            </p:cNvPr>
            <p:cNvSpPr txBox="1"/>
            <p:nvPr/>
          </p:nvSpPr>
          <p:spPr>
            <a:xfrm>
              <a:off x="1878522" y="2780030"/>
              <a:ext cx="1565711" cy="486904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Transducer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70BA1B0-13B1-4F05-B20D-4F3C20AC5813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>
              <a:off x="2296160" y="2384742"/>
              <a:ext cx="365218" cy="3952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 Box 25">
              <a:extLst>
                <a:ext uri="{FF2B5EF4-FFF2-40B4-BE49-F238E27FC236}">
                  <a16:creationId xmlns:a16="http://schemas.microsoft.com/office/drawing/2014/main" id="{02107164-0498-4137-9D32-E001803DC9EA}"/>
                </a:ext>
              </a:extLst>
            </p:cNvPr>
            <p:cNvSpPr txBox="1"/>
            <p:nvPr/>
          </p:nvSpPr>
          <p:spPr>
            <a:xfrm>
              <a:off x="551267" y="617883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800" baseline="-250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i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C13D4DA-7409-47F6-B2BF-E0143EC61D75}"/>
                </a:ext>
              </a:extLst>
            </p:cNvPr>
            <p:cNvCxnSpPr/>
            <p:nvPr/>
          </p:nvCxnSpPr>
          <p:spPr>
            <a:xfrm flipV="1">
              <a:off x="1148079" y="1095505"/>
              <a:ext cx="0" cy="150450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 Box 25">
              <a:extLst>
                <a:ext uri="{FF2B5EF4-FFF2-40B4-BE49-F238E27FC236}">
                  <a16:creationId xmlns:a16="http://schemas.microsoft.com/office/drawing/2014/main" id="{842C593A-D7B6-4A48-9592-564E562BE4D4}"/>
                </a:ext>
              </a:extLst>
            </p:cNvPr>
            <p:cNvSpPr txBox="1"/>
            <p:nvPr/>
          </p:nvSpPr>
          <p:spPr>
            <a:xfrm>
              <a:off x="3424144" y="1790606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</a:t>
              </a:r>
              <a:endParaRPr lang="en-GB" sz="8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530092C-2AF1-4FED-A210-6D0633EFF79B}"/>
                </a:ext>
              </a:extLst>
            </p:cNvPr>
            <p:cNvCxnSpPr/>
            <p:nvPr/>
          </p:nvCxnSpPr>
          <p:spPr>
            <a:xfrm>
              <a:off x="430530" y="953748"/>
              <a:ext cx="717549" cy="348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00102B18-0B33-4505-B9B6-E5A01B89EE59}"/>
                </a:ext>
              </a:extLst>
            </p:cNvPr>
            <p:cNvSpPr/>
            <p:nvPr/>
          </p:nvSpPr>
          <p:spPr>
            <a:xfrm>
              <a:off x="1004570" y="806132"/>
              <a:ext cx="287020" cy="287020"/>
            </a:xfrm>
            <a:prstGeom prst="arc">
              <a:avLst>
                <a:gd name="adj1" fmla="val 19831151"/>
                <a:gd name="adj2" fmla="val 16781201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DB5E5AA-4DF7-4DAB-BF24-17ABDC27336D}"/>
                </a:ext>
              </a:extLst>
            </p:cNvPr>
            <p:cNvCxnSpPr>
              <a:stCxn id="17" idx="0"/>
            </p:cNvCxnSpPr>
            <p:nvPr/>
          </p:nvCxnSpPr>
          <p:spPr>
            <a:xfrm>
              <a:off x="1273008" y="879016"/>
              <a:ext cx="520867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C716A33-184A-4AE3-B7D4-0B559D6BACE1}"/>
                </a:ext>
              </a:extLst>
            </p:cNvPr>
            <p:cNvCxnSpPr>
              <a:stCxn id="17" idx="2"/>
            </p:cNvCxnSpPr>
            <p:nvPr/>
          </p:nvCxnSpPr>
          <p:spPr>
            <a:xfrm flipV="1">
              <a:off x="1172227" y="806132"/>
              <a:ext cx="621648" cy="204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23BB3A6C-7BA2-45D6-93B1-D93EB42A161D}"/>
                </a:ext>
              </a:extLst>
            </p:cNvPr>
            <p:cNvSpPr/>
            <p:nvPr/>
          </p:nvSpPr>
          <p:spPr>
            <a:xfrm>
              <a:off x="1650365" y="806132"/>
              <a:ext cx="285752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A852C646-5500-44C5-9131-5E6159F35C7D}"/>
                </a:ext>
              </a:extLst>
            </p:cNvPr>
            <p:cNvSpPr/>
            <p:nvPr/>
          </p:nvSpPr>
          <p:spPr>
            <a:xfrm>
              <a:off x="1722119" y="879016"/>
              <a:ext cx="143511" cy="149344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F2A50F6-7782-4E46-9B60-C506AB3F9183}"/>
                </a:ext>
              </a:extLst>
            </p:cNvPr>
            <p:cNvCxnSpPr/>
            <p:nvPr/>
          </p:nvCxnSpPr>
          <p:spPr>
            <a:xfrm>
              <a:off x="1937385" y="953748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B39422F-E3E8-43F0-BDFD-F7E4C06FEB37}"/>
                </a:ext>
              </a:extLst>
            </p:cNvPr>
            <p:cNvGrpSpPr/>
            <p:nvPr/>
          </p:nvGrpSpPr>
          <p:grpSpPr>
            <a:xfrm>
              <a:off x="359410" y="2344550"/>
              <a:ext cx="1864995" cy="403560"/>
              <a:chOff x="359410" y="2201040"/>
              <a:chExt cx="1864995" cy="403560"/>
            </a:xfrm>
          </p:grpSpPr>
          <p:sp>
            <p:nvSpPr>
              <p:cNvPr id="46" name="Flowchart: Summing Junction 45">
                <a:extLst>
                  <a:ext uri="{FF2B5EF4-FFF2-40B4-BE49-F238E27FC236}">
                    <a16:creationId xmlns:a16="http://schemas.microsoft.com/office/drawing/2014/main" id="{4B044046-249C-4C51-BDB1-A15A821531D3}"/>
                  </a:ext>
                </a:extLst>
              </p:cNvPr>
              <p:cNvSpPr/>
              <p:nvPr/>
            </p:nvSpPr>
            <p:spPr>
              <a:xfrm>
                <a:off x="1076325" y="2456497"/>
                <a:ext cx="143509" cy="148103"/>
              </a:xfrm>
              <a:prstGeom prst="flowChartSummingJunctio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800"/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AE684182-FF43-4483-A997-9FDF043243DA}"/>
                  </a:ext>
                </a:extLst>
              </p:cNvPr>
              <p:cNvCxnSpPr/>
              <p:nvPr/>
            </p:nvCxnSpPr>
            <p:spPr>
              <a:xfrm>
                <a:off x="359410" y="2528252"/>
                <a:ext cx="716915" cy="3175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" name="Text Box 25">
                <a:extLst>
                  <a:ext uri="{FF2B5EF4-FFF2-40B4-BE49-F238E27FC236}">
                    <a16:creationId xmlns:a16="http://schemas.microsoft.com/office/drawing/2014/main" id="{C1C36C95-04DB-4D54-A2E0-F92D9C314418}"/>
                  </a:ext>
                </a:extLst>
              </p:cNvPr>
              <p:cNvSpPr txBox="1"/>
              <p:nvPr/>
            </p:nvSpPr>
            <p:spPr>
              <a:xfrm>
                <a:off x="522528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sz="8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r>
                  <a:rPr lang="en-GB" sz="800" baseline="-250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i</a:t>
                </a:r>
                <a:endParaRPr lang="en-GB" sz="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sp>
            <p:nvSpPr>
              <p:cNvPr id="49" name="Text Box 25">
                <a:extLst>
                  <a:ext uri="{FF2B5EF4-FFF2-40B4-BE49-F238E27FC236}">
                    <a16:creationId xmlns:a16="http://schemas.microsoft.com/office/drawing/2014/main" id="{DBC3C714-726D-4996-8176-CC590345625C}"/>
                  </a:ext>
                </a:extLst>
              </p:cNvPr>
              <p:cNvSpPr txBox="1"/>
              <p:nvPr/>
            </p:nvSpPr>
            <p:spPr>
              <a:xfrm>
                <a:off x="1323153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sz="8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endParaRPr lang="en-GB" sz="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36B114AD-1751-4A30-BB40-8A40685D150D}"/>
                  </a:ext>
                </a:extLst>
              </p:cNvPr>
              <p:cNvCxnSpPr/>
              <p:nvPr/>
            </p:nvCxnSpPr>
            <p:spPr>
              <a:xfrm flipH="1" flipV="1">
                <a:off x="1221740" y="2528253"/>
                <a:ext cx="1002665" cy="3174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CC76C15-5874-4C52-92FF-A540BDD9D010}"/>
                </a:ext>
              </a:extLst>
            </p:cNvPr>
            <p:cNvCxnSpPr/>
            <p:nvPr/>
          </p:nvCxnSpPr>
          <p:spPr>
            <a:xfrm flipH="1">
              <a:off x="2799715" y="2097722"/>
              <a:ext cx="164909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18F3750-C7ED-44E3-8333-7E93D8D81F45}"/>
                </a:ext>
              </a:extLst>
            </p:cNvPr>
            <p:cNvCxnSpPr/>
            <p:nvPr/>
          </p:nvCxnSpPr>
          <p:spPr>
            <a:xfrm>
              <a:off x="1650365" y="1171870"/>
              <a:ext cx="0" cy="1141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FE8326C-D0D9-4C96-9E7D-FA1FD42C8A90}"/>
                </a:ext>
              </a:extLst>
            </p:cNvPr>
            <p:cNvCxnSpPr/>
            <p:nvPr/>
          </p:nvCxnSpPr>
          <p:spPr>
            <a:xfrm>
              <a:off x="2799715" y="1171267"/>
              <a:ext cx="0" cy="9264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9D9A042-F1AB-4014-81BD-DBA9F89A93DA}"/>
                </a:ext>
              </a:extLst>
            </p:cNvPr>
            <p:cNvCxnSpPr/>
            <p:nvPr/>
          </p:nvCxnSpPr>
          <p:spPr>
            <a:xfrm flipH="1">
              <a:off x="2502217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82927665-B978-49F4-A368-89DDDD2450FB}"/>
                </a:ext>
              </a:extLst>
            </p:cNvPr>
            <p:cNvSpPr/>
            <p:nvPr/>
          </p:nvSpPr>
          <p:spPr>
            <a:xfrm flipH="1">
              <a:off x="2502219" y="808485"/>
              <a:ext cx="285750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A7F642C4-A740-4669-A878-3BBC2E151867}"/>
                </a:ext>
              </a:extLst>
            </p:cNvPr>
            <p:cNvSpPr/>
            <p:nvPr/>
          </p:nvSpPr>
          <p:spPr>
            <a:xfrm flipH="1">
              <a:off x="2573974" y="878194"/>
              <a:ext cx="143510" cy="149225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5B496D1-5BBC-4BAF-A606-8032FF5C9F2C}"/>
                </a:ext>
              </a:extLst>
            </p:cNvPr>
            <p:cNvCxnSpPr/>
            <p:nvPr/>
          </p:nvCxnSpPr>
          <p:spPr>
            <a:xfrm flipH="1">
              <a:off x="2573972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B4C2FBA-FBCA-4F63-82B9-2BE99BA0CA35}"/>
                </a:ext>
              </a:extLst>
            </p:cNvPr>
            <p:cNvSpPr/>
            <p:nvPr/>
          </p:nvSpPr>
          <p:spPr>
            <a:xfrm>
              <a:off x="2152650" y="2312987"/>
              <a:ext cx="143510" cy="71755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F59C6C1-3ADD-42BC-A47C-145B519221A9}"/>
                </a:ext>
              </a:extLst>
            </p:cNvPr>
            <p:cNvCxnSpPr/>
            <p:nvPr/>
          </p:nvCxnSpPr>
          <p:spPr>
            <a:xfrm>
              <a:off x="1650365" y="1738947"/>
              <a:ext cx="113760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825ECB3-72E0-409A-8E90-1F3C7C8F978D}"/>
                </a:ext>
              </a:extLst>
            </p:cNvPr>
            <p:cNvCxnSpPr/>
            <p:nvPr/>
          </p:nvCxnSpPr>
          <p:spPr>
            <a:xfrm flipV="1">
              <a:off x="1793875" y="1738947"/>
              <a:ext cx="0" cy="574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A355A38-B602-4246-BA8F-22C95E7E3BE6}"/>
                </a:ext>
              </a:extLst>
            </p:cNvPr>
            <p:cNvCxnSpPr>
              <a:stCxn id="31" idx="2"/>
            </p:cNvCxnSpPr>
            <p:nvPr/>
          </p:nvCxnSpPr>
          <p:spPr>
            <a:xfrm>
              <a:off x="2224405" y="2384742"/>
              <a:ext cx="0" cy="2901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FF7139D6-2C62-4F2E-A3E4-3F22EFA5276E}"/>
                </a:ext>
              </a:extLst>
            </p:cNvPr>
            <p:cNvSpPr/>
            <p:nvPr/>
          </p:nvSpPr>
          <p:spPr>
            <a:xfrm>
              <a:off x="3444240" y="224123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C77EF614-DDA0-4FAC-B598-F49B3058E39A}"/>
                </a:ext>
              </a:extLst>
            </p:cNvPr>
            <p:cNvSpPr/>
            <p:nvPr/>
          </p:nvSpPr>
          <p:spPr>
            <a:xfrm flipV="1">
              <a:off x="3444240" y="209772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37" name="Text Box 25">
              <a:extLst>
                <a:ext uri="{FF2B5EF4-FFF2-40B4-BE49-F238E27FC236}">
                  <a16:creationId xmlns:a16="http://schemas.microsoft.com/office/drawing/2014/main" id="{BE7C954A-CD44-4B72-BF48-CDECECF55FB4}"/>
                </a:ext>
              </a:extLst>
            </p:cNvPr>
            <p:cNvSpPr txBox="1"/>
            <p:nvPr/>
          </p:nvSpPr>
          <p:spPr>
            <a:xfrm>
              <a:off x="1792455" y="1877990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h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F5428C0-2D3D-4E17-A1C5-F6685D65C87D}"/>
                </a:ext>
              </a:extLst>
            </p:cNvPr>
            <p:cNvSpPr/>
            <p:nvPr/>
          </p:nvSpPr>
          <p:spPr>
            <a:xfrm>
              <a:off x="861378" y="1523682"/>
              <a:ext cx="574990" cy="430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800"/>
            </a:p>
          </p:txBody>
        </p:sp>
        <p:sp>
          <p:nvSpPr>
            <p:cNvPr id="39" name="Text Box 25">
              <a:extLst>
                <a:ext uri="{FF2B5EF4-FFF2-40B4-BE49-F238E27FC236}">
                  <a16:creationId xmlns:a16="http://schemas.microsoft.com/office/drawing/2014/main" id="{95618A17-B125-4BB6-8895-C55E5852A0AE}"/>
                </a:ext>
              </a:extLst>
            </p:cNvPr>
            <p:cNvSpPr txBox="1"/>
            <p:nvPr/>
          </p:nvSpPr>
          <p:spPr>
            <a:xfrm>
              <a:off x="3310893" y="2500585"/>
              <a:ext cx="1219828" cy="33799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Restrictor</a:t>
              </a:r>
              <a:endParaRPr lang="en-GB" sz="8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898C80D-8A90-48B9-9DB7-58ABD70EE291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3587750" y="2312987"/>
              <a:ext cx="333057" cy="18759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2B7171A3-F23B-4F25-A0D8-C62150EDE31A}"/>
                    </a:ext>
                  </a:extLst>
                </p:cNvPr>
                <p:cNvSpPr txBox="1"/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𝐶</m:t>
                            </m:r>
                          </m:sub>
                        </m:sSub>
                        <m:d>
                          <m:dPr>
                            <m:ctrlP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8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2B7171A3-F23B-4F25-A0D8-C62150EDE3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blipFill>
                  <a:blip r:embed="rId3"/>
                  <a:stretch>
                    <a:fillRect b="-13793"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 Box 25">
              <a:extLst>
                <a:ext uri="{FF2B5EF4-FFF2-40B4-BE49-F238E27FC236}">
                  <a16:creationId xmlns:a16="http://schemas.microsoft.com/office/drawing/2014/main" id="{FF5056B6-9814-4E00-B3BA-AEEDB5FA7C44}"/>
                </a:ext>
              </a:extLst>
            </p:cNvPr>
            <p:cNvSpPr txBox="1"/>
            <p:nvPr/>
          </p:nvSpPr>
          <p:spPr>
            <a:xfrm>
              <a:off x="2877315" y="454062"/>
              <a:ext cx="645795" cy="3414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800" baseline="-250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D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3AD376CC-1ACF-4E8F-8982-E5BE7563FC9A}"/>
                </a:ext>
              </a:extLst>
            </p:cNvPr>
            <p:cNvCxnSpPr/>
            <p:nvPr/>
          </p:nvCxnSpPr>
          <p:spPr>
            <a:xfrm flipH="1">
              <a:off x="2710330" y="808485"/>
              <a:ext cx="716915" cy="317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 Box 25">
              <a:extLst>
                <a:ext uri="{FF2B5EF4-FFF2-40B4-BE49-F238E27FC236}">
                  <a16:creationId xmlns:a16="http://schemas.microsoft.com/office/drawing/2014/main" id="{C56AA35C-6E8E-40E6-AC69-6E9753E5620D}"/>
                </a:ext>
              </a:extLst>
            </p:cNvPr>
            <p:cNvSpPr txBox="1"/>
            <p:nvPr/>
          </p:nvSpPr>
          <p:spPr>
            <a:xfrm>
              <a:off x="865338" y="2097722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ε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B81A20EC-596B-4868-B9B0-21E0664CE556}"/>
                </a:ext>
              </a:extLst>
            </p:cNvPr>
            <p:cNvSpPr txBox="1"/>
            <p:nvPr/>
          </p:nvSpPr>
          <p:spPr>
            <a:xfrm>
              <a:off x="792035" y="2399396"/>
              <a:ext cx="1086487" cy="542773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8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+   -</a:t>
              </a:r>
              <a:endParaRPr lang="en-GB" sz="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5D952116-19F3-46BF-ABCB-F121FAD7D273}"/>
              </a:ext>
            </a:extLst>
          </p:cNvPr>
          <p:cNvSpPr/>
          <p:nvPr/>
        </p:nvSpPr>
        <p:spPr>
          <a:xfrm>
            <a:off x="7555345" y="2900218"/>
            <a:ext cx="3116877" cy="1607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Volume=Ah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121D428-45C4-44D4-AA4E-24A58E44DF52}"/>
              </a:ext>
            </a:extLst>
          </p:cNvPr>
          <p:cNvCxnSpPr/>
          <p:nvPr/>
        </p:nvCxnSpPr>
        <p:spPr>
          <a:xfrm>
            <a:off x="6548582" y="3155393"/>
            <a:ext cx="100676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45F616D-7876-48EC-98C3-18AF0BF01186}"/>
              </a:ext>
            </a:extLst>
          </p:cNvPr>
          <p:cNvCxnSpPr>
            <a:cxnSpLocks/>
          </p:cNvCxnSpPr>
          <p:nvPr/>
        </p:nvCxnSpPr>
        <p:spPr>
          <a:xfrm>
            <a:off x="10276390" y="4507345"/>
            <a:ext cx="0" cy="6280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A71F665A-FE5C-43FE-9999-8ABC563B94BC}"/>
                  </a:ext>
                </a:extLst>
              </p:cNvPr>
              <p:cNvSpPr/>
              <p:nvPr/>
            </p:nvSpPr>
            <p:spPr>
              <a:xfrm>
                <a:off x="6484720" y="2658474"/>
                <a:ext cx="9741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A71F665A-FE5C-43FE-9999-8ABC563B94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720" y="2658474"/>
                <a:ext cx="974113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FA7EC28-B018-4640-95FC-9D0638002F47}"/>
                  </a:ext>
                </a:extLst>
              </p:cNvPr>
              <p:cNvSpPr/>
              <p:nvPr/>
            </p:nvSpPr>
            <p:spPr>
              <a:xfrm>
                <a:off x="10326885" y="4702378"/>
                <a:ext cx="402994" cy="616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FA7EC28-B018-4640-95FC-9D0638002F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6885" y="4702378"/>
                <a:ext cx="402994" cy="6164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7458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2970-C450-4BE8-B2BF-FABBCAEE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2: Make the block diagram</a:t>
            </a:r>
          </a:p>
        </p:txBody>
      </p:sp>
      <p:grpSp>
        <p:nvGrpSpPr>
          <p:cNvPr id="5" name="Canvas 604">
            <a:extLst>
              <a:ext uri="{FF2B5EF4-FFF2-40B4-BE49-F238E27FC236}">
                <a16:creationId xmlns:a16="http://schemas.microsoft.com/office/drawing/2014/main" id="{8A637D05-137C-4F4A-82BF-EB62A49495A8}"/>
              </a:ext>
            </a:extLst>
          </p:cNvPr>
          <p:cNvGrpSpPr/>
          <p:nvPr/>
        </p:nvGrpSpPr>
        <p:grpSpPr>
          <a:xfrm>
            <a:off x="1311960" y="1821115"/>
            <a:ext cx="5486400" cy="3266934"/>
            <a:chOff x="0" y="0"/>
            <a:chExt cx="5486400" cy="32669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0EA62B-2B2A-447D-AD57-B9F1ADFBDF3F}"/>
                </a:ext>
              </a:extLst>
            </p:cNvPr>
            <p:cNvSpPr/>
            <p:nvPr/>
          </p:nvSpPr>
          <p:spPr>
            <a:xfrm>
              <a:off x="0" y="0"/>
              <a:ext cx="5486400" cy="3200400"/>
            </a:xfrm>
            <a:prstGeom prst="rect">
              <a:avLst/>
            </a:prstGeom>
            <a:noFill/>
          </p:spPr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55A0137-B79E-4066-A115-D2AAC48B3CC9}"/>
                </a:ext>
              </a:extLst>
            </p:cNvPr>
            <p:cNvCxnSpPr/>
            <p:nvPr/>
          </p:nvCxnSpPr>
          <p:spPr>
            <a:xfrm>
              <a:off x="1650365" y="2312987"/>
              <a:ext cx="279844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3C5FBF9-B2C1-45AE-8BCB-FB1CE8F12ADB}"/>
                </a:ext>
              </a:extLst>
            </p:cNvPr>
            <p:cNvSpPr/>
            <p:nvPr/>
          </p:nvSpPr>
          <p:spPr>
            <a:xfrm>
              <a:off x="1076325" y="877887"/>
              <a:ext cx="143509" cy="1504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F79758B-4EE0-4832-AF36-8F8C8EAEBF61}"/>
                </a:ext>
              </a:extLst>
            </p:cNvPr>
            <p:cNvCxnSpPr/>
            <p:nvPr/>
          </p:nvCxnSpPr>
          <p:spPr>
            <a:xfrm>
              <a:off x="1865630" y="953748"/>
              <a:ext cx="0" cy="6492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 Box 541">
              <a:extLst>
                <a:ext uri="{FF2B5EF4-FFF2-40B4-BE49-F238E27FC236}">
                  <a16:creationId xmlns:a16="http://schemas.microsoft.com/office/drawing/2014/main" id="{EA457833-8B16-4C23-AFFC-CA7B578A7308}"/>
                </a:ext>
              </a:extLst>
            </p:cNvPr>
            <p:cNvSpPr txBox="1"/>
            <p:nvPr/>
          </p:nvSpPr>
          <p:spPr>
            <a:xfrm>
              <a:off x="861060" y="416370"/>
              <a:ext cx="788037" cy="3146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pump</a:t>
              </a:r>
              <a:endParaRPr lang="en-GB" sz="16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25">
              <a:extLst>
                <a:ext uri="{FF2B5EF4-FFF2-40B4-BE49-F238E27FC236}">
                  <a16:creationId xmlns:a16="http://schemas.microsoft.com/office/drawing/2014/main" id="{391B7481-C4D8-47F3-B8C7-793F28B3C12B}"/>
                </a:ext>
              </a:extLst>
            </p:cNvPr>
            <p:cNvSpPr txBox="1"/>
            <p:nvPr/>
          </p:nvSpPr>
          <p:spPr>
            <a:xfrm>
              <a:off x="1878522" y="2780030"/>
              <a:ext cx="1565711" cy="486904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Transducer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7F0442-6012-4270-9934-91D507DC4A1E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>
              <a:off x="2296160" y="2384742"/>
              <a:ext cx="365218" cy="3952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 Box 25">
              <a:extLst>
                <a:ext uri="{FF2B5EF4-FFF2-40B4-BE49-F238E27FC236}">
                  <a16:creationId xmlns:a16="http://schemas.microsoft.com/office/drawing/2014/main" id="{93A260D4-7AA6-4E0D-9644-F98D26AECCC5}"/>
                </a:ext>
              </a:extLst>
            </p:cNvPr>
            <p:cNvSpPr txBox="1"/>
            <p:nvPr/>
          </p:nvSpPr>
          <p:spPr>
            <a:xfrm>
              <a:off x="551267" y="617883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1600" baseline="-250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i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391AAF6-B633-4537-8EB4-8344FFF34D50}"/>
                </a:ext>
              </a:extLst>
            </p:cNvPr>
            <p:cNvCxnSpPr/>
            <p:nvPr/>
          </p:nvCxnSpPr>
          <p:spPr>
            <a:xfrm flipV="1">
              <a:off x="1148079" y="1095505"/>
              <a:ext cx="0" cy="150450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 Box 25">
              <a:extLst>
                <a:ext uri="{FF2B5EF4-FFF2-40B4-BE49-F238E27FC236}">
                  <a16:creationId xmlns:a16="http://schemas.microsoft.com/office/drawing/2014/main" id="{17CD8A77-1A43-4359-9349-74766536D588}"/>
                </a:ext>
              </a:extLst>
            </p:cNvPr>
            <p:cNvSpPr txBox="1"/>
            <p:nvPr/>
          </p:nvSpPr>
          <p:spPr>
            <a:xfrm>
              <a:off x="3424144" y="1790606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</a:t>
              </a:r>
              <a:endParaRPr lang="en-GB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1DE2872-C6BA-4425-A0AD-909A8CE7D908}"/>
                </a:ext>
              </a:extLst>
            </p:cNvPr>
            <p:cNvCxnSpPr/>
            <p:nvPr/>
          </p:nvCxnSpPr>
          <p:spPr>
            <a:xfrm>
              <a:off x="430530" y="953748"/>
              <a:ext cx="717549" cy="348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38B4D8CE-729F-4B8D-93FB-E7CE2E1FC271}"/>
                </a:ext>
              </a:extLst>
            </p:cNvPr>
            <p:cNvSpPr/>
            <p:nvPr/>
          </p:nvSpPr>
          <p:spPr>
            <a:xfrm>
              <a:off x="1004570" y="806132"/>
              <a:ext cx="287020" cy="287020"/>
            </a:xfrm>
            <a:prstGeom prst="arc">
              <a:avLst>
                <a:gd name="adj1" fmla="val 19831151"/>
                <a:gd name="adj2" fmla="val 16781201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C5304C-A358-41F1-961F-EE08D1F96141}"/>
                </a:ext>
              </a:extLst>
            </p:cNvPr>
            <p:cNvCxnSpPr>
              <a:stCxn id="17" idx="0"/>
            </p:cNvCxnSpPr>
            <p:nvPr/>
          </p:nvCxnSpPr>
          <p:spPr>
            <a:xfrm>
              <a:off x="1273008" y="879016"/>
              <a:ext cx="520867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11E8A6-B326-4C17-9DDC-C74754EC5D17}"/>
                </a:ext>
              </a:extLst>
            </p:cNvPr>
            <p:cNvCxnSpPr>
              <a:stCxn id="17" idx="2"/>
            </p:cNvCxnSpPr>
            <p:nvPr/>
          </p:nvCxnSpPr>
          <p:spPr>
            <a:xfrm flipV="1">
              <a:off x="1172227" y="806132"/>
              <a:ext cx="621648" cy="204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3814AE96-7791-4058-90B3-18BDE21F0AFB}"/>
                </a:ext>
              </a:extLst>
            </p:cNvPr>
            <p:cNvSpPr/>
            <p:nvPr/>
          </p:nvSpPr>
          <p:spPr>
            <a:xfrm>
              <a:off x="1650365" y="806132"/>
              <a:ext cx="285752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97EEC401-2A22-44F8-9C14-CDACAB07D0F7}"/>
                </a:ext>
              </a:extLst>
            </p:cNvPr>
            <p:cNvSpPr/>
            <p:nvPr/>
          </p:nvSpPr>
          <p:spPr>
            <a:xfrm>
              <a:off x="1722119" y="879016"/>
              <a:ext cx="143511" cy="149344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055A364-297D-439D-A3FE-DFBBA50013A1}"/>
                </a:ext>
              </a:extLst>
            </p:cNvPr>
            <p:cNvCxnSpPr/>
            <p:nvPr/>
          </p:nvCxnSpPr>
          <p:spPr>
            <a:xfrm>
              <a:off x="1937385" y="953748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47AF023-D9EF-4448-9EA7-89387774BF11}"/>
                </a:ext>
              </a:extLst>
            </p:cNvPr>
            <p:cNvGrpSpPr/>
            <p:nvPr/>
          </p:nvGrpSpPr>
          <p:grpSpPr>
            <a:xfrm>
              <a:off x="359410" y="2344550"/>
              <a:ext cx="1864995" cy="403560"/>
              <a:chOff x="359410" y="2201040"/>
              <a:chExt cx="1864995" cy="403560"/>
            </a:xfrm>
          </p:grpSpPr>
          <p:sp>
            <p:nvSpPr>
              <p:cNvPr id="46" name="Flowchart: Summing Junction 45">
                <a:extLst>
                  <a:ext uri="{FF2B5EF4-FFF2-40B4-BE49-F238E27FC236}">
                    <a16:creationId xmlns:a16="http://schemas.microsoft.com/office/drawing/2014/main" id="{F5890B84-4263-43B1-8588-2DDB34926F7B}"/>
                  </a:ext>
                </a:extLst>
              </p:cNvPr>
              <p:cNvSpPr/>
              <p:nvPr/>
            </p:nvSpPr>
            <p:spPr>
              <a:xfrm>
                <a:off x="1076325" y="2456497"/>
                <a:ext cx="143509" cy="148103"/>
              </a:xfrm>
              <a:prstGeom prst="flowChartSummingJunctio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5ADCB7DC-E23B-4CFB-8E4D-C5E1183DC5FB}"/>
                  </a:ext>
                </a:extLst>
              </p:cNvPr>
              <p:cNvCxnSpPr/>
              <p:nvPr/>
            </p:nvCxnSpPr>
            <p:spPr>
              <a:xfrm>
                <a:off x="359410" y="2528252"/>
                <a:ext cx="716915" cy="3175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" name="Text Box 25">
                <a:extLst>
                  <a:ext uri="{FF2B5EF4-FFF2-40B4-BE49-F238E27FC236}">
                    <a16:creationId xmlns:a16="http://schemas.microsoft.com/office/drawing/2014/main" id="{853440E6-CEAD-4D4A-A050-5CEF9B7395A9}"/>
                  </a:ext>
                </a:extLst>
              </p:cNvPr>
              <p:cNvSpPr txBox="1"/>
              <p:nvPr/>
            </p:nvSpPr>
            <p:spPr>
              <a:xfrm>
                <a:off x="522528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r>
                  <a:rPr lang="en-GB" baseline="-250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i</a:t>
                </a:r>
                <a:endParaRPr lang="en-GB" sz="20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sp>
            <p:nvSpPr>
              <p:cNvPr id="49" name="Text Box 25">
                <a:extLst>
                  <a:ext uri="{FF2B5EF4-FFF2-40B4-BE49-F238E27FC236}">
                    <a16:creationId xmlns:a16="http://schemas.microsoft.com/office/drawing/2014/main" id="{CF39F96C-A937-44AB-B62E-9B7F7064BE26}"/>
                  </a:ext>
                </a:extLst>
              </p:cNvPr>
              <p:cNvSpPr txBox="1"/>
              <p:nvPr/>
            </p:nvSpPr>
            <p:spPr>
              <a:xfrm>
                <a:off x="1323153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sz="16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endParaRPr lang="en-GB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0ABCCF84-79AC-4469-8864-C6A80D0359D1}"/>
                  </a:ext>
                </a:extLst>
              </p:cNvPr>
              <p:cNvCxnSpPr/>
              <p:nvPr/>
            </p:nvCxnSpPr>
            <p:spPr>
              <a:xfrm flipH="1" flipV="1">
                <a:off x="1221740" y="2528253"/>
                <a:ext cx="1002665" cy="3174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FE09B58-D4F9-4029-B448-12F0080DE2AA}"/>
                </a:ext>
              </a:extLst>
            </p:cNvPr>
            <p:cNvCxnSpPr/>
            <p:nvPr/>
          </p:nvCxnSpPr>
          <p:spPr>
            <a:xfrm flipH="1">
              <a:off x="2799715" y="2097722"/>
              <a:ext cx="164909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5EFF925-7AC6-45D2-97A3-B4C45C504D77}"/>
                </a:ext>
              </a:extLst>
            </p:cNvPr>
            <p:cNvCxnSpPr/>
            <p:nvPr/>
          </p:nvCxnSpPr>
          <p:spPr>
            <a:xfrm>
              <a:off x="1650365" y="1171870"/>
              <a:ext cx="0" cy="1141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5FA70F1-9CE9-4866-AA52-8CE5B43096F2}"/>
                </a:ext>
              </a:extLst>
            </p:cNvPr>
            <p:cNvCxnSpPr/>
            <p:nvPr/>
          </p:nvCxnSpPr>
          <p:spPr>
            <a:xfrm>
              <a:off x="2799715" y="1171267"/>
              <a:ext cx="0" cy="9264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63FD0A6-650F-4CC4-81DB-3D010B5BCE09}"/>
                </a:ext>
              </a:extLst>
            </p:cNvPr>
            <p:cNvCxnSpPr/>
            <p:nvPr/>
          </p:nvCxnSpPr>
          <p:spPr>
            <a:xfrm flipH="1">
              <a:off x="2502217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94B046BF-04C2-47B9-864F-C7282E84D03C}"/>
                </a:ext>
              </a:extLst>
            </p:cNvPr>
            <p:cNvSpPr/>
            <p:nvPr/>
          </p:nvSpPr>
          <p:spPr>
            <a:xfrm flipH="1">
              <a:off x="2502219" y="808485"/>
              <a:ext cx="285750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EC34410C-7259-46B8-80E6-320A9C59C69D}"/>
                </a:ext>
              </a:extLst>
            </p:cNvPr>
            <p:cNvSpPr/>
            <p:nvPr/>
          </p:nvSpPr>
          <p:spPr>
            <a:xfrm flipH="1">
              <a:off x="2573974" y="878194"/>
              <a:ext cx="143510" cy="149225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2ACA85-F6F0-4AC6-A9B0-C30C37BB2F4B}"/>
                </a:ext>
              </a:extLst>
            </p:cNvPr>
            <p:cNvCxnSpPr/>
            <p:nvPr/>
          </p:nvCxnSpPr>
          <p:spPr>
            <a:xfrm flipH="1">
              <a:off x="2573972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5A8D23-FEF6-464C-BBFD-516074C3916C}"/>
                </a:ext>
              </a:extLst>
            </p:cNvPr>
            <p:cNvSpPr/>
            <p:nvPr/>
          </p:nvSpPr>
          <p:spPr>
            <a:xfrm>
              <a:off x="2152650" y="2312987"/>
              <a:ext cx="143510" cy="71755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E34FAFF-5BAE-40B7-A84A-BB1E6E006F47}"/>
                </a:ext>
              </a:extLst>
            </p:cNvPr>
            <p:cNvCxnSpPr/>
            <p:nvPr/>
          </p:nvCxnSpPr>
          <p:spPr>
            <a:xfrm>
              <a:off x="1650365" y="1738947"/>
              <a:ext cx="113760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C649871-2009-4CAC-B685-5238DBE5A171}"/>
                </a:ext>
              </a:extLst>
            </p:cNvPr>
            <p:cNvCxnSpPr/>
            <p:nvPr/>
          </p:nvCxnSpPr>
          <p:spPr>
            <a:xfrm flipV="1">
              <a:off x="1793875" y="1738947"/>
              <a:ext cx="0" cy="574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B8BD8B-8473-4D35-9C0D-D3491BDCFE9D}"/>
                </a:ext>
              </a:extLst>
            </p:cNvPr>
            <p:cNvCxnSpPr>
              <a:stCxn id="31" idx="2"/>
            </p:cNvCxnSpPr>
            <p:nvPr/>
          </p:nvCxnSpPr>
          <p:spPr>
            <a:xfrm>
              <a:off x="2224405" y="2384742"/>
              <a:ext cx="0" cy="2901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611E1899-72A8-49DB-8073-4536534F7F79}"/>
                </a:ext>
              </a:extLst>
            </p:cNvPr>
            <p:cNvSpPr/>
            <p:nvPr/>
          </p:nvSpPr>
          <p:spPr>
            <a:xfrm>
              <a:off x="3444240" y="224123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FA819DD6-D229-44EA-8BCD-28D57D88AD60}"/>
                </a:ext>
              </a:extLst>
            </p:cNvPr>
            <p:cNvSpPr/>
            <p:nvPr/>
          </p:nvSpPr>
          <p:spPr>
            <a:xfrm flipV="1">
              <a:off x="3444240" y="209772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7" name="Text Box 25">
              <a:extLst>
                <a:ext uri="{FF2B5EF4-FFF2-40B4-BE49-F238E27FC236}">
                  <a16:creationId xmlns:a16="http://schemas.microsoft.com/office/drawing/2014/main" id="{764D2B26-F9A7-4DD3-92F4-4918F38D13A4}"/>
                </a:ext>
              </a:extLst>
            </p:cNvPr>
            <p:cNvSpPr txBox="1"/>
            <p:nvPr/>
          </p:nvSpPr>
          <p:spPr>
            <a:xfrm>
              <a:off x="1792455" y="1877990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h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CEDFD0F-CB40-4163-B010-68CD23A8FE73}"/>
                </a:ext>
              </a:extLst>
            </p:cNvPr>
            <p:cNvSpPr/>
            <p:nvPr/>
          </p:nvSpPr>
          <p:spPr>
            <a:xfrm>
              <a:off x="861378" y="1523682"/>
              <a:ext cx="574990" cy="430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9" name="Text Box 25">
              <a:extLst>
                <a:ext uri="{FF2B5EF4-FFF2-40B4-BE49-F238E27FC236}">
                  <a16:creationId xmlns:a16="http://schemas.microsoft.com/office/drawing/2014/main" id="{54228CEC-782D-4A36-876D-21609E2E5450}"/>
                </a:ext>
              </a:extLst>
            </p:cNvPr>
            <p:cNvSpPr txBox="1"/>
            <p:nvPr/>
          </p:nvSpPr>
          <p:spPr>
            <a:xfrm>
              <a:off x="3310893" y="2500585"/>
              <a:ext cx="1219828" cy="33799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Restrictor</a:t>
              </a:r>
              <a:endParaRPr lang="en-GB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65768E8-AACF-4F51-A260-50A781F46E9D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3587750" y="2312987"/>
              <a:ext cx="333057" cy="18759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836C6EC3-CF05-4E99-86B1-23EFCEAEC865}"/>
                    </a:ext>
                  </a:extLst>
                </p:cNvPr>
                <p:cNvSpPr txBox="1"/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𝐶</m:t>
                            </m:r>
                          </m:sub>
                        </m:sSub>
                        <m:d>
                          <m:dPr>
                            <m:ctrlP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6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836C6EC3-CF05-4E99-86B1-23EFCEAEC8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blipFill>
                  <a:blip r:embed="rId3"/>
                  <a:stretch>
                    <a:fillRect b="-6383"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 Box 25">
              <a:extLst>
                <a:ext uri="{FF2B5EF4-FFF2-40B4-BE49-F238E27FC236}">
                  <a16:creationId xmlns:a16="http://schemas.microsoft.com/office/drawing/2014/main" id="{DF7C19C2-A51B-4132-92E8-C57A21322420}"/>
                </a:ext>
              </a:extLst>
            </p:cNvPr>
            <p:cNvSpPr txBox="1"/>
            <p:nvPr/>
          </p:nvSpPr>
          <p:spPr>
            <a:xfrm>
              <a:off x="2877315" y="454062"/>
              <a:ext cx="645795" cy="3414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1600" baseline="-250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D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E5AAB80-FDB2-4843-B215-C631C8AB4DF9}"/>
                </a:ext>
              </a:extLst>
            </p:cNvPr>
            <p:cNvCxnSpPr/>
            <p:nvPr/>
          </p:nvCxnSpPr>
          <p:spPr>
            <a:xfrm flipH="1">
              <a:off x="2710330" y="808485"/>
              <a:ext cx="716915" cy="317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 Box 25">
              <a:extLst>
                <a:ext uri="{FF2B5EF4-FFF2-40B4-BE49-F238E27FC236}">
                  <a16:creationId xmlns:a16="http://schemas.microsoft.com/office/drawing/2014/main" id="{4BF49E06-6334-4469-ACB5-95A89C311D0A}"/>
                </a:ext>
              </a:extLst>
            </p:cNvPr>
            <p:cNvSpPr txBox="1"/>
            <p:nvPr/>
          </p:nvSpPr>
          <p:spPr>
            <a:xfrm>
              <a:off x="865338" y="2097722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ε</a:t>
              </a:r>
              <a:endParaRPr lang="en-GB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AEB1EBDB-D09F-49E7-AE78-AA60D8BE3B66}"/>
                </a:ext>
              </a:extLst>
            </p:cNvPr>
            <p:cNvSpPr txBox="1"/>
            <p:nvPr/>
          </p:nvSpPr>
          <p:spPr>
            <a:xfrm>
              <a:off x="792035" y="2399396"/>
              <a:ext cx="1086487" cy="542773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+   -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  <p:sp>
        <p:nvSpPr>
          <p:cNvPr id="52" name="Flowchart: Summing Junction 51">
            <a:extLst>
              <a:ext uri="{FF2B5EF4-FFF2-40B4-BE49-F238E27FC236}">
                <a16:creationId xmlns:a16="http://schemas.microsoft.com/office/drawing/2014/main" id="{C518D61F-4617-43C1-9219-81522417935F}"/>
              </a:ext>
            </a:extLst>
          </p:cNvPr>
          <p:cNvSpPr/>
          <p:nvPr/>
        </p:nvSpPr>
        <p:spPr>
          <a:xfrm>
            <a:off x="7102762" y="269900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lowchart: Summing Junction 52">
            <a:extLst>
              <a:ext uri="{FF2B5EF4-FFF2-40B4-BE49-F238E27FC236}">
                <a16:creationId xmlns:a16="http://schemas.microsoft.com/office/drawing/2014/main" id="{26B410B9-2BD9-4079-B6E1-BE59E989C7E8}"/>
              </a:ext>
            </a:extLst>
          </p:cNvPr>
          <p:cNvSpPr/>
          <p:nvPr/>
        </p:nvSpPr>
        <p:spPr>
          <a:xfrm>
            <a:off x="9312161" y="269172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/>
              <p:nvPr/>
            </p:nvSpPr>
            <p:spPr>
              <a:xfrm>
                <a:off x="8019193" y="2654293"/>
                <a:ext cx="895928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9193" y="2654293"/>
                <a:ext cx="89592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/>
              <p:nvPr/>
            </p:nvSpPr>
            <p:spPr>
              <a:xfrm>
                <a:off x="6206815" y="2526892"/>
                <a:ext cx="5972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815" y="2526892"/>
                <a:ext cx="597278" cy="276999"/>
              </a:xfrm>
              <a:prstGeom prst="rect">
                <a:avLst/>
              </a:prstGeom>
              <a:blipFill>
                <a:blip r:embed="rId5"/>
                <a:stretch>
                  <a:fillRect l="-7143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3F2444C-2073-49E8-BBE1-7B1FAD14FA7E}"/>
              </a:ext>
            </a:extLst>
          </p:cNvPr>
          <p:cNvCxnSpPr>
            <a:cxnSpLocks/>
          </p:cNvCxnSpPr>
          <p:nvPr/>
        </p:nvCxnSpPr>
        <p:spPr>
          <a:xfrm>
            <a:off x="6354618" y="2841770"/>
            <a:ext cx="7481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80DDCC6-7F73-4BFC-87BA-BCFC8198D150}"/>
              </a:ext>
            </a:extLst>
          </p:cNvPr>
          <p:cNvCxnSpPr>
            <a:cxnSpLocks/>
            <a:stCxn id="52" idx="6"/>
          </p:cNvCxnSpPr>
          <p:nvPr/>
        </p:nvCxnSpPr>
        <p:spPr>
          <a:xfrm flipV="1">
            <a:off x="7388504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/>
              <p:nvPr/>
            </p:nvSpPr>
            <p:spPr>
              <a:xfrm>
                <a:off x="9982036" y="2514318"/>
                <a:ext cx="1058238" cy="615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𝐴𝑅𝑠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036" y="2514318"/>
                <a:ext cx="1058238" cy="6154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142EC49-8876-4587-B890-762ADCBA5335}"/>
              </a:ext>
            </a:extLst>
          </p:cNvPr>
          <p:cNvCxnSpPr>
            <a:cxnSpLocks/>
            <a:stCxn id="54" idx="3"/>
            <a:endCxn id="53" idx="2"/>
          </p:cNvCxnSpPr>
          <p:nvPr/>
        </p:nvCxnSpPr>
        <p:spPr>
          <a:xfrm flipV="1">
            <a:off x="8915121" y="2838412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85C3959-3BF8-4922-9AC0-C26CF932A6CE}"/>
              </a:ext>
            </a:extLst>
          </p:cNvPr>
          <p:cNvCxnSpPr>
            <a:cxnSpLocks/>
          </p:cNvCxnSpPr>
          <p:nvPr/>
        </p:nvCxnSpPr>
        <p:spPr>
          <a:xfrm flipV="1">
            <a:off x="11040274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5704B55-A862-43EC-A684-CE27C44E4ACA}"/>
              </a:ext>
            </a:extLst>
          </p:cNvPr>
          <p:cNvCxnSpPr>
            <a:cxnSpLocks/>
          </p:cNvCxnSpPr>
          <p:nvPr/>
        </p:nvCxnSpPr>
        <p:spPr>
          <a:xfrm flipV="1">
            <a:off x="9590731" y="2825685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14AB584-C123-4F0B-AD9D-5AB9CBAEC9E2}"/>
              </a:ext>
            </a:extLst>
          </p:cNvPr>
          <p:cNvCxnSpPr/>
          <p:nvPr/>
        </p:nvCxnSpPr>
        <p:spPr>
          <a:xfrm>
            <a:off x="11355618" y="2845692"/>
            <a:ext cx="0" cy="9969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1ACF22F-B1D9-43F0-8261-BF250EC5EAD1}"/>
              </a:ext>
            </a:extLst>
          </p:cNvPr>
          <p:cNvCxnSpPr>
            <a:cxnSpLocks/>
          </p:cNvCxnSpPr>
          <p:nvPr/>
        </p:nvCxnSpPr>
        <p:spPr>
          <a:xfrm>
            <a:off x="7245633" y="3849009"/>
            <a:ext cx="4119221" cy="54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E88B749-3BBE-4DA4-9D0F-53AD68799C31}"/>
              </a:ext>
            </a:extLst>
          </p:cNvPr>
          <p:cNvCxnSpPr>
            <a:cxnSpLocks/>
            <a:endCxn id="52" idx="4"/>
          </p:cNvCxnSpPr>
          <p:nvPr/>
        </p:nvCxnSpPr>
        <p:spPr>
          <a:xfrm flipV="1">
            <a:off x="7245633" y="2992382"/>
            <a:ext cx="0" cy="856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/>
              <p:nvPr/>
            </p:nvSpPr>
            <p:spPr>
              <a:xfrm>
                <a:off x="11182061" y="2503725"/>
                <a:ext cx="5429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2061" y="2503725"/>
                <a:ext cx="542906" cy="276999"/>
              </a:xfrm>
              <a:prstGeom prst="rect">
                <a:avLst/>
              </a:prstGeom>
              <a:blipFill>
                <a:blip r:embed="rId7"/>
                <a:stretch>
                  <a:fillRect l="-786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0B4CE18-04D1-4684-A7F0-9DCC2C0F2087}"/>
              </a:ext>
            </a:extLst>
          </p:cNvPr>
          <p:cNvCxnSpPr>
            <a:cxnSpLocks/>
          </p:cNvCxnSpPr>
          <p:nvPr/>
        </p:nvCxnSpPr>
        <p:spPr>
          <a:xfrm>
            <a:off x="9436560" y="2041236"/>
            <a:ext cx="0" cy="650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/>
              <p:nvPr/>
            </p:nvSpPr>
            <p:spPr>
              <a:xfrm>
                <a:off x="8784233" y="2134366"/>
                <a:ext cx="6499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233" y="2134366"/>
                <a:ext cx="649922" cy="276999"/>
              </a:xfrm>
              <a:prstGeom prst="rect">
                <a:avLst/>
              </a:prstGeom>
              <a:blipFill>
                <a:blip r:embed="rId8"/>
                <a:stretch>
                  <a:fillRect l="-10280" b="-3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/>
              <p:nvPr/>
            </p:nvSpPr>
            <p:spPr>
              <a:xfrm>
                <a:off x="9484355" y="2337365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4355" y="2337365"/>
                <a:ext cx="237244" cy="276999"/>
              </a:xfrm>
              <a:prstGeom prst="rect">
                <a:avLst/>
              </a:prstGeom>
              <a:blipFill>
                <a:blip r:embed="rId9"/>
                <a:stretch>
                  <a:fillRect l="-20513" r="-15385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/>
              <p:nvPr/>
            </p:nvSpPr>
            <p:spPr>
              <a:xfrm>
                <a:off x="7290336" y="3073910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336" y="3073910"/>
                <a:ext cx="237244" cy="276999"/>
              </a:xfrm>
              <a:prstGeom prst="rect">
                <a:avLst/>
              </a:prstGeom>
              <a:blipFill>
                <a:blip r:embed="rId10"/>
                <a:stretch>
                  <a:fillRect l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/>
              <p:nvPr/>
            </p:nvSpPr>
            <p:spPr>
              <a:xfrm>
                <a:off x="6874131" y="2526891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131" y="2526891"/>
                <a:ext cx="237244" cy="276999"/>
              </a:xfrm>
              <a:prstGeom prst="rect">
                <a:avLst/>
              </a:prstGeom>
              <a:blipFill>
                <a:blip r:embed="rId11"/>
                <a:stretch>
                  <a:fillRect l="-20513" r="-1538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/>
              <p:nvPr/>
            </p:nvSpPr>
            <p:spPr>
              <a:xfrm>
                <a:off x="8971890" y="2834619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890" y="2834619"/>
                <a:ext cx="237244" cy="276999"/>
              </a:xfrm>
              <a:prstGeom prst="rect">
                <a:avLst/>
              </a:prstGeom>
              <a:blipFill>
                <a:blip r:embed="rId12"/>
                <a:stretch>
                  <a:fillRect l="-20513" r="-1538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xtBox 90">
            <a:extLst>
              <a:ext uri="{FF2B5EF4-FFF2-40B4-BE49-F238E27FC236}">
                <a16:creationId xmlns:a16="http://schemas.microsoft.com/office/drawing/2014/main" id="{A536CC93-F1CA-4A45-970E-EF37F2DC41B7}"/>
              </a:ext>
            </a:extLst>
          </p:cNvPr>
          <p:cNvSpPr txBox="1"/>
          <p:nvPr/>
        </p:nvSpPr>
        <p:spPr>
          <a:xfrm>
            <a:off x="6640921" y="4134102"/>
            <a:ext cx="4714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Note: Transfer function derived previously describes relationship between Q and H – schematic shows that H is fed back to the summing junction</a:t>
            </a:r>
          </a:p>
        </p:txBody>
      </p:sp>
    </p:spTree>
    <p:extLst>
      <p:ext uri="{BB962C8B-B14F-4D97-AF65-F5344CB8AC3E}">
        <p14:creationId xmlns:p14="http://schemas.microsoft.com/office/powerpoint/2010/main" val="672776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2970-C450-4BE8-B2BF-FABBCAEE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3: Overall Transfer functions</a:t>
            </a:r>
          </a:p>
        </p:txBody>
      </p:sp>
      <p:sp>
        <p:nvSpPr>
          <p:cNvPr id="52" name="Flowchart: Summing Junction 51">
            <a:extLst>
              <a:ext uri="{FF2B5EF4-FFF2-40B4-BE49-F238E27FC236}">
                <a16:creationId xmlns:a16="http://schemas.microsoft.com/office/drawing/2014/main" id="{C518D61F-4617-43C1-9219-81522417935F}"/>
              </a:ext>
            </a:extLst>
          </p:cNvPr>
          <p:cNvSpPr/>
          <p:nvPr/>
        </p:nvSpPr>
        <p:spPr>
          <a:xfrm>
            <a:off x="1967330" y="269900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lowchart: Summing Junction 52">
            <a:extLst>
              <a:ext uri="{FF2B5EF4-FFF2-40B4-BE49-F238E27FC236}">
                <a16:creationId xmlns:a16="http://schemas.microsoft.com/office/drawing/2014/main" id="{26B410B9-2BD9-4079-B6E1-BE59E989C7E8}"/>
              </a:ext>
            </a:extLst>
          </p:cNvPr>
          <p:cNvSpPr/>
          <p:nvPr/>
        </p:nvSpPr>
        <p:spPr>
          <a:xfrm>
            <a:off x="4176729" y="269172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/>
              <p:nvPr/>
            </p:nvSpPr>
            <p:spPr>
              <a:xfrm>
                <a:off x="2883761" y="2654293"/>
                <a:ext cx="895928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3761" y="2654293"/>
                <a:ext cx="89592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/>
              <p:nvPr/>
            </p:nvSpPr>
            <p:spPr>
              <a:xfrm>
                <a:off x="1071383" y="2526892"/>
                <a:ext cx="5972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383" y="2526892"/>
                <a:ext cx="597278" cy="276999"/>
              </a:xfrm>
              <a:prstGeom prst="rect">
                <a:avLst/>
              </a:prstGeom>
              <a:blipFill>
                <a:blip r:embed="rId3"/>
                <a:stretch>
                  <a:fillRect l="-8163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3F2444C-2073-49E8-BBE1-7B1FAD14FA7E}"/>
              </a:ext>
            </a:extLst>
          </p:cNvPr>
          <p:cNvCxnSpPr>
            <a:cxnSpLocks/>
          </p:cNvCxnSpPr>
          <p:nvPr/>
        </p:nvCxnSpPr>
        <p:spPr>
          <a:xfrm>
            <a:off x="1219186" y="2841770"/>
            <a:ext cx="7481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80DDCC6-7F73-4BFC-87BA-BCFC8198D150}"/>
              </a:ext>
            </a:extLst>
          </p:cNvPr>
          <p:cNvCxnSpPr>
            <a:cxnSpLocks/>
            <a:stCxn id="52" idx="6"/>
          </p:cNvCxnSpPr>
          <p:nvPr/>
        </p:nvCxnSpPr>
        <p:spPr>
          <a:xfrm flipV="1">
            <a:off x="2253072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/>
              <p:nvPr/>
            </p:nvSpPr>
            <p:spPr>
              <a:xfrm>
                <a:off x="4855120" y="2526874"/>
                <a:ext cx="1058238" cy="615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𝐴𝑅𝑠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120" y="2526874"/>
                <a:ext cx="1058238" cy="6154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142EC49-8876-4587-B890-762ADCBA5335}"/>
              </a:ext>
            </a:extLst>
          </p:cNvPr>
          <p:cNvCxnSpPr>
            <a:cxnSpLocks/>
            <a:stCxn id="54" idx="3"/>
            <a:endCxn id="53" idx="2"/>
          </p:cNvCxnSpPr>
          <p:nvPr/>
        </p:nvCxnSpPr>
        <p:spPr>
          <a:xfrm flipV="1">
            <a:off x="3779689" y="2838412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85C3959-3BF8-4922-9AC0-C26CF932A6CE}"/>
              </a:ext>
            </a:extLst>
          </p:cNvPr>
          <p:cNvCxnSpPr>
            <a:cxnSpLocks/>
          </p:cNvCxnSpPr>
          <p:nvPr/>
        </p:nvCxnSpPr>
        <p:spPr>
          <a:xfrm flipV="1">
            <a:off x="5904842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5704B55-A862-43EC-A684-CE27C44E4ACA}"/>
              </a:ext>
            </a:extLst>
          </p:cNvPr>
          <p:cNvCxnSpPr>
            <a:cxnSpLocks/>
          </p:cNvCxnSpPr>
          <p:nvPr/>
        </p:nvCxnSpPr>
        <p:spPr>
          <a:xfrm flipV="1">
            <a:off x="4455299" y="2825685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14AB584-C123-4F0B-AD9D-5AB9CBAEC9E2}"/>
              </a:ext>
            </a:extLst>
          </p:cNvPr>
          <p:cNvCxnSpPr/>
          <p:nvPr/>
        </p:nvCxnSpPr>
        <p:spPr>
          <a:xfrm>
            <a:off x="6220186" y="2845692"/>
            <a:ext cx="0" cy="9969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1ACF22F-B1D9-43F0-8261-BF250EC5EAD1}"/>
              </a:ext>
            </a:extLst>
          </p:cNvPr>
          <p:cNvCxnSpPr>
            <a:cxnSpLocks/>
          </p:cNvCxnSpPr>
          <p:nvPr/>
        </p:nvCxnSpPr>
        <p:spPr>
          <a:xfrm>
            <a:off x="2110201" y="3849009"/>
            <a:ext cx="4119221" cy="54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E88B749-3BBE-4DA4-9D0F-53AD68799C31}"/>
              </a:ext>
            </a:extLst>
          </p:cNvPr>
          <p:cNvCxnSpPr>
            <a:cxnSpLocks/>
            <a:endCxn id="52" idx="4"/>
          </p:cNvCxnSpPr>
          <p:nvPr/>
        </p:nvCxnSpPr>
        <p:spPr>
          <a:xfrm flipV="1">
            <a:off x="2110201" y="2992382"/>
            <a:ext cx="0" cy="856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/>
              <p:nvPr/>
            </p:nvSpPr>
            <p:spPr>
              <a:xfrm>
                <a:off x="6046629" y="2503725"/>
                <a:ext cx="5429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629" y="2503725"/>
                <a:ext cx="542906" cy="276999"/>
              </a:xfrm>
              <a:prstGeom prst="rect">
                <a:avLst/>
              </a:prstGeom>
              <a:blipFill>
                <a:blip r:embed="rId5"/>
                <a:stretch>
                  <a:fillRect l="-898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0B4CE18-04D1-4684-A7F0-9DCC2C0F2087}"/>
              </a:ext>
            </a:extLst>
          </p:cNvPr>
          <p:cNvCxnSpPr>
            <a:cxnSpLocks/>
          </p:cNvCxnSpPr>
          <p:nvPr/>
        </p:nvCxnSpPr>
        <p:spPr>
          <a:xfrm>
            <a:off x="4301128" y="2041236"/>
            <a:ext cx="0" cy="650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/>
              <p:nvPr/>
            </p:nvSpPr>
            <p:spPr>
              <a:xfrm>
                <a:off x="3648801" y="2134366"/>
                <a:ext cx="6499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01" y="2134366"/>
                <a:ext cx="649922" cy="276999"/>
              </a:xfrm>
              <a:prstGeom prst="rect">
                <a:avLst/>
              </a:prstGeom>
              <a:blipFill>
                <a:blip r:embed="rId6"/>
                <a:stretch>
                  <a:fillRect l="-10377" b="-3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/>
              <p:nvPr/>
            </p:nvSpPr>
            <p:spPr>
              <a:xfrm>
                <a:off x="4348923" y="2337365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923" y="2337365"/>
                <a:ext cx="237244" cy="276999"/>
              </a:xfrm>
              <a:prstGeom prst="rect">
                <a:avLst/>
              </a:prstGeom>
              <a:blipFill>
                <a:blip r:embed="rId7"/>
                <a:stretch>
                  <a:fillRect l="-17949" r="-1794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/>
              <p:nvPr/>
            </p:nvSpPr>
            <p:spPr>
              <a:xfrm>
                <a:off x="2154904" y="3073910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904" y="3073910"/>
                <a:ext cx="237244" cy="276999"/>
              </a:xfrm>
              <a:prstGeom prst="rect">
                <a:avLst/>
              </a:prstGeom>
              <a:blipFill>
                <a:blip r:embed="rId8"/>
                <a:stretch>
                  <a:fillRect l="-2564" r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/>
              <p:nvPr/>
            </p:nvSpPr>
            <p:spPr>
              <a:xfrm>
                <a:off x="1738699" y="2526891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699" y="2526891"/>
                <a:ext cx="237244" cy="276999"/>
              </a:xfrm>
              <a:prstGeom prst="rect">
                <a:avLst/>
              </a:prstGeom>
              <a:blipFill>
                <a:blip r:embed="rId9"/>
                <a:stretch>
                  <a:fillRect l="-17949" r="-179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/>
              <p:nvPr/>
            </p:nvSpPr>
            <p:spPr>
              <a:xfrm>
                <a:off x="3836458" y="2834619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458" y="2834619"/>
                <a:ext cx="237244" cy="276999"/>
              </a:xfrm>
              <a:prstGeom prst="rect">
                <a:avLst/>
              </a:prstGeom>
              <a:blipFill>
                <a:blip r:embed="rId10"/>
                <a:stretch>
                  <a:fillRect l="-17949" r="-179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B62A8DD-45AA-4446-9433-C27EF21B6CDA}"/>
                  </a:ext>
                </a:extLst>
              </p:cNvPr>
              <p:cNvSpPr txBox="1"/>
              <p:nvPr/>
            </p:nvSpPr>
            <p:spPr>
              <a:xfrm>
                <a:off x="6896363" y="2503725"/>
                <a:ext cx="4421082" cy="4194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𝐴𝑅𝑠</m:t>
                            </m:r>
                          </m:den>
                        </m:f>
                      </m:e>
                    </m:d>
                  </m:oMath>
                </a14:m>
                <a:r>
                  <a:rPr lang="en-GB" dirty="0"/>
                  <a:t>			(1)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B62A8DD-45AA-4446-9433-C27EF21B6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363" y="2503725"/>
                <a:ext cx="4421082" cy="419474"/>
              </a:xfrm>
              <a:prstGeom prst="rect">
                <a:avLst/>
              </a:prstGeom>
              <a:blipFill>
                <a:blip r:embed="rId11"/>
                <a:stretch>
                  <a:fillRect l="-1791" t="-1449" r="-2204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883F051-CF7B-46C0-A1BA-42D5B9F64361}"/>
                  </a:ext>
                </a:extLst>
              </p:cNvPr>
              <p:cNvSpPr txBox="1"/>
              <p:nvPr/>
            </p:nvSpPr>
            <p:spPr>
              <a:xfrm>
                <a:off x="6896363" y="3087243"/>
                <a:ext cx="4421082" cy="414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𝐴𝑅𝑠</m:t>
                            </m:r>
                          </m:den>
                        </m:f>
                      </m:e>
                    </m:d>
                  </m:oMath>
                </a14:m>
                <a:r>
                  <a:rPr lang="en-GB" dirty="0"/>
                  <a:t>	(2)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883F051-CF7B-46C0-A1BA-42D5B9F643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363" y="3087243"/>
                <a:ext cx="4421082" cy="414537"/>
              </a:xfrm>
              <a:prstGeom prst="rect">
                <a:avLst/>
              </a:prstGeom>
              <a:blipFill>
                <a:blip r:embed="rId12"/>
                <a:stretch>
                  <a:fillRect l="-1791" t="-2941" r="-2204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Box 93">
            <a:extLst>
              <a:ext uri="{FF2B5EF4-FFF2-40B4-BE49-F238E27FC236}">
                <a16:creationId xmlns:a16="http://schemas.microsoft.com/office/drawing/2014/main" id="{58983C08-B5F1-4D44-A2D8-7EF1C2D84B56}"/>
              </a:ext>
            </a:extLst>
          </p:cNvPr>
          <p:cNvSpPr txBox="1"/>
          <p:nvPr/>
        </p:nvSpPr>
        <p:spPr>
          <a:xfrm>
            <a:off x="6677867" y="3750136"/>
            <a:ext cx="471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Rearrange to give Transfer functions: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CF889A09-C208-4B26-B8FB-27E221B344DF}"/>
                  </a:ext>
                </a:extLst>
              </p:cNvPr>
              <p:cNvSpPr txBox="1"/>
              <p:nvPr/>
            </p:nvSpPr>
            <p:spPr>
              <a:xfrm>
                <a:off x="6720873" y="4235544"/>
                <a:ext cx="3610732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𝐴𝑅𝑠</m:t>
                              </m:r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𝐴𝑅𝑠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CF889A09-C208-4B26-B8FB-27E221B34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873" y="4235544"/>
                <a:ext cx="3610732" cy="62235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9C72D1CD-6782-4F74-9009-F169C8037071}"/>
                  </a:ext>
                </a:extLst>
              </p:cNvPr>
              <p:cNvSpPr txBox="1"/>
              <p:nvPr/>
            </p:nvSpPr>
            <p:spPr>
              <a:xfrm>
                <a:off x="6740421" y="4905030"/>
                <a:ext cx="40874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𝐴𝑅𝑠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9C72D1CD-6782-4F74-9009-F169C8037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421" y="4905030"/>
                <a:ext cx="4087401" cy="276999"/>
              </a:xfrm>
              <a:prstGeom prst="rect">
                <a:avLst/>
              </a:prstGeom>
              <a:blipFill>
                <a:blip r:embed="rId14"/>
                <a:stretch>
                  <a:fillRect l="-896" r="-746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306AEB8-92A7-48CC-8AA2-4042EE2ABCB3}"/>
                  </a:ext>
                </a:extLst>
              </p:cNvPr>
              <p:cNvSpPr txBox="1"/>
              <p:nvPr/>
            </p:nvSpPr>
            <p:spPr>
              <a:xfrm>
                <a:off x="6740421" y="5366457"/>
                <a:ext cx="2892010" cy="5846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𝐴𝑅𝑠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306AEB8-92A7-48CC-8AA2-4042EE2AB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421" y="5366457"/>
                <a:ext cx="2892010" cy="58464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>
            <a:extLst>
              <a:ext uri="{FF2B5EF4-FFF2-40B4-BE49-F238E27FC236}">
                <a16:creationId xmlns:a16="http://schemas.microsoft.com/office/drawing/2014/main" id="{214BAAFE-C814-4F25-B5A9-9B8D9F40E702}"/>
              </a:ext>
            </a:extLst>
          </p:cNvPr>
          <p:cNvSpPr txBox="1"/>
          <p:nvPr/>
        </p:nvSpPr>
        <p:spPr>
          <a:xfrm>
            <a:off x="5471128" y="4362053"/>
            <a:ext cx="471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From (1):</a:t>
            </a:r>
          </a:p>
        </p:txBody>
      </p:sp>
    </p:spTree>
    <p:extLst>
      <p:ext uri="{BB962C8B-B14F-4D97-AF65-F5344CB8AC3E}">
        <p14:creationId xmlns:p14="http://schemas.microsoft.com/office/powerpoint/2010/main" val="1324894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2970-C450-4BE8-B2BF-FABBCAEE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3: Overall Transfer functions</a:t>
            </a:r>
          </a:p>
        </p:txBody>
      </p:sp>
      <p:sp>
        <p:nvSpPr>
          <p:cNvPr id="52" name="Flowchart: Summing Junction 51">
            <a:extLst>
              <a:ext uri="{FF2B5EF4-FFF2-40B4-BE49-F238E27FC236}">
                <a16:creationId xmlns:a16="http://schemas.microsoft.com/office/drawing/2014/main" id="{C518D61F-4617-43C1-9219-81522417935F}"/>
              </a:ext>
            </a:extLst>
          </p:cNvPr>
          <p:cNvSpPr/>
          <p:nvPr/>
        </p:nvSpPr>
        <p:spPr>
          <a:xfrm>
            <a:off x="1967330" y="269900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lowchart: Summing Junction 52">
            <a:extLst>
              <a:ext uri="{FF2B5EF4-FFF2-40B4-BE49-F238E27FC236}">
                <a16:creationId xmlns:a16="http://schemas.microsoft.com/office/drawing/2014/main" id="{26B410B9-2BD9-4079-B6E1-BE59E989C7E8}"/>
              </a:ext>
            </a:extLst>
          </p:cNvPr>
          <p:cNvSpPr/>
          <p:nvPr/>
        </p:nvSpPr>
        <p:spPr>
          <a:xfrm>
            <a:off x="4176729" y="269172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/>
              <p:nvPr/>
            </p:nvSpPr>
            <p:spPr>
              <a:xfrm>
                <a:off x="2883761" y="2654293"/>
                <a:ext cx="895928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3761" y="2654293"/>
                <a:ext cx="89592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/>
              <p:nvPr/>
            </p:nvSpPr>
            <p:spPr>
              <a:xfrm>
                <a:off x="1071383" y="2526892"/>
                <a:ext cx="5972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383" y="2526892"/>
                <a:ext cx="597278" cy="276999"/>
              </a:xfrm>
              <a:prstGeom prst="rect">
                <a:avLst/>
              </a:prstGeom>
              <a:blipFill>
                <a:blip r:embed="rId3"/>
                <a:stretch>
                  <a:fillRect l="-8163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3F2444C-2073-49E8-BBE1-7B1FAD14FA7E}"/>
              </a:ext>
            </a:extLst>
          </p:cNvPr>
          <p:cNvCxnSpPr>
            <a:cxnSpLocks/>
          </p:cNvCxnSpPr>
          <p:nvPr/>
        </p:nvCxnSpPr>
        <p:spPr>
          <a:xfrm>
            <a:off x="1219186" y="2841770"/>
            <a:ext cx="7481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80DDCC6-7F73-4BFC-87BA-BCFC8198D150}"/>
              </a:ext>
            </a:extLst>
          </p:cNvPr>
          <p:cNvCxnSpPr>
            <a:cxnSpLocks/>
            <a:stCxn id="52" idx="6"/>
          </p:cNvCxnSpPr>
          <p:nvPr/>
        </p:nvCxnSpPr>
        <p:spPr>
          <a:xfrm flipV="1">
            <a:off x="2253072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/>
              <p:nvPr/>
            </p:nvSpPr>
            <p:spPr>
              <a:xfrm>
                <a:off x="4855120" y="2526874"/>
                <a:ext cx="1058238" cy="615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𝐴𝑅𝑠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120" y="2526874"/>
                <a:ext cx="1058238" cy="6154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142EC49-8876-4587-B890-762ADCBA5335}"/>
              </a:ext>
            </a:extLst>
          </p:cNvPr>
          <p:cNvCxnSpPr>
            <a:cxnSpLocks/>
            <a:stCxn id="54" idx="3"/>
            <a:endCxn id="53" idx="2"/>
          </p:cNvCxnSpPr>
          <p:nvPr/>
        </p:nvCxnSpPr>
        <p:spPr>
          <a:xfrm flipV="1">
            <a:off x="3779689" y="2838412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85C3959-3BF8-4922-9AC0-C26CF932A6CE}"/>
              </a:ext>
            </a:extLst>
          </p:cNvPr>
          <p:cNvCxnSpPr>
            <a:cxnSpLocks/>
          </p:cNvCxnSpPr>
          <p:nvPr/>
        </p:nvCxnSpPr>
        <p:spPr>
          <a:xfrm flipV="1">
            <a:off x="5904842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5704B55-A862-43EC-A684-CE27C44E4ACA}"/>
              </a:ext>
            </a:extLst>
          </p:cNvPr>
          <p:cNvCxnSpPr>
            <a:cxnSpLocks/>
          </p:cNvCxnSpPr>
          <p:nvPr/>
        </p:nvCxnSpPr>
        <p:spPr>
          <a:xfrm flipV="1">
            <a:off x="4455299" y="2825685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14AB584-C123-4F0B-AD9D-5AB9CBAEC9E2}"/>
              </a:ext>
            </a:extLst>
          </p:cNvPr>
          <p:cNvCxnSpPr/>
          <p:nvPr/>
        </p:nvCxnSpPr>
        <p:spPr>
          <a:xfrm>
            <a:off x="6220186" y="2845692"/>
            <a:ext cx="0" cy="9969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1ACF22F-B1D9-43F0-8261-BF250EC5EAD1}"/>
              </a:ext>
            </a:extLst>
          </p:cNvPr>
          <p:cNvCxnSpPr>
            <a:cxnSpLocks/>
          </p:cNvCxnSpPr>
          <p:nvPr/>
        </p:nvCxnSpPr>
        <p:spPr>
          <a:xfrm>
            <a:off x="2110201" y="3849009"/>
            <a:ext cx="4119221" cy="54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E88B749-3BBE-4DA4-9D0F-53AD68799C31}"/>
              </a:ext>
            </a:extLst>
          </p:cNvPr>
          <p:cNvCxnSpPr>
            <a:cxnSpLocks/>
            <a:endCxn id="52" idx="4"/>
          </p:cNvCxnSpPr>
          <p:nvPr/>
        </p:nvCxnSpPr>
        <p:spPr>
          <a:xfrm flipV="1">
            <a:off x="2110201" y="2992382"/>
            <a:ext cx="0" cy="856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/>
              <p:nvPr/>
            </p:nvSpPr>
            <p:spPr>
              <a:xfrm>
                <a:off x="6046629" y="2503725"/>
                <a:ext cx="5429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629" y="2503725"/>
                <a:ext cx="542906" cy="276999"/>
              </a:xfrm>
              <a:prstGeom prst="rect">
                <a:avLst/>
              </a:prstGeom>
              <a:blipFill>
                <a:blip r:embed="rId5"/>
                <a:stretch>
                  <a:fillRect l="-898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0B4CE18-04D1-4684-A7F0-9DCC2C0F2087}"/>
              </a:ext>
            </a:extLst>
          </p:cNvPr>
          <p:cNvCxnSpPr>
            <a:cxnSpLocks/>
          </p:cNvCxnSpPr>
          <p:nvPr/>
        </p:nvCxnSpPr>
        <p:spPr>
          <a:xfrm>
            <a:off x="4301128" y="2041236"/>
            <a:ext cx="0" cy="650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/>
              <p:nvPr/>
            </p:nvSpPr>
            <p:spPr>
              <a:xfrm>
                <a:off x="3648801" y="2134366"/>
                <a:ext cx="6499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01" y="2134366"/>
                <a:ext cx="649922" cy="276999"/>
              </a:xfrm>
              <a:prstGeom prst="rect">
                <a:avLst/>
              </a:prstGeom>
              <a:blipFill>
                <a:blip r:embed="rId6"/>
                <a:stretch>
                  <a:fillRect l="-10377" b="-3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/>
              <p:nvPr/>
            </p:nvSpPr>
            <p:spPr>
              <a:xfrm>
                <a:off x="4348923" y="2337365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923" y="2337365"/>
                <a:ext cx="237244" cy="276999"/>
              </a:xfrm>
              <a:prstGeom prst="rect">
                <a:avLst/>
              </a:prstGeom>
              <a:blipFill>
                <a:blip r:embed="rId7"/>
                <a:stretch>
                  <a:fillRect l="-17949" r="-1794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/>
              <p:nvPr/>
            </p:nvSpPr>
            <p:spPr>
              <a:xfrm>
                <a:off x="2154904" y="3073910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904" y="3073910"/>
                <a:ext cx="237244" cy="276999"/>
              </a:xfrm>
              <a:prstGeom prst="rect">
                <a:avLst/>
              </a:prstGeom>
              <a:blipFill>
                <a:blip r:embed="rId8"/>
                <a:stretch>
                  <a:fillRect l="-2564" r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/>
              <p:nvPr/>
            </p:nvSpPr>
            <p:spPr>
              <a:xfrm>
                <a:off x="1738699" y="2526891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699" y="2526891"/>
                <a:ext cx="237244" cy="276999"/>
              </a:xfrm>
              <a:prstGeom prst="rect">
                <a:avLst/>
              </a:prstGeom>
              <a:blipFill>
                <a:blip r:embed="rId9"/>
                <a:stretch>
                  <a:fillRect l="-17949" r="-179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/>
              <p:nvPr/>
            </p:nvSpPr>
            <p:spPr>
              <a:xfrm>
                <a:off x="3836458" y="2834619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458" y="2834619"/>
                <a:ext cx="237244" cy="276999"/>
              </a:xfrm>
              <a:prstGeom prst="rect">
                <a:avLst/>
              </a:prstGeom>
              <a:blipFill>
                <a:blip r:embed="rId10"/>
                <a:stretch>
                  <a:fillRect l="-17949" r="-179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B62A8DD-45AA-4446-9433-C27EF21B6CDA}"/>
                  </a:ext>
                </a:extLst>
              </p:cNvPr>
              <p:cNvSpPr txBox="1"/>
              <p:nvPr/>
            </p:nvSpPr>
            <p:spPr>
              <a:xfrm>
                <a:off x="6896363" y="2503725"/>
                <a:ext cx="4421082" cy="4194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𝐴𝑅𝑠</m:t>
                            </m:r>
                          </m:den>
                        </m:f>
                      </m:e>
                    </m:d>
                  </m:oMath>
                </a14:m>
                <a:r>
                  <a:rPr lang="en-GB" dirty="0"/>
                  <a:t>			(1)</a:t>
                </a: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B62A8DD-45AA-4446-9433-C27EF21B6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363" y="2503725"/>
                <a:ext cx="4421082" cy="419474"/>
              </a:xfrm>
              <a:prstGeom prst="rect">
                <a:avLst/>
              </a:prstGeom>
              <a:blipFill>
                <a:blip r:embed="rId11"/>
                <a:stretch>
                  <a:fillRect l="-1791" t="-1449" r="-2204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883F051-CF7B-46C0-A1BA-42D5B9F64361}"/>
                  </a:ext>
                </a:extLst>
              </p:cNvPr>
              <p:cNvSpPr txBox="1"/>
              <p:nvPr/>
            </p:nvSpPr>
            <p:spPr>
              <a:xfrm>
                <a:off x="6896363" y="3087243"/>
                <a:ext cx="4421082" cy="414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𝐴𝑅𝑠</m:t>
                            </m:r>
                          </m:den>
                        </m:f>
                      </m:e>
                    </m:d>
                  </m:oMath>
                </a14:m>
                <a:r>
                  <a:rPr lang="en-GB" dirty="0"/>
                  <a:t>	(2)</a:t>
                </a: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883F051-CF7B-46C0-A1BA-42D5B9F643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363" y="3087243"/>
                <a:ext cx="4421082" cy="414537"/>
              </a:xfrm>
              <a:prstGeom prst="rect">
                <a:avLst/>
              </a:prstGeom>
              <a:blipFill>
                <a:blip r:embed="rId12"/>
                <a:stretch>
                  <a:fillRect l="-1791" t="-2941" r="-2204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Box 93">
            <a:extLst>
              <a:ext uri="{FF2B5EF4-FFF2-40B4-BE49-F238E27FC236}">
                <a16:creationId xmlns:a16="http://schemas.microsoft.com/office/drawing/2014/main" id="{58983C08-B5F1-4D44-A2D8-7EF1C2D84B56}"/>
              </a:ext>
            </a:extLst>
          </p:cNvPr>
          <p:cNvSpPr txBox="1"/>
          <p:nvPr/>
        </p:nvSpPr>
        <p:spPr>
          <a:xfrm>
            <a:off x="6677867" y="3750136"/>
            <a:ext cx="471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Rearrange to give Transfer functions: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CF889A09-C208-4B26-B8FB-27E221B344DF}"/>
                  </a:ext>
                </a:extLst>
              </p:cNvPr>
              <p:cNvSpPr txBox="1"/>
              <p:nvPr/>
            </p:nvSpPr>
            <p:spPr>
              <a:xfrm>
                <a:off x="6720873" y="4235544"/>
                <a:ext cx="3206840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𝐴𝑅𝑠</m:t>
                              </m:r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𝐴𝑅𝑠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CF889A09-C208-4B26-B8FB-27E221B34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873" y="4235544"/>
                <a:ext cx="3206840" cy="62235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9C72D1CD-6782-4F74-9009-F169C8037071}"/>
                  </a:ext>
                </a:extLst>
              </p:cNvPr>
              <p:cNvSpPr txBox="1"/>
              <p:nvPr/>
            </p:nvSpPr>
            <p:spPr>
              <a:xfrm>
                <a:off x="6740421" y="4905030"/>
                <a:ext cx="36452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𝐴𝑅𝑠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9C72D1CD-6782-4F74-9009-F169C8037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421" y="4905030"/>
                <a:ext cx="3645229" cy="276999"/>
              </a:xfrm>
              <a:prstGeom prst="rect">
                <a:avLst/>
              </a:prstGeom>
              <a:blipFill>
                <a:blip r:embed="rId14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306AEB8-92A7-48CC-8AA2-4042EE2ABCB3}"/>
                  </a:ext>
                </a:extLst>
              </p:cNvPr>
              <p:cNvSpPr txBox="1"/>
              <p:nvPr/>
            </p:nvSpPr>
            <p:spPr>
              <a:xfrm>
                <a:off x="6740421" y="5366457"/>
                <a:ext cx="3003964" cy="5846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𝐴𝑅𝑠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306AEB8-92A7-48CC-8AA2-4042EE2AB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421" y="5366457"/>
                <a:ext cx="3003964" cy="58464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>
            <a:extLst>
              <a:ext uri="{FF2B5EF4-FFF2-40B4-BE49-F238E27FC236}">
                <a16:creationId xmlns:a16="http://schemas.microsoft.com/office/drawing/2014/main" id="{214BAAFE-C814-4F25-B5A9-9B8D9F40E702}"/>
              </a:ext>
            </a:extLst>
          </p:cNvPr>
          <p:cNvSpPr txBox="1"/>
          <p:nvPr/>
        </p:nvSpPr>
        <p:spPr>
          <a:xfrm>
            <a:off x="5471128" y="4362053"/>
            <a:ext cx="1118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From (2):</a:t>
            </a:r>
          </a:p>
        </p:txBody>
      </p:sp>
    </p:spTree>
    <p:extLst>
      <p:ext uri="{BB962C8B-B14F-4D97-AF65-F5344CB8AC3E}">
        <p14:creationId xmlns:p14="http://schemas.microsoft.com/office/powerpoint/2010/main" val="3344724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2970-C450-4BE8-B2BF-FABBCAEE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3: Overall Transfer functions</a:t>
            </a:r>
          </a:p>
        </p:txBody>
      </p:sp>
      <p:sp>
        <p:nvSpPr>
          <p:cNvPr id="52" name="Flowchart: Summing Junction 51">
            <a:extLst>
              <a:ext uri="{FF2B5EF4-FFF2-40B4-BE49-F238E27FC236}">
                <a16:creationId xmlns:a16="http://schemas.microsoft.com/office/drawing/2014/main" id="{C518D61F-4617-43C1-9219-81522417935F}"/>
              </a:ext>
            </a:extLst>
          </p:cNvPr>
          <p:cNvSpPr/>
          <p:nvPr/>
        </p:nvSpPr>
        <p:spPr>
          <a:xfrm>
            <a:off x="1967330" y="269900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lowchart: Summing Junction 52">
            <a:extLst>
              <a:ext uri="{FF2B5EF4-FFF2-40B4-BE49-F238E27FC236}">
                <a16:creationId xmlns:a16="http://schemas.microsoft.com/office/drawing/2014/main" id="{26B410B9-2BD9-4079-B6E1-BE59E989C7E8}"/>
              </a:ext>
            </a:extLst>
          </p:cNvPr>
          <p:cNvSpPr/>
          <p:nvPr/>
        </p:nvSpPr>
        <p:spPr>
          <a:xfrm>
            <a:off x="4176729" y="269172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/>
              <p:nvPr/>
            </p:nvSpPr>
            <p:spPr>
              <a:xfrm>
                <a:off x="2883761" y="2654293"/>
                <a:ext cx="895928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3761" y="2654293"/>
                <a:ext cx="89592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/>
              <p:nvPr/>
            </p:nvSpPr>
            <p:spPr>
              <a:xfrm>
                <a:off x="1071383" y="2526892"/>
                <a:ext cx="5972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383" y="2526892"/>
                <a:ext cx="597278" cy="276999"/>
              </a:xfrm>
              <a:prstGeom prst="rect">
                <a:avLst/>
              </a:prstGeom>
              <a:blipFill>
                <a:blip r:embed="rId3"/>
                <a:stretch>
                  <a:fillRect l="-8163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3F2444C-2073-49E8-BBE1-7B1FAD14FA7E}"/>
              </a:ext>
            </a:extLst>
          </p:cNvPr>
          <p:cNvCxnSpPr>
            <a:cxnSpLocks/>
          </p:cNvCxnSpPr>
          <p:nvPr/>
        </p:nvCxnSpPr>
        <p:spPr>
          <a:xfrm>
            <a:off x="1219186" y="2841770"/>
            <a:ext cx="7481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80DDCC6-7F73-4BFC-87BA-BCFC8198D150}"/>
              </a:ext>
            </a:extLst>
          </p:cNvPr>
          <p:cNvCxnSpPr>
            <a:cxnSpLocks/>
            <a:stCxn id="52" idx="6"/>
          </p:cNvCxnSpPr>
          <p:nvPr/>
        </p:nvCxnSpPr>
        <p:spPr>
          <a:xfrm flipV="1">
            <a:off x="2253072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/>
              <p:nvPr/>
            </p:nvSpPr>
            <p:spPr>
              <a:xfrm>
                <a:off x="4855120" y="2526874"/>
                <a:ext cx="1058238" cy="615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𝐴𝑅𝑠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120" y="2526874"/>
                <a:ext cx="1058238" cy="6154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142EC49-8876-4587-B890-762ADCBA5335}"/>
              </a:ext>
            </a:extLst>
          </p:cNvPr>
          <p:cNvCxnSpPr>
            <a:cxnSpLocks/>
            <a:stCxn id="54" idx="3"/>
            <a:endCxn id="53" idx="2"/>
          </p:cNvCxnSpPr>
          <p:nvPr/>
        </p:nvCxnSpPr>
        <p:spPr>
          <a:xfrm flipV="1">
            <a:off x="3779689" y="2838412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85C3959-3BF8-4922-9AC0-C26CF932A6CE}"/>
              </a:ext>
            </a:extLst>
          </p:cNvPr>
          <p:cNvCxnSpPr>
            <a:cxnSpLocks/>
          </p:cNvCxnSpPr>
          <p:nvPr/>
        </p:nvCxnSpPr>
        <p:spPr>
          <a:xfrm flipV="1">
            <a:off x="5904842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5704B55-A862-43EC-A684-CE27C44E4ACA}"/>
              </a:ext>
            </a:extLst>
          </p:cNvPr>
          <p:cNvCxnSpPr>
            <a:cxnSpLocks/>
          </p:cNvCxnSpPr>
          <p:nvPr/>
        </p:nvCxnSpPr>
        <p:spPr>
          <a:xfrm flipV="1">
            <a:off x="4455299" y="2825685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14AB584-C123-4F0B-AD9D-5AB9CBAEC9E2}"/>
              </a:ext>
            </a:extLst>
          </p:cNvPr>
          <p:cNvCxnSpPr/>
          <p:nvPr/>
        </p:nvCxnSpPr>
        <p:spPr>
          <a:xfrm>
            <a:off x="6220186" y="2845692"/>
            <a:ext cx="0" cy="9969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1ACF22F-B1D9-43F0-8261-BF250EC5EAD1}"/>
              </a:ext>
            </a:extLst>
          </p:cNvPr>
          <p:cNvCxnSpPr>
            <a:cxnSpLocks/>
          </p:cNvCxnSpPr>
          <p:nvPr/>
        </p:nvCxnSpPr>
        <p:spPr>
          <a:xfrm>
            <a:off x="2110201" y="3849009"/>
            <a:ext cx="4119221" cy="54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E88B749-3BBE-4DA4-9D0F-53AD68799C31}"/>
              </a:ext>
            </a:extLst>
          </p:cNvPr>
          <p:cNvCxnSpPr>
            <a:cxnSpLocks/>
            <a:endCxn id="52" idx="4"/>
          </p:cNvCxnSpPr>
          <p:nvPr/>
        </p:nvCxnSpPr>
        <p:spPr>
          <a:xfrm flipV="1">
            <a:off x="2110201" y="2992382"/>
            <a:ext cx="0" cy="856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/>
              <p:nvPr/>
            </p:nvSpPr>
            <p:spPr>
              <a:xfrm>
                <a:off x="6046629" y="2503725"/>
                <a:ext cx="5429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629" y="2503725"/>
                <a:ext cx="542906" cy="276999"/>
              </a:xfrm>
              <a:prstGeom prst="rect">
                <a:avLst/>
              </a:prstGeom>
              <a:blipFill>
                <a:blip r:embed="rId5"/>
                <a:stretch>
                  <a:fillRect l="-898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0B4CE18-04D1-4684-A7F0-9DCC2C0F2087}"/>
              </a:ext>
            </a:extLst>
          </p:cNvPr>
          <p:cNvCxnSpPr>
            <a:cxnSpLocks/>
          </p:cNvCxnSpPr>
          <p:nvPr/>
        </p:nvCxnSpPr>
        <p:spPr>
          <a:xfrm>
            <a:off x="4301128" y="2041236"/>
            <a:ext cx="0" cy="650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/>
              <p:nvPr/>
            </p:nvSpPr>
            <p:spPr>
              <a:xfrm>
                <a:off x="3648801" y="2134366"/>
                <a:ext cx="6499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01" y="2134366"/>
                <a:ext cx="649922" cy="276999"/>
              </a:xfrm>
              <a:prstGeom prst="rect">
                <a:avLst/>
              </a:prstGeom>
              <a:blipFill>
                <a:blip r:embed="rId6"/>
                <a:stretch>
                  <a:fillRect l="-10377" b="-3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/>
              <p:nvPr/>
            </p:nvSpPr>
            <p:spPr>
              <a:xfrm>
                <a:off x="4348923" y="2337365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923" y="2337365"/>
                <a:ext cx="237244" cy="276999"/>
              </a:xfrm>
              <a:prstGeom prst="rect">
                <a:avLst/>
              </a:prstGeom>
              <a:blipFill>
                <a:blip r:embed="rId7"/>
                <a:stretch>
                  <a:fillRect l="-17949" r="-1794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/>
              <p:nvPr/>
            </p:nvSpPr>
            <p:spPr>
              <a:xfrm>
                <a:off x="2154904" y="3073910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904" y="3073910"/>
                <a:ext cx="237244" cy="276999"/>
              </a:xfrm>
              <a:prstGeom prst="rect">
                <a:avLst/>
              </a:prstGeom>
              <a:blipFill>
                <a:blip r:embed="rId8"/>
                <a:stretch>
                  <a:fillRect l="-2564" r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/>
              <p:nvPr/>
            </p:nvSpPr>
            <p:spPr>
              <a:xfrm>
                <a:off x="1738699" y="2526891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699" y="2526891"/>
                <a:ext cx="237244" cy="276999"/>
              </a:xfrm>
              <a:prstGeom prst="rect">
                <a:avLst/>
              </a:prstGeom>
              <a:blipFill>
                <a:blip r:embed="rId9"/>
                <a:stretch>
                  <a:fillRect l="-17949" r="-179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/>
              <p:nvPr/>
            </p:nvSpPr>
            <p:spPr>
              <a:xfrm>
                <a:off x="3836458" y="2834619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458" y="2834619"/>
                <a:ext cx="237244" cy="276999"/>
              </a:xfrm>
              <a:prstGeom prst="rect">
                <a:avLst/>
              </a:prstGeom>
              <a:blipFill>
                <a:blip r:embed="rId10"/>
                <a:stretch>
                  <a:fillRect l="-17949" r="-179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306AEB8-92A7-48CC-8AA2-4042EE2ABCB3}"/>
                  </a:ext>
                </a:extLst>
              </p:cNvPr>
              <p:cNvSpPr txBox="1"/>
              <p:nvPr/>
            </p:nvSpPr>
            <p:spPr>
              <a:xfrm>
                <a:off x="7433149" y="3073910"/>
                <a:ext cx="3003964" cy="5846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𝐴𝑅𝑠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306AEB8-92A7-48CC-8AA2-4042EE2AB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3149" y="3073910"/>
                <a:ext cx="3003964" cy="58464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14BAAFE-C814-4F25-B5A9-9B8D9F40E702}"/>
                  </a:ext>
                </a:extLst>
              </p:cNvPr>
              <p:cNvSpPr txBox="1"/>
              <p:nvPr/>
            </p:nvSpPr>
            <p:spPr>
              <a:xfrm>
                <a:off x="5286401" y="4211282"/>
                <a:ext cx="49936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For combined input and disturbance: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14BAAFE-C814-4F25-B5A9-9B8D9F40E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401" y="4211282"/>
                <a:ext cx="4993672" cy="369332"/>
              </a:xfrm>
              <a:prstGeom prst="rect">
                <a:avLst/>
              </a:prstGeom>
              <a:blipFill>
                <a:blip r:embed="rId12"/>
                <a:stretch>
                  <a:fillRect l="-977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95937F8-9A6B-4C84-A1C2-CDDB74F836E6}"/>
                  </a:ext>
                </a:extLst>
              </p:cNvPr>
              <p:cNvSpPr txBox="1"/>
              <p:nvPr/>
            </p:nvSpPr>
            <p:spPr>
              <a:xfrm>
                <a:off x="7471559" y="2322040"/>
                <a:ext cx="2892010" cy="5846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𝐴𝑅𝑠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95937F8-9A6B-4C84-A1C2-CDDB74F83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1559" y="2322040"/>
                <a:ext cx="2892010" cy="58464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44C892-D5BE-44C3-A69A-E6EE7DE478F9}"/>
                  </a:ext>
                </a:extLst>
              </p:cNvPr>
              <p:cNvSpPr txBox="1"/>
              <p:nvPr/>
            </p:nvSpPr>
            <p:spPr>
              <a:xfrm>
                <a:off x="6178012" y="4877245"/>
                <a:ext cx="2709268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𝐴𝑅𝑠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44C892-D5BE-44C3-A69A-E6EE7DE47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012" y="4877245"/>
                <a:ext cx="2709268" cy="57676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8DFBE711-5BAE-4B84-B007-66300E119482}"/>
              </a:ext>
            </a:extLst>
          </p:cNvPr>
          <p:cNvSpPr txBox="1"/>
          <p:nvPr/>
        </p:nvSpPr>
        <p:spPr>
          <a:xfrm>
            <a:off x="5286401" y="5576872"/>
            <a:ext cx="499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Have we shown that the system is first order?</a:t>
            </a:r>
          </a:p>
        </p:txBody>
      </p:sp>
    </p:spTree>
    <p:extLst>
      <p:ext uri="{BB962C8B-B14F-4D97-AF65-F5344CB8AC3E}">
        <p14:creationId xmlns:p14="http://schemas.microsoft.com/office/powerpoint/2010/main" val="4005839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2970-C450-4BE8-B2BF-FABBCAEE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Sheet 3 question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6EA7BC-067C-4F68-BAED-F777837353F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743580" y="2010878"/>
                <a:ext cx="5846207" cy="3887504"/>
              </a:xfrm>
            </p:spPr>
            <p:txBody>
              <a:bodyPr>
                <a:noAutofit/>
              </a:bodyPr>
              <a:lstStyle/>
              <a:p>
                <a:pPr marL="0" lvl="0" indent="0">
                  <a:buNone/>
                </a:pPr>
                <a:r>
                  <a:rPr lang="en-GB" sz="1400" dirty="0"/>
                  <a:t>Figure Q2 illustrates a simple system for controlling the level of liquid in a tank with uniform cross-sectional area </a:t>
                </a:r>
                <a:r>
                  <a:rPr lang="en-GB" sz="1400" i="1" dirty="0"/>
                  <a:t>A</a:t>
                </a:r>
                <a:r>
                  <a:rPr lang="en-GB" sz="1400" dirty="0"/>
                  <a:t>. The error signal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1400" dirty="0"/>
                  <a:t> is derived by comparing the actual height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1400" i="1" dirty="0"/>
                  <a:t> </a:t>
                </a:r>
                <a:r>
                  <a:rPr lang="en-GB" sz="1400" dirty="0"/>
                  <a:t>with the desired level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400" dirty="0"/>
                  <a:t>, and is fed to a controller which drives a variable speed pump such that the controlled volumetric inflow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400" dirty="0"/>
                  <a:t> to the tank is given by: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m:rPr>
                          <m:sty m:val="p"/>
                        </m:rPr>
                        <a:rPr lang="en-GB" sz="1400">
                          <a:latin typeface="Cambria Math" panose="02040503050406030204" pitchFamily="18" charset="0"/>
                        </a:rPr>
                        <m:t>ε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  <a:p>
                <a:pPr marL="0" indent="0">
                  <a:buNone/>
                </a:pPr>
                <a:r>
                  <a:rPr lang="en-GB" sz="1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sz="1400" dirty="0"/>
                  <a:t> is the transfer function of the controller. In addition, there is an uncontrolled disturbance inflow to the tank given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sz="1400" dirty="0"/>
                  <a:t>. The tank outflow passes through a restriction with </a:t>
                </a:r>
                <a:r>
                  <a:rPr lang="en-GB" sz="1400" dirty="0" err="1"/>
                  <a:t>linearised</a:t>
                </a:r>
                <a:r>
                  <a:rPr lang="en-GB" sz="1400" dirty="0"/>
                  <a:t> flow resistance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1400" dirty="0"/>
                  <a:t>.</a:t>
                </a:r>
              </a:p>
              <a:p>
                <a:pPr marL="0" indent="0">
                  <a:buNone/>
                </a:pPr>
                <a:r>
                  <a:rPr lang="en-GB" sz="1400" dirty="0"/>
                  <a:t>For the case when the controller is a proportional controller with gain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GB" sz="1400" dirty="0"/>
                  <a:t>,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GB" sz="1400" dirty="0"/>
              </a:p>
              <a:p>
                <a:pPr marL="457200" lvl="0" indent="-457200">
                  <a:buFont typeface="+mj-lt"/>
                  <a:buAutoNum type="alphaLcParenR" startAt="2"/>
                </a:pPr>
                <a:r>
                  <a:rPr lang="en-GB" sz="1400" dirty="0"/>
                  <a:t>If the tank area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 = 2</m:t>
                    </m:r>
                  </m:oMath>
                </a14:m>
                <a:r>
                  <a:rPr lang="en-GB" sz="1400" dirty="0"/>
                  <a:t> and the flow resistance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400" dirty="0"/>
                  <a:t> in consistent units, find the required value of the controller gain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GB" sz="1400" dirty="0"/>
                  <a:t> to give a system time constant of 5 seconds. </a:t>
                </a:r>
              </a:p>
              <a:p>
                <a:endParaRPr lang="en-GB" sz="9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6EA7BC-067C-4F68-BAED-F777837353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743580" y="2010878"/>
                <a:ext cx="5846207" cy="3887504"/>
              </a:xfrm>
              <a:blipFill>
                <a:blip r:embed="rId2"/>
                <a:stretch>
                  <a:fillRect l="-313" b="-5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Canvas 604">
            <a:extLst>
              <a:ext uri="{FF2B5EF4-FFF2-40B4-BE49-F238E27FC236}">
                <a16:creationId xmlns:a16="http://schemas.microsoft.com/office/drawing/2014/main" id="{8A637D05-137C-4F4A-82BF-EB62A49495A8}"/>
              </a:ext>
            </a:extLst>
          </p:cNvPr>
          <p:cNvGrpSpPr/>
          <p:nvPr/>
        </p:nvGrpSpPr>
        <p:grpSpPr>
          <a:xfrm>
            <a:off x="6558224" y="1793407"/>
            <a:ext cx="5486400" cy="3266934"/>
            <a:chOff x="0" y="0"/>
            <a:chExt cx="5486400" cy="32669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0EA62B-2B2A-447D-AD57-B9F1ADFBDF3F}"/>
                </a:ext>
              </a:extLst>
            </p:cNvPr>
            <p:cNvSpPr/>
            <p:nvPr/>
          </p:nvSpPr>
          <p:spPr>
            <a:xfrm>
              <a:off x="0" y="0"/>
              <a:ext cx="5486400" cy="3200400"/>
            </a:xfrm>
            <a:prstGeom prst="rect">
              <a:avLst/>
            </a:prstGeom>
            <a:noFill/>
          </p:spPr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55A0137-B79E-4066-A115-D2AAC48B3CC9}"/>
                </a:ext>
              </a:extLst>
            </p:cNvPr>
            <p:cNvCxnSpPr/>
            <p:nvPr/>
          </p:nvCxnSpPr>
          <p:spPr>
            <a:xfrm>
              <a:off x="1650365" y="2312987"/>
              <a:ext cx="279844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3C5FBF9-B2C1-45AE-8BCB-FB1CE8F12ADB}"/>
                </a:ext>
              </a:extLst>
            </p:cNvPr>
            <p:cNvSpPr/>
            <p:nvPr/>
          </p:nvSpPr>
          <p:spPr>
            <a:xfrm>
              <a:off x="1076325" y="877887"/>
              <a:ext cx="143509" cy="1504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F79758B-4EE0-4832-AF36-8F8C8EAEBF61}"/>
                </a:ext>
              </a:extLst>
            </p:cNvPr>
            <p:cNvCxnSpPr/>
            <p:nvPr/>
          </p:nvCxnSpPr>
          <p:spPr>
            <a:xfrm>
              <a:off x="1865630" y="953748"/>
              <a:ext cx="0" cy="6492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 Box 541">
              <a:extLst>
                <a:ext uri="{FF2B5EF4-FFF2-40B4-BE49-F238E27FC236}">
                  <a16:creationId xmlns:a16="http://schemas.microsoft.com/office/drawing/2014/main" id="{EA457833-8B16-4C23-AFFC-CA7B578A7308}"/>
                </a:ext>
              </a:extLst>
            </p:cNvPr>
            <p:cNvSpPr txBox="1"/>
            <p:nvPr/>
          </p:nvSpPr>
          <p:spPr>
            <a:xfrm>
              <a:off x="861060" y="416370"/>
              <a:ext cx="788037" cy="3146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pump</a:t>
              </a:r>
              <a:endParaRPr lang="en-GB" sz="16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25">
              <a:extLst>
                <a:ext uri="{FF2B5EF4-FFF2-40B4-BE49-F238E27FC236}">
                  <a16:creationId xmlns:a16="http://schemas.microsoft.com/office/drawing/2014/main" id="{391B7481-C4D8-47F3-B8C7-793F28B3C12B}"/>
                </a:ext>
              </a:extLst>
            </p:cNvPr>
            <p:cNvSpPr txBox="1"/>
            <p:nvPr/>
          </p:nvSpPr>
          <p:spPr>
            <a:xfrm>
              <a:off x="1878522" y="2780030"/>
              <a:ext cx="1565711" cy="486904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Transducer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7F0442-6012-4270-9934-91D507DC4A1E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>
              <a:off x="2296160" y="2384742"/>
              <a:ext cx="365218" cy="3952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 Box 25">
              <a:extLst>
                <a:ext uri="{FF2B5EF4-FFF2-40B4-BE49-F238E27FC236}">
                  <a16:creationId xmlns:a16="http://schemas.microsoft.com/office/drawing/2014/main" id="{93A260D4-7AA6-4E0D-9644-F98D26AECCC5}"/>
                </a:ext>
              </a:extLst>
            </p:cNvPr>
            <p:cNvSpPr txBox="1"/>
            <p:nvPr/>
          </p:nvSpPr>
          <p:spPr>
            <a:xfrm>
              <a:off x="551267" y="617883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1600" baseline="-250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i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391AAF6-B633-4537-8EB4-8344FFF34D50}"/>
                </a:ext>
              </a:extLst>
            </p:cNvPr>
            <p:cNvCxnSpPr/>
            <p:nvPr/>
          </p:nvCxnSpPr>
          <p:spPr>
            <a:xfrm flipV="1">
              <a:off x="1148079" y="1095505"/>
              <a:ext cx="0" cy="150450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 Box 25">
              <a:extLst>
                <a:ext uri="{FF2B5EF4-FFF2-40B4-BE49-F238E27FC236}">
                  <a16:creationId xmlns:a16="http://schemas.microsoft.com/office/drawing/2014/main" id="{17CD8A77-1A43-4359-9349-74766536D588}"/>
                </a:ext>
              </a:extLst>
            </p:cNvPr>
            <p:cNvSpPr txBox="1"/>
            <p:nvPr/>
          </p:nvSpPr>
          <p:spPr>
            <a:xfrm>
              <a:off x="3424144" y="1790606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</a:t>
              </a:r>
              <a:endParaRPr lang="en-GB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1DE2872-C6BA-4425-A0AD-909A8CE7D908}"/>
                </a:ext>
              </a:extLst>
            </p:cNvPr>
            <p:cNvCxnSpPr/>
            <p:nvPr/>
          </p:nvCxnSpPr>
          <p:spPr>
            <a:xfrm>
              <a:off x="430530" y="953748"/>
              <a:ext cx="717549" cy="348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38B4D8CE-729F-4B8D-93FB-E7CE2E1FC271}"/>
                </a:ext>
              </a:extLst>
            </p:cNvPr>
            <p:cNvSpPr/>
            <p:nvPr/>
          </p:nvSpPr>
          <p:spPr>
            <a:xfrm>
              <a:off x="1004570" y="806132"/>
              <a:ext cx="287020" cy="287020"/>
            </a:xfrm>
            <a:prstGeom prst="arc">
              <a:avLst>
                <a:gd name="adj1" fmla="val 19831151"/>
                <a:gd name="adj2" fmla="val 16781201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C5304C-A358-41F1-961F-EE08D1F96141}"/>
                </a:ext>
              </a:extLst>
            </p:cNvPr>
            <p:cNvCxnSpPr>
              <a:stCxn id="17" idx="0"/>
            </p:cNvCxnSpPr>
            <p:nvPr/>
          </p:nvCxnSpPr>
          <p:spPr>
            <a:xfrm>
              <a:off x="1273008" y="879016"/>
              <a:ext cx="520867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11E8A6-B326-4C17-9DDC-C74754EC5D17}"/>
                </a:ext>
              </a:extLst>
            </p:cNvPr>
            <p:cNvCxnSpPr>
              <a:stCxn id="17" idx="2"/>
            </p:cNvCxnSpPr>
            <p:nvPr/>
          </p:nvCxnSpPr>
          <p:spPr>
            <a:xfrm flipV="1">
              <a:off x="1172227" y="806132"/>
              <a:ext cx="621648" cy="204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3814AE96-7791-4058-90B3-18BDE21F0AFB}"/>
                </a:ext>
              </a:extLst>
            </p:cNvPr>
            <p:cNvSpPr/>
            <p:nvPr/>
          </p:nvSpPr>
          <p:spPr>
            <a:xfrm>
              <a:off x="1650365" y="806132"/>
              <a:ext cx="285752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97EEC401-2A22-44F8-9C14-CDACAB07D0F7}"/>
                </a:ext>
              </a:extLst>
            </p:cNvPr>
            <p:cNvSpPr/>
            <p:nvPr/>
          </p:nvSpPr>
          <p:spPr>
            <a:xfrm>
              <a:off x="1722119" y="879016"/>
              <a:ext cx="143511" cy="149344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055A364-297D-439D-A3FE-DFBBA50013A1}"/>
                </a:ext>
              </a:extLst>
            </p:cNvPr>
            <p:cNvCxnSpPr/>
            <p:nvPr/>
          </p:nvCxnSpPr>
          <p:spPr>
            <a:xfrm>
              <a:off x="1937385" y="953748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47AF023-D9EF-4448-9EA7-89387774BF11}"/>
                </a:ext>
              </a:extLst>
            </p:cNvPr>
            <p:cNvGrpSpPr/>
            <p:nvPr/>
          </p:nvGrpSpPr>
          <p:grpSpPr>
            <a:xfrm>
              <a:off x="359410" y="2344550"/>
              <a:ext cx="1864995" cy="403560"/>
              <a:chOff x="359410" y="2201040"/>
              <a:chExt cx="1864995" cy="403560"/>
            </a:xfrm>
          </p:grpSpPr>
          <p:sp>
            <p:nvSpPr>
              <p:cNvPr id="46" name="Flowchart: Summing Junction 45">
                <a:extLst>
                  <a:ext uri="{FF2B5EF4-FFF2-40B4-BE49-F238E27FC236}">
                    <a16:creationId xmlns:a16="http://schemas.microsoft.com/office/drawing/2014/main" id="{F5890B84-4263-43B1-8588-2DDB34926F7B}"/>
                  </a:ext>
                </a:extLst>
              </p:cNvPr>
              <p:cNvSpPr/>
              <p:nvPr/>
            </p:nvSpPr>
            <p:spPr>
              <a:xfrm>
                <a:off x="1076325" y="2456497"/>
                <a:ext cx="143509" cy="148103"/>
              </a:xfrm>
              <a:prstGeom prst="flowChartSummingJunctio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5ADCB7DC-E23B-4CFB-8E4D-C5E1183DC5FB}"/>
                  </a:ext>
                </a:extLst>
              </p:cNvPr>
              <p:cNvCxnSpPr/>
              <p:nvPr/>
            </p:nvCxnSpPr>
            <p:spPr>
              <a:xfrm>
                <a:off x="359410" y="2528252"/>
                <a:ext cx="716915" cy="3175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" name="Text Box 25">
                <a:extLst>
                  <a:ext uri="{FF2B5EF4-FFF2-40B4-BE49-F238E27FC236}">
                    <a16:creationId xmlns:a16="http://schemas.microsoft.com/office/drawing/2014/main" id="{853440E6-CEAD-4D4A-A050-5CEF9B7395A9}"/>
                  </a:ext>
                </a:extLst>
              </p:cNvPr>
              <p:cNvSpPr txBox="1"/>
              <p:nvPr/>
            </p:nvSpPr>
            <p:spPr>
              <a:xfrm>
                <a:off x="522528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r>
                  <a:rPr lang="en-GB" baseline="-250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i</a:t>
                </a:r>
                <a:endParaRPr lang="en-GB" sz="20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sp>
            <p:nvSpPr>
              <p:cNvPr id="49" name="Text Box 25">
                <a:extLst>
                  <a:ext uri="{FF2B5EF4-FFF2-40B4-BE49-F238E27FC236}">
                    <a16:creationId xmlns:a16="http://schemas.microsoft.com/office/drawing/2014/main" id="{CF39F96C-A937-44AB-B62E-9B7F7064BE26}"/>
                  </a:ext>
                </a:extLst>
              </p:cNvPr>
              <p:cNvSpPr txBox="1"/>
              <p:nvPr/>
            </p:nvSpPr>
            <p:spPr>
              <a:xfrm>
                <a:off x="1323153" y="2201040"/>
                <a:ext cx="645795" cy="28702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n-GB" sz="1600" dirty="0">
                    <a:effectLst/>
                    <a:latin typeface="Verdana" panose="020B0604030504040204" pitchFamily="34" charset="0"/>
                    <a:ea typeface="Calibri" panose="020F0502020204030204" pitchFamily="34" charset="0"/>
                  </a:rPr>
                  <a:t>h</a:t>
                </a:r>
                <a:endParaRPr lang="en-GB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0ABCCF84-79AC-4469-8864-C6A80D0359D1}"/>
                  </a:ext>
                </a:extLst>
              </p:cNvPr>
              <p:cNvCxnSpPr/>
              <p:nvPr/>
            </p:nvCxnSpPr>
            <p:spPr>
              <a:xfrm flipH="1" flipV="1">
                <a:off x="1221740" y="2528253"/>
                <a:ext cx="1002665" cy="3174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FE09B58-D4F9-4029-B448-12F0080DE2AA}"/>
                </a:ext>
              </a:extLst>
            </p:cNvPr>
            <p:cNvCxnSpPr/>
            <p:nvPr/>
          </p:nvCxnSpPr>
          <p:spPr>
            <a:xfrm flipH="1">
              <a:off x="2799715" y="2097722"/>
              <a:ext cx="164909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5EFF925-7AC6-45D2-97A3-B4C45C504D77}"/>
                </a:ext>
              </a:extLst>
            </p:cNvPr>
            <p:cNvCxnSpPr/>
            <p:nvPr/>
          </p:nvCxnSpPr>
          <p:spPr>
            <a:xfrm>
              <a:off x="1650365" y="1171870"/>
              <a:ext cx="0" cy="1141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5FA70F1-9CE9-4866-AA52-8CE5B43096F2}"/>
                </a:ext>
              </a:extLst>
            </p:cNvPr>
            <p:cNvCxnSpPr/>
            <p:nvPr/>
          </p:nvCxnSpPr>
          <p:spPr>
            <a:xfrm>
              <a:off x="2799715" y="1171267"/>
              <a:ext cx="0" cy="9264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63FD0A6-650F-4CC4-81DB-3D010B5BCE09}"/>
                </a:ext>
              </a:extLst>
            </p:cNvPr>
            <p:cNvCxnSpPr/>
            <p:nvPr/>
          </p:nvCxnSpPr>
          <p:spPr>
            <a:xfrm flipH="1">
              <a:off x="2502217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94B046BF-04C2-47B9-864F-C7282E84D03C}"/>
                </a:ext>
              </a:extLst>
            </p:cNvPr>
            <p:cNvSpPr/>
            <p:nvPr/>
          </p:nvSpPr>
          <p:spPr>
            <a:xfrm flipH="1">
              <a:off x="2502219" y="808485"/>
              <a:ext cx="285750" cy="287020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EC34410C-7259-46B8-80E6-320A9C59C69D}"/>
                </a:ext>
              </a:extLst>
            </p:cNvPr>
            <p:cNvSpPr/>
            <p:nvPr/>
          </p:nvSpPr>
          <p:spPr>
            <a:xfrm flipH="1">
              <a:off x="2573974" y="878194"/>
              <a:ext cx="143510" cy="149225"/>
            </a:xfrm>
            <a:prstGeom prst="arc">
              <a:avLst>
                <a:gd name="adj1" fmla="val 16080531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2ACA85-F6F0-4AC6-A9B0-C30C37BB2F4B}"/>
                </a:ext>
              </a:extLst>
            </p:cNvPr>
            <p:cNvCxnSpPr/>
            <p:nvPr/>
          </p:nvCxnSpPr>
          <p:spPr>
            <a:xfrm flipH="1">
              <a:off x="2573972" y="954055"/>
              <a:ext cx="0" cy="6489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5A8D23-FEF6-464C-BBFD-516074C3916C}"/>
                </a:ext>
              </a:extLst>
            </p:cNvPr>
            <p:cNvSpPr/>
            <p:nvPr/>
          </p:nvSpPr>
          <p:spPr>
            <a:xfrm>
              <a:off x="2152650" y="2312987"/>
              <a:ext cx="143510" cy="71755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E34FAFF-5BAE-40B7-A84A-BB1E6E006F47}"/>
                </a:ext>
              </a:extLst>
            </p:cNvPr>
            <p:cNvCxnSpPr/>
            <p:nvPr/>
          </p:nvCxnSpPr>
          <p:spPr>
            <a:xfrm>
              <a:off x="1650365" y="1738947"/>
              <a:ext cx="113760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C649871-2009-4CAC-B685-5238DBE5A171}"/>
                </a:ext>
              </a:extLst>
            </p:cNvPr>
            <p:cNvCxnSpPr/>
            <p:nvPr/>
          </p:nvCxnSpPr>
          <p:spPr>
            <a:xfrm flipV="1">
              <a:off x="1793875" y="1738947"/>
              <a:ext cx="0" cy="574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B8BD8B-8473-4D35-9C0D-D3491BDCFE9D}"/>
                </a:ext>
              </a:extLst>
            </p:cNvPr>
            <p:cNvCxnSpPr>
              <a:stCxn id="31" idx="2"/>
            </p:cNvCxnSpPr>
            <p:nvPr/>
          </p:nvCxnSpPr>
          <p:spPr>
            <a:xfrm>
              <a:off x="2224405" y="2384742"/>
              <a:ext cx="0" cy="29019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611E1899-72A8-49DB-8073-4536534F7F79}"/>
                </a:ext>
              </a:extLst>
            </p:cNvPr>
            <p:cNvSpPr/>
            <p:nvPr/>
          </p:nvSpPr>
          <p:spPr>
            <a:xfrm>
              <a:off x="3444240" y="224123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FA819DD6-D229-44EA-8BCD-28D57D88AD60}"/>
                </a:ext>
              </a:extLst>
            </p:cNvPr>
            <p:cNvSpPr/>
            <p:nvPr/>
          </p:nvSpPr>
          <p:spPr>
            <a:xfrm flipV="1">
              <a:off x="3444240" y="2097722"/>
              <a:ext cx="215265" cy="7175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7" name="Text Box 25">
              <a:extLst>
                <a:ext uri="{FF2B5EF4-FFF2-40B4-BE49-F238E27FC236}">
                  <a16:creationId xmlns:a16="http://schemas.microsoft.com/office/drawing/2014/main" id="{764D2B26-F9A7-4DD3-92F4-4918F38D13A4}"/>
                </a:ext>
              </a:extLst>
            </p:cNvPr>
            <p:cNvSpPr txBox="1"/>
            <p:nvPr/>
          </p:nvSpPr>
          <p:spPr>
            <a:xfrm>
              <a:off x="1792455" y="1877990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h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CEDFD0F-CB40-4163-B010-68CD23A8FE73}"/>
                </a:ext>
              </a:extLst>
            </p:cNvPr>
            <p:cNvSpPr/>
            <p:nvPr/>
          </p:nvSpPr>
          <p:spPr>
            <a:xfrm>
              <a:off x="861378" y="1523682"/>
              <a:ext cx="574990" cy="430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9" name="Text Box 25">
              <a:extLst>
                <a:ext uri="{FF2B5EF4-FFF2-40B4-BE49-F238E27FC236}">
                  <a16:creationId xmlns:a16="http://schemas.microsoft.com/office/drawing/2014/main" id="{54228CEC-782D-4A36-876D-21609E2E5450}"/>
                </a:ext>
              </a:extLst>
            </p:cNvPr>
            <p:cNvSpPr txBox="1"/>
            <p:nvPr/>
          </p:nvSpPr>
          <p:spPr>
            <a:xfrm>
              <a:off x="3310893" y="2500585"/>
              <a:ext cx="1219828" cy="33799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Restrictor</a:t>
              </a:r>
              <a:endParaRPr lang="en-GB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65768E8-AACF-4F51-A260-50A781F46E9D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3587750" y="2312987"/>
              <a:ext cx="333057" cy="18759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836C6EC3-CF05-4E99-86B1-23EFCEAEC865}"/>
                    </a:ext>
                  </a:extLst>
                </p:cNvPr>
                <p:cNvSpPr txBox="1"/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𝐶</m:t>
                            </m:r>
                          </m:sub>
                        </m:sSub>
                        <m:d>
                          <m:dPr>
                            <m:ctrlP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6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 Box 577">
                  <a:extLst>
                    <a:ext uri="{FF2B5EF4-FFF2-40B4-BE49-F238E27FC236}">
                      <a16:creationId xmlns:a16="http://schemas.microsoft.com/office/drawing/2014/main" id="{836C6EC3-CF05-4E99-86B1-23EFCEAEC8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440" y="1540730"/>
                  <a:ext cx="574041" cy="287020"/>
                </a:xfrm>
                <a:prstGeom prst="rect">
                  <a:avLst/>
                </a:prstGeom>
                <a:blipFill>
                  <a:blip r:embed="rId3"/>
                  <a:stretch>
                    <a:fillRect b="-6383"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 Box 25">
              <a:extLst>
                <a:ext uri="{FF2B5EF4-FFF2-40B4-BE49-F238E27FC236}">
                  <a16:creationId xmlns:a16="http://schemas.microsoft.com/office/drawing/2014/main" id="{DF7C19C2-A51B-4132-92E8-C57A21322420}"/>
                </a:ext>
              </a:extLst>
            </p:cNvPr>
            <p:cNvSpPr txBox="1"/>
            <p:nvPr/>
          </p:nvSpPr>
          <p:spPr>
            <a:xfrm>
              <a:off x="2877315" y="454062"/>
              <a:ext cx="645795" cy="3414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q</a:t>
              </a:r>
              <a:r>
                <a:rPr lang="en-GB" sz="1600" baseline="-25000" dirty="0" err="1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D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E5AAB80-FDB2-4843-B215-C631C8AB4DF9}"/>
                </a:ext>
              </a:extLst>
            </p:cNvPr>
            <p:cNvCxnSpPr/>
            <p:nvPr/>
          </p:nvCxnSpPr>
          <p:spPr>
            <a:xfrm flipH="1">
              <a:off x="2710330" y="808485"/>
              <a:ext cx="716915" cy="317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 Box 25">
              <a:extLst>
                <a:ext uri="{FF2B5EF4-FFF2-40B4-BE49-F238E27FC236}">
                  <a16:creationId xmlns:a16="http://schemas.microsoft.com/office/drawing/2014/main" id="{4BF49E06-6334-4469-ACB5-95A89C311D0A}"/>
                </a:ext>
              </a:extLst>
            </p:cNvPr>
            <p:cNvSpPr txBox="1"/>
            <p:nvPr/>
          </p:nvSpPr>
          <p:spPr>
            <a:xfrm>
              <a:off x="865338" y="2097722"/>
              <a:ext cx="645795" cy="2870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ε</a:t>
              </a:r>
              <a:endParaRPr lang="en-GB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AEB1EBDB-D09F-49E7-AE78-AA60D8BE3B66}"/>
                </a:ext>
              </a:extLst>
            </p:cNvPr>
            <p:cNvSpPr txBox="1"/>
            <p:nvPr/>
          </p:nvSpPr>
          <p:spPr>
            <a:xfrm>
              <a:off x="792035" y="2399396"/>
              <a:ext cx="1086487" cy="542773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en-GB" sz="1600" dirty="0">
                  <a:effectLst/>
                  <a:latin typeface="Verdana" panose="020B0604030504040204" pitchFamily="34" charset="0"/>
                  <a:ea typeface="Calibri" panose="020F0502020204030204" pitchFamily="34" charset="0"/>
                </a:rPr>
                <a:t>+   -</a:t>
              </a:r>
              <a:endParaRPr lang="en-GB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529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2970-C450-4BE8-B2BF-FABBCAEE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3: Overall Transfer functions</a:t>
            </a:r>
          </a:p>
        </p:txBody>
      </p:sp>
      <p:sp>
        <p:nvSpPr>
          <p:cNvPr id="52" name="Flowchart: Summing Junction 51">
            <a:extLst>
              <a:ext uri="{FF2B5EF4-FFF2-40B4-BE49-F238E27FC236}">
                <a16:creationId xmlns:a16="http://schemas.microsoft.com/office/drawing/2014/main" id="{C518D61F-4617-43C1-9219-81522417935F}"/>
              </a:ext>
            </a:extLst>
          </p:cNvPr>
          <p:cNvSpPr/>
          <p:nvPr/>
        </p:nvSpPr>
        <p:spPr>
          <a:xfrm>
            <a:off x="1967330" y="269900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lowchart: Summing Junction 52">
            <a:extLst>
              <a:ext uri="{FF2B5EF4-FFF2-40B4-BE49-F238E27FC236}">
                <a16:creationId xmlns:a16="http://schemas.microsoft.com/office/drawing/2014/main" id="{26B410B9-2BD9-4079-B6E1-BE59E989C7E8}"/>
              </a:ext>
            </a:extLst>
          </p:cNvPr>
          <p:cNvSpPr/>
          <p:nvPr/>
        </p:nvSpPr>
        <p:spPr>
          <a:xfrm>
            <a:off x="4176729" y="2691722"/>
            <a:ext cx="285742" cy="293380"/>
          </a:xfrm>
          <a:prstGeom prst="flowChartSummingJunct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/>
              <p:nvPr/>
            </p:nvSpPr>
            <p:spPr>
              <a:xfrm>
                <a:off x="2883761" y="2654293"/>
                <a:ext cx="895928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81D849-4076-48C3-919A-057B93F7E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3761" y="2654293"/>
                <a:ext cx="89592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/>
              <p:nvPr/>
            </p:nvSpPr>
            <p:spPr>
              <a:xfrm>
                <a:off x="1071383" y="2526892"/>
                <a:ext cx="5972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6FF1A1-84D1-4CB4-A33C-AAAA99633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383" y="2526892"/>
                <a:ext cx="597278" cy="276999"/>
              </a:xfrm>
              <a:prstGeom prst="rect">
                <a:avLst/>
              </a:prstGeom>
              <a:blipFill>
                <a:blip r:embed="rId3"/>
                <a:stretch>
                  <a:fillRect l="-8163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3F2444C-2073-49E8-BBE1-7B1FAD14FA7E}"/>
              </a:ext>
            </a:extLst>
          </p:cNvPr>
          <p:cNvCxnSpPr>
            <a:cxnSpLocks/>
          </p:cNvCxnSpPr>
          <p:nvPr/>
        </p:nvCxnSpPr>
        <p:spPr>
          <a:xfrm>
            <a:off x="1219186" y="2841770"/>
            <a:ext cx="7481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80DDCC6-7F73-4BFC-87BA-BCFC8198D150}"/>
              </a:ext>
            </a:extLst>
          </p:cNvPr>
          <p:cNvCxnSpPr>
            <a:cxnSpLocks/>
            <a:stCxn id="52" idx="6"/>
          </p:cNvCxnSpPr>
          <p:nvPr/>
        </p:nvCxnSpPr>
        <p:spPr>
          <a:xfrm flipV="1">
            <a:off x="2253072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/>
              <p:nvPr/>
            </p:nvSpPr>
            <p:spPr>
              <a:xfrm>
                <a:off x="4855120" y="2526874"/>
                <a:ext cx="1058238" cy="615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𝐴𝑅𝑠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AFACF0-D793-4EB7-A31D-F3CC64A1A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120" y="2526874"/>
                <a:ext cx="1058238" cy="6154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142EC49-8876-4587-B890-762ADCBA5335}"/>
              </a:ext>
            </a:extLst>
          </p:cNvPr>
          <p:cNvCxnSpPr>
            <a:cxnSpLocks/>
            <a:stCxn id="54" idx="3"/>
            <a:endCxn id="53" idx="2"/>
          </p:cNvCxnSpPr>
          <p:nvPr/>
        </p:nvCxnSpPr>
        <p:spPr>
          <a:xfrm flipV="1">
            <a:off x="3779689" y="2838412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85C3959-3BF8-4922-9AC0-C26CF932A6CE}"/>
              </a:ext>
            </a:extLst>
          </p:cNvPr>
          <p:cNvCxnSpPr>
            <a:cxnSpLocks/>
          </p:cNvCxnSpPr>
          <p:nvPr/>
        </p:nvCxnSpPr>
        <p:spPr>
          <a:xfrm flipV="1">
            <a:off x="5904842" y="2839298"/>
            <a:ext cx="630689" cy="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5704B55-A862-43EC-A684-CE27C44E4ACA}"/>
              </a:ext>
            </a:extLst>
          </p:cNvPr>
          <p:cNvCxnSpPr>
            <a:cxnSpLocks/>
          </p:cNvCxnSpPr>
          <p:nvPr/>
        </p:nvCxnSpPr>
        <p:spPr>
          <a:xfrm flipV="1">
            <a:off x="4455299" y="2825685"/>
            <a:ext cx="397040" cy="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14AB584-C123-4F0B-AD9D-5AB9CBAEC9E2}"/>
              </a:ext>
            </a:extLst>
          </p:cNvPr>
          <p:cNvCxnSpPr/>
          <p:nvPr/>
        </p:nvCxnSpPr>
        <p:spPr>
          <a:xfrm>
            <a:off x="6220186" y="2845692"/>
            <a:ext cx="0" cy="9969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1ACF22F-B1D9-43F0-8261-BF250EC5EAD1}"/>
              </a:ext>
            </a:extLst>
          </p:cNvPr>
          <p:cNvCxnSpPr>
            <a:cxnSpLocks/>
          </p:cNvCxnSpPr>
          <p:nvPr/>
        </p:nvCxnSpPr>
        <p:spPr>
          <a:xfrm>
            <a:off x="2110201" y="3849009"/>
            <a:ext cx="4119221" cy="54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E88B749-3BBE-4DA4-9D0F-53AD68799C31}"/>
              </a:ext>
            </a:extLst>
          </p:cNvPr>
          <p:cNvCxnSpPr>
            <a:cxnSpLocks/>
            <a:endCxn id="52" idx="4"/>
          </p:cNvCxnSpPr>
          <p:nvPr/>
        </p:nvCxnSpPr>
        <p:spPr>
          <a:xfrm flipV="1">
            <a:off x="2110201" y="2992382"/>
            <a:ext cx="0" cy="856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/>
              <p:nvPr/>
            </p:nvSpPr>
            <p:spPr>
              <a:xfrm>
                <a:off x="6046629" y="2503725"/>
                <a:ext cx="5429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B6B70A-3348-43D5-B474-AEF3A96AD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629" y="2503725"/>
                <a:ext cx="542906" cy="276999"/>
              </a:xfrm>
              <a:prstGeom prst="rect">
                <a:avLst/>
              </a:prstGeom>
              <a:blipFill>
                <a:blip r:embed="rId5"/>
                <a:stretch>
                  <a:fillRect l="-898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0B4CE18-04D1-4684-A7F0-9DCC2C0F2087}"/>
              </a:ext>
            </a:extLst>
          </p:cNvPr>
          <p:cNvCxnSpPr>
            <a:cxnSpLocks/>
          </p:cNvCxnSpPr>
          <p:nvPr/>
        </p:nvCxnSpPr>
        <p:spPr>
          <a:xfrm>
            <a:off x="4301128" y="2041236"/>
            <a:ext cx="0" cy="650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/>
              <p:nvPr/>
            </p:nvSpPr>
            <p:spPr>
              <a:xfrm>
                <a:off x="3648801" y="2134366"/>
                <a:ext cx="6499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23AEEB-9CE1-44B9-96A3-3AEBAEACB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01" y="2134366"/>
                <a:ext cx="649922" cy="276999"/>
              </a:xfrm>
              <a:prstGeom prst="rect">
                <a:avLst/>
              </a:prstGeom>
              <a:blipFill>
                <a:blip r:embed="rId6"/>
                <a:stretch>
                  <a:fillRect l="-10377" b="-3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/>
              <p:nvPr/>
            </p:nvSpPr>
            <p:spPr>
              <a:xfrm>
                <a:off x="4348923" y="2337365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D6CCD7E-B390-4603-8CD2-3D55AD8BE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923" y="2337365"/>
                <a:ext cx="237244" cy="276999"/>
              </a:xfrm>
              <a:prstGeom prst="rect">
                <a:avLst/>
              </a:prstGeom>
              <a:blipFill>
                <a:blip r:embed="rId7"/>
                <a:stretch>
                  <a:fillRect l="-17949" r="-1794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/>
              <p:nvPr/>
            </p:nvSpPr>
            <p:spPr>
              <a:xfrm>
                <a:off x="2154904" y="3073910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CE3323-0622-429A-9B56-D0E6CD3BE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904" y="3073910"/>
                <a:ext cx="237244" cy="276999"/>
              </a:xfrm>
              <a:prstGeom prst="rect">
                <a:avLst/>
              </a:prstGeom>
              <a:blipFill>
                <a:blip r:embed="rId8"/>
                <a:stretch>
                  <a:fillRect l="-2564" r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/>
              <p:nvPr/>
            </p:nvSpPr>
            <p:spPr>
              <a:xfrm>
                <a:off x="1738699" y="2526891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3D2D72C-5F93-46E1-8AFC-1C9D8762A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699" y="2526891"/>
                <a:ext cx="237244" cy="276999"/>
              </a:xfrm>
              <a:prstGeom prst="rect">
                <a:avLst/>
              </a:prstGeom>
              <a:blipFill>
                <a:blip r:embed="rId9"/>
                <a:stretch>
                  <a:fillRect l="-17949" r="-179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/>
              <p:nvPr/>
            </p:nvSpPr>
            <p:spPr>
              <a:xfrm>
                <a:off x="3836458" y="2834619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7A0E00-7D52-4A09-9564-BD6FCBEBA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458" y="2834619"/>
                <a:ext cx="237244" cy="276999"/>
              </a:xfrm>
              <a:prstGeom prst="rect">
                <a:avLst/>
              </a:prstGeom>
              <a:blipFill>
                <a:blip r:embed="rId10"/>
                <a:stretch>
                  <a:fillRect l="-17949" r="-179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306AEB8-92A7-48CC-8AA2-4042EE2ABCB3}"/>
                  </a:ext>
                </a:extLst>
              </p:cNvPr>
              <p:cNvSpPr txBox="1"/>
              <p:nvPr/>
            </p:nvSpPr>
            <p:spPr>
              <a:xfrm>
                <a:off x="7373820" y="2599607"/>
                <a:ext cx="16616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     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4306AEB8-92A7-48CC-8AA2-4042EE2AB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820" y="2599607"/>
                <a:ext cx="1661673" cy="276999"/>
              </a:xfrm>
              <a:prstGeom prst="rect">
                <a:avLst/>
              </a:prstGeom>
              <a:blipFill>
                <a:blip r:embed="rId11"/>
                <a:stretch>
                  <a:fillRect l="-2941" r="-2574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44C892-D5BE-44C3-A69A-E6EE7DE478F9}"/>
                  </a:ext>
                </a:extLst>
              </p:cNvPr>
              <p:cNvSpPr txBox="1"/>
              <p:nvPr/>
            </p:nvSpPr>
            <p:spPr>
              <a:xfrm>
                <a:off x="7373820" y="2973118"/>
                <a:ext cx="2563907" cy="5843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+10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44C892-D5BE-44C3-A69A-E6EE7DE47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820" y="2973118"/>
                <a:ext cx="2563907" cy="58439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8DFBE711-5BAE-4B84-B007-66300E119482}"/>
              </a:ext>
            </a:extLst>
          </p:cNvPr>
          <p:cNvSpPr txBox="1"/>
          <p:nvPr/>
        </p:nvSpPr>
        <p:spPr>
          <a:xfrm>
            <a:off x="6372293" y="3634431"/>
            <a:ext cx="5565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 time constant, T, we must rearrange to give the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D30FF1E-FBBF-4A9F-835F-FEBAB0762556}"/>
                  </a:ext>
                </a:extLst>
              </p:cNvPr>
              <p:cNvSpPr/>
              <p:nvPr/>
            </p:nvSpPr>
            <p:spPr>
              <a:xfrm>
                <a:off x="7262924" y="1883091"/>
                <a:ext cx="2621807" cy="66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𝐾𝑅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𝐴𝑅𝑠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𝐾𝑅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D30FF1E-FBBF-4A9F-835F-FEBAB07625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924" y="1883091"/>
                <a:ext cx="2621807" cy="66909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5CC6B64-EDAE-4F7F-B7EF-EFB66C4DE4F0}"/>
                  </a:ext>
                </a:extLst>
              </p:cNvPr>
              <p:cNvSpPr/>
              <p:nvPr/>
            </p:nvSpPr>
            <p:spPr>
              <a:xfrm>
                <a:off x="7745459" y="4034687"/>
                <a:ext cx="1928861" cy="6767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𝑇𝑠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5CC6B64-EDAE-4F7F-B7EF-EFB66C4DE4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459" y="4034687"/>
                <a:ext cx="1928861" cy="67672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4E28D2-9216-4CD9-A471-D4670F5A0FC3}"/>
                  </a:ext>
                </a:extLst>
              </p:cNvPr>
              <p:cNvSpPr txBox="1"/>
              <p:nvPr/>
            </p:nvSpPr>
            <p:spPr>
              <a:xfrm>
                <a:off x="5904842" y="4889224"/>
                <a:ext cx="2871107" cy="393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</a:rPr>
                      <m:t>So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and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1+10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4E28D2-9216-4CD9-A471-D4670F5A0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842" y="4889224"/>
                <a:ext cx="2871107" cy="393569"/>
              </a:xfrm>
              <a:prstGeom prst="rect">
                <a:avLst/>
              </a:prstGeom>
              <a:blipFill>
                <a:blip r:embed="rId15"/>
                <a:stretch>
                  <a:fillRect l="-2972" b="-1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ED3AD96-BED1-4D63-B5CA-10BA6F062F67}"/>
                  </a:ext>
                </a:extLst>
              </p:cNvPr>
              <p:cNvSpPr txBox="1"/>
              <p:nvPr/>
            </p:nvSpPr>
            <p:spPr>
              <a:xfrm>
                <a:off x="5926602" y="5437764"/>
                <a:ext cx="2846357" cy="393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1+10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=0.3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ED3AD96-BED1-4D63-B5CA-10BA6F062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6602" y="5437764"/>
                <a:ext cx="2846357" cy="393441"/>
              </a:xfrm>
              <a:prstGeom prst="rect">
                <a:avLst/>
              </a:prstGeom>
              <a:blipFill>
                <a:blip r:embed="rId16"/>
                <a:stretch>
                  <a:fillRect l="-2784" b="-1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1421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771FB-F1ED-4F53-B3CD-46594915A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8" y="804889"/>
            <a:ext cx="3998272" cy="1059305"/>
          </a:xfrm>
        </p:spPr>
        <p:txBody>
          <a:bodyPr/>
          <a:lstStyle/>
          <a:p>
            <a:r>
              <a:rPr lang="en-GB" dirty="0"/>
              <a:t>Exam 2019 Question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0687D-5644-4D67-A14C-4B0D128A8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354" y="2153530"/>
            <a:ext cx="3998272" cy="3441520"/>
          </a:xfrm>
        </p:spPr>
        <p:txBody>
          <a:bodyPr/>
          <a:lstStyle/>
          <a:p>
            <a:r>
              <a:rPr lang="en-GB" dirty="0"/>
              <a:t>Compulsory part</a:t>
            </a:r>
          </a:p>
          <a:p>
            <a:r>
              <a:rPr lang="en-GB" dirty="0"/>
              <a:t>Written in a different style – it was set by colleagues at the Ningbo campus</a:t>
            </a:r>
          </a:p>
          <a:p>
            <a:r>
              <a:rPr lang="en-GB" dirty="0"/>
              <a:t>Mathematically similar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F2E1D7-E142-4ECB-A982-0E839A47F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788" y="158348"/>
            <a:ext cx="7784328" cy="651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76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EE2DB0-E674-4730-894C-BF69AD9B76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80" b="79456"/>
          <a:stretch/>
        </p:blipFill>
        <p:spPr>
          <a:xfrm>
            <a:off x="1451579" y="2015732"/>
            <a:ext cx="9692386" cy="727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A1EAC6-D13A-4679-8CF7-6598ECCB68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/>
          <a:stretch/>
        </p:blipFill>
        <p:spPr>
          <a:xfrm>
            <a:off x="1917012" y="2743200"/>
            <a:ext cx="8566896" cy="296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64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32500" lnSpcReduction="20000"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question tells us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so we can write the forward transfer function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num>
                      <m:den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7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rror, E(s) is given by:</a:t>
                </a:r>
                <a14:m>
                  <m:oMath xmlns:m="http://schemas.openxmlformats.org/officeDocument/2006/math">
                    <m:r>
                      <a:rPr lang="en-GB" sz="72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𝐸</m:t>
                    </m:r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+5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Using the blocks in the upper part of the diagram, </a:t>
                </a:r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𝐸</m:t>
                    </m:r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</m:num>
                          <m:den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den>
                        </m:f>
                      </m:e>
                    </m:d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7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7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sz="7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𝑠</m:t>
                                </m:r>
                                <m:r>
                                  <a:rPr lang="en-GB" sz="7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+5</m:t>
                                </m:r>
                              </m:den>
                            </m:f>
                          </m:e>
                        </m:d>
                        <m:sSub>
                          <m:sSub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𝑜</m:t>
                            </m:r>
                          </m:sub>
                        </m:sSub>
                        <m:d>
                          <m:d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</m:num>
                          <m:den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den>
                        </m:f>
                      </m:e>
                    </m:d>
                  </m:oMath>
                </a14:m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62" t="-2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61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25000" lnSpcReduction="20000"/>
              </a:bodyPr>
              <a:lstStyle/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72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num>
                            <m:den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den>
                          </m:f>
                        </m:e>
                      </m:d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7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7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7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  <m:r>
                                    <a:rPr lang="en-GB" sz="7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+5</m:t>
                                  </m:r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𝑜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num>
                            <m:den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Multiply left and right by s+1:</a:t>
                </a:r>
                <a14:m>
                  <m:oMath xmlns:m="http://schemas.openxmlformats.org/officeDocument/2006/math">
                    <m:r>
                      <a:rPr lang="en-GB" sz="72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e>
                    </m:d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𝐾𝐸</m:t>
                    </m:r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7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7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sz="7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𝑠</m:t>
                                </m:r>
                                <m:r>
                                  <a:rPr lang="en-GB" sz="7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+5</m:t>
                                </m:r>
                              </m:den>
                            </m:f>
                          </m:e>
                        </m:d>
                        <m:sSub>
                          <m:sSub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𝑜</m:t>
                            </m:r>
                          </m:sub>
                        </m:sSub>
                        <m:d>
                          <m:d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Multiply both sides of the equation by s+5:</a:t>
                </a:r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e>
                    </m:d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+5</m:t>
                        </m:r>
                      </m:e>
                    </m:d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  <m:r>
                              <a:rPr lang="en-GB" sz="7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+5</m:t>
                            </m:r>
                          </m:e>
                        </m:d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−5</m:t>
                    </m:r>
                    <m:r>
                      <a:rPr lang="en-GB" sz="7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Rearrange to put terms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on the left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7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on the right:</a:t>
                </a:r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+5</m:t>
                          </m:r>
                        </m:e>
                      </m:d>
                      <m:sSub>
                        <m:sSub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+5</m:t>
                      </m:r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481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40000" lnSpcReduction="20000"/>
              </a:bodyPr>
              <a:lstStyle/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+5</m:t>
                          </m:r>
                        </m:e>
                      </m:d>
                      <m:sSub>
                        <m:sSub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+5</m:t>
                      </m:r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7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GB" sz="7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he overall transfer function is therefore:</a:t>
                </a:r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𝑜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+5</m:t>
                          </m:r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  <m:r>
                        <a:rPr lang="en-GB" sz="7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7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7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7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+6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+5+5</m:t>
                              </m:r>
                              <m:r>
                                <a:rPr lang="en-GB" sz="7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62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ii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9" y="2602868"/>
                <a:ext cx="9603275" cy="3450613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Part ii): A unit step input is given by: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using the transfer function from (</a:t>
                </a:r>
                <a:r>
                  <a:rPr lang="en-GB" sz="1800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the output is: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+6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+5+5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Using the final value theorem </a:t>
                </a:r>
                <a:r>
                  <a:rPr lang="en-GB" sz="18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(remember to multiply by s!):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80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𝑜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80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𝑠𝑋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𝑜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𝑠𝐾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+6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+5+5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 the limit, s tends to zero so this becomes: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𝑜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𝑠𝑋</m:t>
                              </m:r>
                            </m:e>
                            <m:sub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𝑜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𝑠𝐾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+6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+5+5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</m:d>
                        </m:den>
                      </m:f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5+5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9" y="2602868"/>
                <a:ext cx="9603275" cy="3450613"/>
              </a:xfrm>
              <a:blipFill>
                <a:blip r:embed="rId2"/>
                <a:stretch>
                  <a:fillRect l="-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8AEECF-6FC8-4C4C-9329-551794EE7B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2" b="68087"/>
          <a:stretch/>
        </p:blipFill>
        <p:spPr>
          <a:xfrm>
            <a:off x="2276979" y="1902476"/>
            <a:ext cx="7784328" cy="70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155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</a:t>
            </a:r>
            <a:r>
              <a:rPr lang="en-GB" dirty="0" err="1"/>
              <a:t>iiI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9" y="2602868"/>
                <a:ext cx="9603275" cy="345061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There are two ways to do this: 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first is by following this reasoning: If the steady state error is within ten percent, then </a:t>
                </a:r>
                <a14:m>
                  <m:oMath xmlns:m="http://schemas.openxmlformats.org/officeDocument/2006/math"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0.9≤</m:t>
                    </m:r>
                    <m:func>
                      <m:func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 sz="18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𝑜</m:t>
                            </m:r>
                          </m:sub>
                        </m:sSub>
                        <m:d>
                          <m:dPr>
                            <m:ctrlP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≤1.1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So using the result from part (ii):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0.9≤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≤1.1</m:t>
                      </m:r>
                    </m:oMath>
                  </m:oMathPara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This holds true for K&gt;9 and K&lt;-11. We would normally only consider positive values for K so K&gt;9 is an acceptable answer.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9" y="2602868"/>
                <a:ext cx="9603275" cy="3450613"/>
              </a:xfrm>
              <a:blipFill>
                <a:blip r:embed="rId2"/>
                <a:stretch>
                  <a:fillRect l="-508" t="-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07E6A5-D9EE-45E2-BA62-23DC2261BD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30" b="55244"/>
          <a:stretch/>
        </p:blipFill>
        <p:spPr>
          <a:xfrm>
            <a:off x="1933639" y="1923598"/>
            <a:ext cx="7784328" cy="67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46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</a:t>
            </a:r>
            <a:r>
              <a:rPr lang="en-GB" dirty="0" err="1"/>
              <a:t>iiI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9" y="2602868"/>
                <a:ext cx="9603275" cy="345061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second method is more formal: Begin by defining the error as a function of s:</a:t>
                </a:r>
                <a:endParaRPr lang="en-GB" sz="1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+6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+5+5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</m:d>
                        </m:den>
                      </m:f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+6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+5+5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</m:d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+6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+5+5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  <m:d>
                                <m:d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𝑠𝐸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6−</m:t>
                                  </m:r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𝐾</m:t>
                                  </m:r>
                                </m:e>
                              </m:d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+6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+5+5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</m:d>
                        </m:den>
                      </m:f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5+5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error at steady state must be less than 10%, </a:t>
                </a:r>
                <a:r>
                  <a:rPr lang="en-GB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giving 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K&gt;9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9" y="2602868"/>
                <a:ext cx="9603275" cy="3450613"/>
              </a:xfrm>
              <a:blipFill>
                <a:blip r:embed="rId2"/>
                <a:stretch>
                  <a:fillRect l="-381" t="-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07E6A5-D9EE-45E2-BA62-23DC2261BD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30" b="55244"/>
          <a:stretch/>
        </p:blipFill>
        <p:spPr>
          <a:xfrm>
            <a:off x="1933639" y="1923598"/>
            <a:ext cx="7784328" cy="67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37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iv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E983C5-6042-4CB4-84BB-5204E31C6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909836"/>
            <a:ext cx="9603275" cy="345061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first tip is not to get involved in the numerator of the transfer function. All the information you need is in the denominator – as a reminder, here are the relevant transforms from the table.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850726-817C-4EA6-A577-C0079FC446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03" b="40415"/>
          <a:stretch/>
        </p:blipFill>
        <p:spPr>
          <a:xfrm>
            <a:off x="2203836" y="1950721"/>
            <a:ext cx="7784328" cy="8621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3E8173-F5D7-4DD1-BC13-2F8AB1548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074" y="3571521"/>
            <a:ext cx="7001852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79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iv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58175" y="3013011"/>
                <a:ext cx="10223187" cy="345061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denominator (remember its other name, the characteristic equation) of a closed loop second order transfer function has the form: 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+2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𝜁</m:t>
                          </m:r>
                          <m:sSub>
                            <m:sSub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the natural frequency and </a:t>
                </a:r>
                <a14:m>
                  <m:oMath xmlns:m="http://schemas.openxmlformats.org/officeDocument/2006/math"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𝜁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the damping ratio.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From the answer to part (</a:t>
                </a:r>
                <a:r>
                  <a:rPr lang="en-GB" sz="1800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+2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𝜁</m:t>
                      </m:r>
                      <m:sSub>
                        <m:sSub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+6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+5+5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𝐾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8175" y="3013011"/>
                <a:ext cx="10223187" cy="3450613"/>
              </a:xfrm>
              <a:blipFill>
                <a:blip r:embed="rId2"/>
                <a:stretch>
                  <a:fillRect l="-417" t="-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850726-817C-4EA6-A577-C0079FC446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03" b="40415"/>
          <a:stretch/>
        </p:blipFill>
        <p:spPr>
          <a:xfrm>
            <a:off x="2203836" y="1950721"/>
            <a:ext cx="7784328" cy="8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91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iv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58175" y="3168653"/>
                <a:ext cx="9603275" cy="345061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+2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𝜁</m:t>
                      </m:r>
                      <m:sSub>
                        <m:sSub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+6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+5+5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𝐾</m:t>
                      </m:r>
                    </m:oMath>
                  </m:oMathPara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So the unit (s</a:t>
                </a:r>
                <a:r>
                  <a:rPr lang="en-GB" sz="1800" baseline="30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terms give the natural frequency: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=5+5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Terms in s give the damping ratio: </a:t>
                </a:r>
                <a14:m>
                  <m:oMath xmlns:m="http://schemas.openxmlformats.org/officeDocument/2006/math"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𝜁</m:t>
                    </m:r>
                    <m:sSub>
                      <m:sSub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sSub>
                          <m:sSubPr>
                            <m:ctrlP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5+5</m:t>
                            </m:r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</m:e>
                        </m:rad>
                      </m:den>
                    </m:f>
                    <m:r>
                      <a:rPr lang="en-GB" sz="1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=0.5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(from the question).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5+5</m:t>
                            </m:r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</m:e>
                        </m:rad>
                      </m:den>
                    </m:f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=0.5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5+5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</m:rad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It follows that </a:t>
                </a:r>
                <a14:m>
                  <m:oMath xmlns:m="http://schemas.openxmlformats.org/officeDocument/2006/math"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5+5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=36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K=6.2</a:t>
                </a:r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8175" y="3168653"/>
                <a:ext cx="9603275" cy="3450613"/>
              </a:xfrm>
              <a:blipFill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850726-817C-4EA6-A577-C0079FC446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03" b="40415"/>
          <a:stretch/>
        </p:blipFill>
        <p:spPr>
          <a:xfrm>
            <a:off x="2203836" y="1950721"/>
            <a:ext cx="7784328" cy="8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886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B09C3-A9F6-4C6F-8813-2A46BD65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 iv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58175" y="3168653"/>
                <a:ext cx="9603275" cy="345061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K=6.2. To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Either: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=5+5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=5+31=36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𝜁</m:t>
                    </m:r>
                    <m:sSub>
                      <m:sSub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=0.5 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en-GB" sz="7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E983C5-6042-4CB4-84BB-5204E31C6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8175" y="3168653"/>
                <a:ext cx="9603275" cy="3450613"/>
              </a:xfrm>
              <a:blipFill>
                <a:blip r:embed="rId2"/>
                <a:stretch>
                  <a:fillRect l="-444" t="-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C7229C6-ADEB-45F5-B8D2-ADE3799BDC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9" b="9569"/>
          <a:stretch/>
        </p:blipFill>
        <p:spPr>
          <a:xfrm>
            <a:off x="5714574" y="65034"/>
            <a:ext cx="6363002" cy="1694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850726-817C-4EA6-A577-C0079FC446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03" b="40415"/>
          <a:stretch/>
        </p:blipFill>
        <p:spPr>
          <a:xfrm>
            <a:off x="2203836" y="1950721"/>
            <a:ext cx="7784328" cy="862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D3AE9F-CACB-4E92-934F-A1A609262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6126" y="2929442"/>
            <a:ext cx="4260715" cy="23966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211FC3-6CD1-4AEB-AC09-604B886FD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0197" y="4691365"/>
            <a:ext cx="3427379" cy="192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CABFCA-24AE-4137-8672-CA09A7833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End?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49FE16-68EC-4664-BA62-783863E57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65778821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7189</TotalTime>
  <Words>1891</Words>
  <Application>Microsoft Office PowerPoint</Application>
  <PresentationFormat>Widescreen</PresentationFormat>
  <Paragraphs>358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Cambria Math</vt:lpstr>
      <vt:lpstr>Gill Sans MT</vt:lpstr>
      <vt:lpstr>Times New Roman</vt:lpstr>
      <vt:lpstr>Verdana</vt:lpstr>
      <vt:lpstr>Gallery</vt:lpstr>
      <vt:lpstr>Office Theme</vt:lpstr>
      <vt:lpstr>Dynamics and Control</vt:lpstr>
      <vt:lpstr>General Introduction – Session 2</vt:lpstr>
      <vt:lpstr>Non-Linearity and the operating point </vt:lpstr>
      <vt:lpstr>Brilliant idea no. 2</vt:lpstr>
      <vt:lpstr>PowerPoint Presentation</vt:lpstr>
      <vt:lpstr>PowerPoint Presentation</vt:lpstr>
      <vt:lpstr>PowerPoint Presentation</vt:lpstr>
      <vt:lpstr>Stability</vt:lpstr>
      <vt:lpstr>PowerPoint Presentation</vt:lpstr>
      <vt:lpstr>Oscillatory step response</vt:lpstr>
      <vt:lpstr>PowerPoint Presentation</vt:lpstr>
      <vt:lpstr>PowerPoint Presentation</vt:lpstr>
      <vt:lpstr>1st order systems</vt:lpstr>
      <vt:lpstr>Example Sheet 3 question 2</vt:lpstr>
      <vt:lpstr>Stage 1</vt:lpstr>
      <vt:lpstr>Stage 1</vt:lpstr>
      <vt:lpstr>Stage 2: Make the block diagram</vt:lpstr>
      <vt:lpstr>Stage 3: Overall Transfer functions</vt:lpstr>
      <vt:lpstr>Stage 3: Overall Transfer functions</vt:lpstr>
      <vt:lpstr>Stage 3: Overall Transfer functions</vt:lpstr>
      <vt:lpstr>Example Sheet 3 question 2</vt:lpstr>
      <vt:lpstr>Stage 3: Overall Transfer functions</vt:lpstr>
      <vt:lpstr>Exam 2019 Question 4</vt:lpstr>
      <vt:lpstr>Part 1</vt:lpstr>
      <vt:lpstr>Part 1</vt:lpstr>
      <vt:lpstr>Part 1</vt:lpstr>
      <vt:lpstr>Part 1</vt:lpstr>
      <vt:lpstr>Part ii</vt:lpstr>
      <vt:lpstr>Part iiI</vt:lpstr>
      <vt:lpstr>Part iiI</vt:lpstr>
      <vt:lpstr>Part iv</vt:lpstr>
      <vt:lpstr>Part iv</vt:lpstr>
      <vt:lpstr>Part iv</vt:lpstr>
      <vt:lpstr>Part iv</vt:lpstr>
      <vt:lpstr>The End?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MMME 4042 Virtual design office</dc:title>
  <dc:creator>Alastair Campbell Ritchie</dc:creator>
  <cp:lastModifiedBy>Alastair Campbell Ritchie (staff)</cp:lastModifiedBy>
  <cp:revision>78</cp:revision>
  <dcterms:created xsi:type="dcterms:W3CDTF">2020-05-12T08:36:36Z</dcterms:created>
  <dcterms:modified xsi:type="dcterms:W3CDTF">2022-02-16T17:15:11Z</dcterms:modified>
</cp:coreProperties>
</file>