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8" r:id="rId4"/>
    <p:sldId id="318" r:id="rId5"/>
    <p:sldId id="257" r:id="rId6"/>
    <p:sldId id="319" r:id="rId7"/>
    <p:sldId id="259" r:id="rId8"/>
    <p:sldId id="260" r:id="rId9"/>
    <p:sldId id="313" r:id="rId10"/>
    <p:sldId id="262" r:id="rId11"/>
    <p:sldId id="261" r:id="rId12"/>
    <p:sldId id="320" r:id="rId13"/>
    <p:sldId id="263" r:id="rId14"/>
    <p:sldId id="300" r:id="rId15"/>
    <p:sldId id="321" r:id="rId16"/>
    <p:sldId id="340" r:id="rId17"/>
    <p:sldId id="269" r:id="rId18"/>
    <p:sldId id="303" r:id="rId19"/>
    <p:sldId id="311" r:id="rId20"/>
    <p:sldId id="271" r:id="rId21"/>
    <p:sldId id="270" r:id="rId22"/>
    <p:sldId id="338" r:id="rId23"/>
    <p:sldId id="279" r:id="rId24"/>
    <p:sldId id="341" r:id="rId25"/>
    <p:sldId id="349" r:id="rId26"/>
    <p:sldId id="304" r:id="rId27"/>
    <p:sldId id="312" r:id="rId28"/>
    <p:sldId id="272" r:id="rId29"/>
    <p:sldId id="342" r:id="rId30"/>
    <p:sldId id="305" r:id="rId31"/>
    <p:sldId id="348" r:id="rId32"/>
    <p:sldId id="343" r:id="rId33"/>
    <p:sldId id="306" r:id="rId34"/>
    <p:sldId id="273" r:id="rId35"/>
    <p:sldId id="274" r:id="rId36"/>
    <p:sldId id="275" r:id="rId37"/>
    <p:sldId id="276" r:id="rId38"/>
    <p:sldId id="344" r:id="rId39"/>
    <p:sldId id="345" r:id="rId40"/>
    <p:sldId id="307" r:id="rId41"/>
    <p:sldId id="308" r:id="rId42"/>
    <p:sldId id="31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0F4"/>
    <a:srgbClr val="F5EC3B"/>
    <a:srgbClr val="3CEBF4"/>
    <a:srgbClr val="4ADA4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35" autoAdjust="0"/>
    <p:restoredTop sz="93718" autoAdjust="0"/>
  </p:normalViewPr>
  <p:slideViewPr>
    <p:cSldViewPr snapToGrid="0">
      <p:cViewPr varScale="1">
        <p:scale>
          <a:sx n="107" d="100"/>
          <a:sy n="107" d="100"/>
        </p:scale>
        <p:origin x="58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azdg1\Desktop\TF3\NACA6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NACA65-210</a:t>
            </a:r>
          </a:p>
        </c:rich>
      </c:tx>
      <c:overlay val="0"/>
      <c:spPr>
        <a:noFill/>
        <a:ln>
          <a:noFill/>
        </a:ln>
        <a:effectLst/>
      </c:spPr>
    </c:title>
    <c:autoTitleDeleted val="0"/>
    <c:plotArea>
      <c:layout>
        <c:manualLayout>
          <c:layoutTarget val="inner"/>
          <c:xMode val="edge"/>
          <c:yMode val="edge"/>
          <c:x val="4.2693537811896186E-2"/>
          <c:y val="0.40144647250098958"/>
          <c:w val="0.93272335277131879"/>
          <c:h val="0.52855969016328541"/>
        </c:manualLayout>
      </c:layout>
      <c:scatterChart>
        <c:scatterStyle val="lineMarker"/>
        <c:varyColors val="0"/>
        <c:ser>
          <c:idx val="1"/>
          <c:order val="0"/>
          <c:spPr>
            <a:ln w="19050">
              <a:noFill/>
            </a:ln>
          </c:spPr>
          <c:trendline>
            <c:trendlineType val="poly"/>
            <c:order val="5"/>
            <c:dispRSqr val="0"/>
            <c:dispEq val="1"/>
            <c:trendlineLbl>
              <c:layout>
                <c:manualLayout>
                  <c:x val="4.1436838604582582E-2"/>
                  <c:y val="-0.30202196462736847"/>
                </c:manualLayout>
              </c:layout>
              <c:numFmt formatCode="General" sourceLinked="0"/>
            </c:trendlineLbl>
          </c:trendline>
          <c:xVal>
            <c:numRef>
              <c:f>naca65!$A$2:$A$52</c:f>
              <c:numCache>
                <c:formatCode>General</c:formatCode>
                <c:ptCount val="51"/>
                <c:pt idx="0">
                  <c:v>1</c:v>
                </c:pt>
                <c:pt idx="1">
                  <c:v>0.95013999999999998</c:v>
                </c:pt>
                <c:pt idx="2">
                  <c:v>0.90027999999999997</c:v>
                </c:pt>
                <c:pt idx="3">
                  <c:v>0.85038000000000002</c:v>
                </c:pt>
                <c:pt idx="4">
                  <c:v>0.80044000000000004</c:v>
                </c:pt>
                <c:pt idx="5">
                  <c:v>0.75044999999999995</c:v>
                </c:pt>
                <c:pt idx="6">
                  <c:v>0.70043</c:v>
                </c:pt>
                <c:pt idx="7">
                  <c:v>0.65036000000000005</c:v>
                </c:pt>
                <c:pt idx="8">
                  <c:v>0.60026999999999997</c:v>
                </c:pt>
                <c:pt idx="9">
                  <c:v>0.55013999999999996</c:v>
                </c:pt>
                <c:pt idx="10">
                  <c:v>0.5</c:v>
                </c:pt>
                <c:pt idx="11">
                  <c:v>0.44984000000000002</c:v>
                </c:pt>
                <c:pt idx="12">
                  <c:v>0.39967999999999998</c:v>
                </c:pt>
                <c:pt idx="13">
                  <c:v>0.34950999999999999</c:v>
                </c:pt>
                <c:pt idx="14">
                  <c:v>0.29936000000000001</c:v>
                </c:pt>
                <c:pt idx="15">
                  <c:v>0.24920999999999999</c:v>
                </c:pt>
                <c:pt idx="16">
                  <c:v>0.19908999999999999</c:v>
                </c:pt>
                <c:pt idx="17">
                  <c:v>0.14899000000000001</c:v>
                </c:pt>
                <c:pt idx="18">
                  <c:v>9.894E-2</c:v>
                </c:pt>
                <c:pt idx="19">
                  <c:v>7.3940000000000006E-2</c:v>
                </c:pt>
                <c:pt idx="20">
                  <c:v>4.8980000000000003E-2</c:v>
                </c:pt>
                <c:pt idx="21">
                  <c:v>2.4080000000000001E-2</c:v>
                </c:pt>
                <c:pt idx="22">
                  <c:v>1.1690000000000001E-2</c:v>
                </c:pt>
                <c:pt idx="23">
                  <c:v>6.7799999999999996E-3</c:v>
                </c:pt>
                <c:pt idx="24">
                  <c:v>4.3499999999999997E-3</c:v>
                </c:pt>
                <c:pt idx="25">
                  <c:v>0</c:v>
                </c:pt>
                <c:pt idx="26">
                  <c:v>5.6499999999999996E-3</c:v>
                </c:pt>
                <c:pt idx="27">
                  <c:v>8.2199999999999999E-3</c:v>
                </c:pt>
                <c:pt idx="28">
                  <c:v>1.3310000000000001E-2</c:v>
                </c:pt>
                <c:pt idx="29">
                  <c:v>2.5919999999999999E-2</c:v>
                </c:pt>
                <c:pt idx="30">
                  <c:v>5.1020000000000003E-2</c:v>
                </c:pt>
                <c:pt idx="31">
                  <c:v>7.6060000000000003E-2</c:v>
                </c:pt>
                <c:pt idx="32">
                  <c:v>0.10106</c:v>
                </c:pt>
                <c:pt idx="33">
                  <c:v>0.15101000000000001</c:v>
                </c:pt>
                <c:pt idx="34">
                  <c:v>0.20091000000000001</c:v>
                </c:pt>
                <c:pt idx="35">
                  <c:v>0.25079000000000001</c:v>
                </c:pt>
                <c:pt idx="36">
                  <c:v>0.30064000000000002</c:v>
                </c:pt>
                <c:pt idx="37">
                  <c:v>0.35049000000000002</c:v>
                </c:pt>
                <c:pt idx="38">
                  <c:v>0.40032000000000001</c:v>
                </c:pt>
                <c:pt idx="39">
                  <c:v>0.45016</c:v>
                </c:pt>
                <c:pt idx="40">
                  <c:v>0.5</c:v>
                </c:pt>
                <c:pt idx="41">
                  <c:v>0.54986000000000002</c:v>
                </c:pt>
                <c:pt idx="42">
                  <c:v>0.59972999999999999</c:v>
                </c:pt>
                <c:pt idx="43">
                  <c:v>0.64964</c:v>
                </c:pt>
                <c:pt idx="44">
                  <c:v>0.69957000000000003</c:v>
                </c:pt>
                <c:pt idx="45">
                  <c:v>0.74955000000000005</c:v>
                </c:pt>
                <c:pt idx="46">
                  <c:v>0.79956000000000005</c:v>
                </c:pt>
                <c:pt idx="47">
                  <c:v>0.84962000000000004</c:v>
                </c:pt>
                <c:pt idx="48">
                  <c:v>0.89971999999999996</c:v>
                </c:pt>
                <c:pt idx="49">
                  <c:v>0.94986000000000004</c:v>
                </c:pt>
                <c:pt idx="50">
                  <c:v>1</c:v>
                </c:pt>
              </c:numCache>
            </c:numRef>
          </c:xVal>
          <c:yVal>
            <c:numRef>
              <c:f>naca65!$B$2:$B$27</c:f>
              <c:numCache>
                <c:formatCode>General</c:formatCode>
                <c:ptCount val="26"/>
                <c:pt idx="0">
                  <c:v>0</c:v>
                </c:pt>
                <c:pt idx="1">
                  <c:v>6.2199999999999998E-3</c:v>
                </c:pt>
                <c:pt idx="2">
                  <c:v>1.3270000000000001E-2</c:v>
                </c:pt>
                <c:pt idx="3">
                  <c:v>2.0570000000000001E-2</c:v>
                </c:pt>
                <c:pt idx="4">
                  <c:v>2.7830000000000001E-2</c:v>
                </c:pt>
                <c:pt idx="5">
                  <c:v>3.4790000000000001E-2</c:v>
                </c:pt>
                <c:pt idx="6">
                  <c:v>4.1279999999999997E-2</c:v>
                </c:pt>
                <c:pt idx="7">
                  <c:v>4.7120000000000002E-2</c:v>
                </c:pt>
                <c:pt idx="8">
                  <c:v>5.2170000000000001E-2</c:v>
                </c:pt>
                <c:pt idx="9">
                  <c:v>5.6250000000000001E-2</c:v>
                </c:pt>
                <c:pt idx="10">
                  <c:v>5.9150000000000001E-2</c:v>
                </c:pt>
                <c:pt idx="11">
                  <c:v>6.0580000000000002E-2</c:v>
                </c:pt>
                <c:pt idx="12">
                  <c:v>6.0670000000000002E-2</c:v>
                </c:pt>
                <c:pt idx="13">
                  <c:v>5.9540000000000003E-2</c:v>
                </c:pt>
                <c:pt idx="14">
                  <c:v>5.7320000000000003E-2</c:v>
                </c:pt>
                <c:pt idx="15">
                  <c:v>5.3969999999999997E-2</c:v>
                </c:pt>
                <c:pt idx="16">
                  <c:v>4.938E-2</c:v>
                </c:pt>
                <c:pt idx="17">
                  <c:v>4.3380000000000002E-2</c:v>
                </c:pt>
                <c:pt idx="18">
                  <c:v>3.5549999999999998E-2</c:v>
                </c:pt>
                <c:pt idx="19">
                  <c:v>3.0689999999999999E-2</c:v>
                </c:pt>
                <c:pt idx="20">
                  <c:v>2.4910000000000002E-2</c:v>
                </c:pt>
                <c:pt idx="21">
                  <c:v>1.7569999999999999E-2</c:v>
                </c:pt>
                <c:pt idx="22">
                  <c:v>1.273E-2</c:v>
                </c:pt>
                <c:pt idx="23">
                  <c:v>9.9900000000000006E-3</c:v>
                </c:pt>
                <c:pt idx="24">
                  <c:v>8.1899999999999994E-3</c:v>
                </c:pt>
                <c:pt idx="25">
                  <c:v>0</c:v>
                </c:pt>
              </c:numCache>
            </c:numRef>
          </c:yVal>
          <c:smooth val="0"/>
          <c:extLst>
            <c:ext xmlns:c16="http://schemas.microsoft.com/office/drawing/2014/chart" uri="{C3380CC4-5D6E-409C-BE32-E72D297353CC}">
              <c16:uniqueId val="{00000001-1BBF-4AD3-9138-3D4782284FB8}"/>
            </c:ext>
          </c:extLst>
        </c:ser>
        <c:ser>
          <c:idx val="0"/>
          <c:order val="1"/>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poly"/>
            <c:order val="5"/>
            <c:dispRSqr val="0"/>
            <c:dispEq val="1"/>
            <c:trendlineLbl>
              <c:layout>
                <c:manualLayout>
                  <c:x val="0.18956009861438033"/>
                  <c:y val="0.19775290097421794"/>
                </c:manualLayout>
              </c:layout>
              <c:numFmt formatCode="General" sourceLinked="0"/>
            </c:trendlineLbl>
          </c:trendline>
          <c:xVal>
            <c:numRef>
              <c:f>naca65!$A$2:$A$52</c:f>
              <c:numCache>
                <c:formatCode>General</c:formatCode>
                <c:ptCount val="51"/>
                <c:pt idx="0">
                  <c:v>1</c:v>
                </c:pt>
                <c:pt idx="1">
                  <c:v>0.95013999999999998</c:v>
                </c:pt>
                <c:pt idx="2">
                  <c:v>0.90027999999999997</c:v>
                </c:pt>
                <c:pt idx="3">
                  <c:v>0.85038000000000002</c:v>
                </c:pt>
                <c:pt idx="4">
                  <c:v>0.80044000000000004</c:v>
                </c:pt>
                <c:pt idx="5">
                  <c:v>0.75044999999999995</c:v>
                </c:pt>
                <c:pt idx="6">
                  <c:v>0.70043</c:v>
                </c:pt>
                <c:pt idx="7">
                  <c:v>0.65036000000000005</c:v>
                </c:pt>
                <c:pt idx="8">
                  <c:v>0.60026999999999997</c:v>
                </c:pt>
                <c:pt idx="9">
                  <c:v>0.55013999999999996</c:v>
                </c:pt>
                <c:pt idx="10">
                  <c:v>0.5</c:v>
                </c:pt>
                <c:pt idx="11">
                  <c:v>0.44984000000000002</c:v>
                </c:pt>
                <c:pt idx="12">
                  <c:v>0.39967999999999998</c:v>
                </c:pt>
                <c:pt idx="13">
                  <c:v>0.34950999999999999</c:v>
                </c:pt>
                <c:pt idx="14">
                  <c:v>0.29936000000000001</c:v>
                </c:pt>
                <c:pt idx="15">
                  <c:v>0.24920999999999999</c:v>
                </c:pt>
                <c:pt idx="16">
                  <c:v>0.19908999999999999</c:v>
                </c:pt>
                <c:pt idx="17">
                  <c:v>0.14899000000000001</c:v>
                </c:pt>
                <c:pt idx="18">
                  <c:v>9.894E-2</c:v>
                </c:pt>
                <c:pt idx="19">
                  <c:v>7.3940000000000006E-2</c:v>
                </c:pt>
                <c:pt idx="20">
                  <c:v>4.8980000000000003E-2</c:v>
                </c:pt>
                <c:pt idx="21">
                  <c:v>2.4080000000000001E-2</c:v>
                </c:pt>
                <c:pt idx="22">
                  <c:v>1.1690000000000001E-2</c:v>
                </c:pt>
                <c:pt idx="23">
                  <c:v>6.7799999999999996E-3</c:v>
                </c:pt>
                <c:pt idx="24">
                  <c:v>4.3499999999999997E-3</c:v>
                </c:pt>
                <c:pt idx="25">
                  <c:v>0</c:v>
                </c:pt>
                <c:pt idx="26">
                  <c:v>5.6499999999999996E-3</c:v>
                </c:pt>
                <c:pt idx="27">
                  <c:v>8.2199999999999999E-3</c:v>
                </c:pt>
                <c:pt idx="28">
                  <c:v>1.3310000000000001E-2</c:v>
                </c:pt>
                <c:pt idx="29">
                  <c:v>2.5919999999999999E-2</c:v>
                </c:pt>
                <c:pt idx="30">
                  <c:v>5.1020000000000003E-2</c:v>
                </c:pt>
                <c:pt idx="31">
                  <c:v>7.6060000000000003E-2</c:v>
                </c:pt>
                <c:pt idx="32">
                  <c:v>0.10106</c:v>
                </c:pt>
                <c:pt idx="33">
                  <c:v>0.15101000000000001</c:v>
                </c:pt>
                <c:pt idx="34">
                  <c:v>0.20091000000000001</c:v>
                </c:pt>
                <c:pt idx="35">
                  <c:v>0.25079000000000001</c:v>
                </c:pt>
                <c:pt idx="36">
                  <c:v>0.30064000000000002</c:v>
                </c:pt>
                <c:pt idx="37">
                  <c:v>0.35049000000000002</c:v>
                </c:pt>
                <c:pt idx="38">
                  <c:v>0.40032000000000001</c:v>
                </c:pt>
                <c:pt idx="39">
                  <c:v>0.45016</c:v>
                </c:pt>
                <c:pt idx="40">
                  <c:v>0.5</c:v>
                </c:pt>
                <c:pt idx="41">
                  <c:v>0.54986000000000002</c:v>
                </c:pt>
                <c:pt idx="42">
                  <c:v>0.59972999999999999</c:v>
                </c:pt>
                <c:pt idx="43">
                  <c:v>0.64964</c:v>
                </c:pt>
                <c:pt idx="44">
                  <c:v>0.69957000000000003</c:v>
                </c:pt>
                <c:pt idx="45">
                  <c:v>0.74955000000000005</c:v>
                </c:pt>
                <c:pt idx="46">
                  <c:v>0.79956000000000005</c:v>
                </c:pt>
                <c:pt idx="47">
                  <c:v>0.84962000000000004</c:v>
                </c:pt>
                <c:pt idx="48">
                  <c:v>0.89971999999999996</c:v>
                </c:pt>
                <c:pt idx="49">
                  <c:v>0.94986000000000004</c:v>
                </c:pt>
                <c:pt idx="50">
                  <c:v>1</c:v>
                </c:pt>
              </c:numCache>
            </c:numRef>
          </c:xVal>
          <c:yVal>
            <c:numRef>
              <c:f>naca65!$B$27:$B$52</c:f>
              <c:numCache>
                <c:formatCode>General</c:formatCode>
                <c:ptCount val="26"/>
                <c:pt idx="0">
                  <c:v>0</c:v>
                </c:pt>
                <c:pt idx="1">
                  <c:v>-7.1900000000000002E-3</c:v>
                </c:pt>
                <c:pt idx="2">
                  <c:v>-8.5900000000000004E-3</c:v>
                </c:pt>
                <c:pt idx="3">
                  <c:v>-1.059E-2</c:v>
                </c:pt>
                <c:pt idx="4">
                  <c:v>-1.3849999999999999E-2</c:v>
                </c:pt>
                <c:pt idx="5">
                  <c:v>-1.8589999999999999E-2</c:v>
                </c:pt>
                <c:pt idx="6">
                  <c:v>-2.2210000000000001E-2</c:v>
                </c:pt>
                <c:pt idx="7">
                  <c:v>-2.521E-2</c:v>
                </c:pt>
                <c:pt idx="8">
                  <c:v>-2.9919999999999999E-2</c:v>
                </c:pt>
                <c:pt idx="9">
                  <c:v>-3.3459999999999997E-2</c:v>
                </c:pt>
                <c:pt idx="10">
                  <c:v>-3.6069999999999998E-2</c:v>
                </c:pt>
                <c:pt idx="11">
                  <c:v>-3.7879999999999997E-2</c:v>
                </c:pt>
                <c:pt idx="12">
                  <c:v>-3.8940000000000002E-2</c:v>
                </c:pt>
                <c:pt idx="13">
                  <c:v>-3.925E-2</c:v>
                </c:pt>
                <c:pt idx="14">
                  <c:v>-3.8679999999999999E-2</c:v>
                </c:pt>
                <c:pt idx="15">
                  <c:v>-3.7089999999999998E-2</c:v>
                </c:pt>
                <c:pt idx="16">
                  <c:v>-3.4349999999999999E-2</c:v>
                </c:pt>
                <c:pt idx="17">
                  <c:v>-3.075E-2</c:v>
                </c:pt>
                <c:pt idx="18">
                  <c:v>-2.6519999999999998E-2</c:v>
                </c:pt>
                <c:pt idx="19">
                  <c:v>-2.1839999999999998E-2</c:v>
                </c:pt>
                <c:pt idx="20">
                  <c:v>-1.6889999999999999E-2</c:v>
                </c:pt>
                <c:pt idx="21">
                  <c:v>-1.191E-2</c:v>
                </c:pt>
                <c:pt idx="22">
                  <c:v>-7.11E-3</c:v>
                </c:pt>
                <c:pt idx="23">
                  <c:v>-2.9299999999999999E-3</c:v>
                </c:pt>
                <c:pt idx="24">
                  <c:v>1E-4</c:v>
                </c:pt>
                <c:pt idx="25">
                  <c:v>0</c:v>
                </c:pt>
              </c:numCache>
            </c:numRef>
          </c:yVal>
          <c:smooth val="0"/>
          <c:extLst>
            <c:ext xmlns:c16="http://schemas.microsoft.com/office/drawing/2014/chart" uri="{C3380CC4-5D6E-409C-BE32-E72D297353CC}">
              <c16:uniqueId val="{00000003-1BBF-4AD3-9138-3D4782284FB8}"/>
            </c:ext>
          </c:extLst>
        </c:ser>
        <c:dLbls>
          <c:showLegendKey val="0"/>
          <c:showVal val="0"/>
          <c:showCatName val="0"/>
          <c:showSerName val="0"/>
          <c:showPercent val="0"/>
          <c:showBubbleSize val="0"/>
        </c:dLbls>
        <c:axId val="1350568991"/>
        <c:axId val="1350569407"/>
      </c:scatterChart>
      <c:valAx>
        <c:axId val="135056899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0569407"/>
        <c:crosses val="autoZero"/>
        <c:crossBetween val="midCat"/>
      </c:valAx>
      <c:valAx>
        <c:axId val="13505694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0568991"/>
        <c:crosses val="autoZero"/>
        <c:crossBetween val="midCat"/>
        <c:majorUnit val="0.1"/>
      </c:valAx>
    </c:plotArea>
    <c:plotVisOnly val="1"/>
    <c:dispBlanksAs val="gap"/>
    <c:showDLblsOverMax val="0"/>
    <c:extLst/>
  </c:chart>
  <c:spPr>
    <a:ln>
      <a:noFill/>
    </a:ln>
  </c:spPr>
  <c:txPr>
    <a:bodyPr/>
    <a:lstStyle/>
    <a:p>
      <a:pPr>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378215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2812636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CB60F7-C09A-4ED5-9CF8-2E7FBB5B0FD0}" type="datetimeFigureOut">
              <a:rPr lang="en-GB" smtClean="0"/>
              <a:t>07/02/2024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724627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ACB60F7-C09A-4ED5-9CF8-2E7FBB5B0FD0}" type="datetimeFigureOut">
              <a:rPr lang="en-GB" smtClean="0"/>
              <a:t>07/02/2024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964781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ACB60F7-C09A-4ED5-9CF8-2E7FBB5B0FD0}" type="datetimeFigureOut">
              <a:rPr lang="en-GB" smtClean="0"/>
              <a:t>07/02/2024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102367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ACB60F7-C09A-4ED5-9CF8-2E7FBB5B0FD0}" type="datetimeFigureOut">
              <a:rPr lang="en-GB" smtClean="0"/>
              <a:t>07/02/2024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1628267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B60F7-C09A-4ED5-9CF8-2E7FBB5B0FD0}" type="datetimeFigureOut">
              <a:rPr lang="en-GB" smtClean="0"/>
              <a:t>07/02/2024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4114881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B60F7-C09A-4ED5-9CF8-2E7FBB5B0FD0}" type="datetimeFigureOut">
              <a:rPr lang="en-GB" smtClean="0"/>
              <a:t>07/02/2024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089411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B60F7-C09A-4ED5-9CF8-2E7FBB5B0FD0}" type="datetimeFigureOut">
              <a:rPr lang="en-GB" smtClean="0"/>
              <a:t>07/02/2024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2251005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1876871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07/02/2024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46920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B60F7-C09A-4ED5-9CF8-2E7FBB5B0FD0}" type="datetimeFigureOut">
              <a:rPr lang="en-GB" smtClean="0"/>
              <a:t>07/02/2024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2A44D-5370-42F7-AD0E-446B598154AF}" type="slidenum">
              <a:rPr lang="en-GB" smtClean="0"/>
              <a:t>‹#›</a:t>
            </a:fld>
            <a:endParaRPr lang="en-GB"/>
          </a:p>
        </p:txBody>
      </p:sp>
    </p:spTree>
    <p:extLst>
      <p:ext uri="{BB962C8B-B14F-4D97-AF65-F5344CB8AC3E}">
        <p14:creationId xmlns:p14="http://schemas.microsoft.com/office/powerpoint/2010/main" val="3136126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https://www.youtube.com/embed/Il27VvHu-s0" TargetMode="External"/><Relationship Id="rId4" Type="http://schemas.openxmlformats.org/officeDocument/2006/relationships/hyperlink" Target="https://www.youtube.com/watch?v=Il27VvHu-s0"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ideo" Target="https://www.youtube.com/embed/sd7uHUxdoOw" TargetMode="External"/><Relationship Id="rId4" Type="http://schemas.openxmlformats.org/officeDocument/2006/relationships/hyperlink" Target="https://www.youtube.com/watch?v=sd7uHUxdoOw"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221.png"/></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microsoft.com/office/2007/relationships/hdphoto" Target="../media/hdphoto3.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3C6F4E6-30A1-4F63-C8CC-028750B5AA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6668" cy="4570886"/>
            <a:chOff x="0" y="0"/>
            <a:chExt cx="12196668" cy="4570886"/>
          </a:xfrm>
        </p:grpSpPr>
        <p:sp>
          <p:nvSpPr>
            <p:cNvPr id="15" name="Rectangle 14">
              <a:extLst>
                <a:ext uri="{FF2B5EF4-FFF2-40B4-BE49-F238E27FC236}">
                  <a16:creationId xmlns:a16="http://schemas.microsoft.com/office/drawing/2014/main" id="{49EA7CA8-3AE6-4F5F-9932-63303CF2D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12196668" cy="4570632"/>
            </a:xfrm>
            <a:prstGeom prst="rect">
              <a:avLst/>
            </a:prstGeom>
            <a:gradFill>
              <a:gsLst>
                <a:gs pos="0">
                  <a:schemeClr val="accent5"/>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E3E019-A259-1130-CC5C-3165020BC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791"/>
              <a:ext cx="10565988" cy="4568095"/>
            </a:xfrm>
            <a:prstGeom prst="rect">
              <a:avLst/>
            </a:prstGeom>
            <a:gradFill flip="none" rotWithShape="1">
              <a:gsLst>
                <a:gs pos="3000">
                  <a:schemeClr val="accent2"/>
                </a:gs>
                <a:gs pos="40000">
                  <a:schemeClr val="accent2">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0769F99-CCA6-5CDC-D1E1-C59A4762F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2192000" cy="4549891"/>
            </a:xfrm>
            <a:prstGeom prst="rect">
              <a:avLst/>
            </a:prstGeom>
            <a:gradFill>
              <a:gsLst>
                <a:gs pos="0">
                  <a:schemeClr val="accent5">
                    <a:alpha val="76000"/>
                  </a:schemeClr>
                </a:gs>
                <a:gs pos="67000">
                  <a:schemeClr val="accent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13E73D3-029B-3D4E-1956-8EE7068A6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110544" y="18215"/>
              <a:ext cx="8086124" cy="4549887"/>
            </a:xfrm>
            <a:prstGeom prst="rect">
              <a:avLst/>
            </a:prstGeom>
            <a:gradFill flip="none" rotWithShape="1">
              <a:gsLst>
                <a:gs pos="0">
                  <a:schemeClr val="accent5">
                    <a:lumMod val="50000"/>
                    <a:alpha val="36000"/>
                  </a:schemeClr>
                </a:gs>
                <a:gs pos="45000">
                  <a:schemeClr val="accent5">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 name="Title 1"/>
          <p:cNvSpPr>
            <a:spLocks noGrp="1"/>
          </p:cNvSpPr>
          <p:nvPr>
            <p:ph type="title"/>
          </p:nvPr>
        </p:nvSpPr>
        <p:spPr>
          <a:xfrm>
            <a:off x="1126348" y="1124262"/>
            <a:ext cx="8017652" cy="2690413"/>
          </a:xfrm>
        </p:spPr>
        <p:txBody>
          <a:bodyPr vert="horz" lIns="91440" tIns="45720" rIns="91440" bIns="45720" rtlCol="0" anchor="t">
            <a:normAutofit/>
          </a:bodyPr>
          <a:lstStyle/>
          <a:p>
            <a:r>
              <a:rPr lang="en-US" sz="5400" kern="1200" dirty="0">
                <a:solidFill>
                  <a:srgbClr val="FFFFFF"/>
                </a:solidFill>
                <a:latin typeface="+mj-lt"/>
                <a:ea typeface="+mj-ea"/>
                <a:cs typeface="+mj-cs"/>
              </a:rPr>
              <a:t>Turbomachines – part 1 Introduction</a:t>
            </a:r>
          </a:p>
        </p:txBody>
      </p:sp>
      <p:sp>
        <p:nvSpPr>
          <p:cNvPr id="3" name="Text Placeholder 2">
            <a:extLst>
              <a:ext uri="{FF2B5EF4-FFF2-40B4-BE49-F238E27FC236}">
                <a16:creationId xmlns:a16="http://schemas.microsoft.com/office/drawing/2014/main" id="{049368FA-DF85-0603-0FE1-66DF6020091B}"/>
              </a:ext>
            </a:extLst>
          </p:cNvPr>
          <p:cNvSpPr>
            <a:spLocks noGrp="1"/>
          </p:cNvSpPr>
          <p:nvPr>
            <p:ph type="body" idx="1"/>
          </p:nvPr>
        </p:nvSpPr>
        <p:spPr>
          <a:xfrm>
            <a:off x="1126348" y="5099566"/>
            <a:ext cx="6481746" cy="1199733"/>
          </a:xfrm>
        </p:spPr>
        <p:txBody>
          <a:bodyPr vert="horz" lIns="91440" tIns="45720" rIns="91440" bIns="45720" rtlCol="0" anchor="ctr">
            <a:normAutofit/>
          </a:bodyPr>
          <a:lstStyle/>
          <a:p>
            <a:r>
              <a:rPr lang="en-US" sz="2000" kern="1200">
                <a:solidFill>
                  <a:schemeClr val="tx1"/>
                </a:solidFill>
                <a:latin typeface="+mn-lt"/>
                <a:ea typeface="+mn-ea"/>
                <a:cs typeface="+mn-cs"/>
              </a:rPr>
              <a:t>Introduction to work in turbomachines from a flow perspective</a:t>
            </a:r>
          </a:p>
        </p:txBody>
      </p:sp>
      <p:pic>
        <p:nvPicPr>
          <p:cNvPr id="7" name="Graphic 6" descr="Questions">
            <a:extLst>
              <a:ext uri="{FF2B5EF4-FFF2-40B4-BE49-F238E27FC236}">
                <a16:creationId xmlns:a16="http://schemas.microsoft.com/office/drawing/2014/main" id="{FFAC9BA3-2C34-BD55-7412-D467F7186C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5646" y="5061057"/>
            <a:ext cx="1199733" cy="1199733"/>
          </a:xfrm>
          <a:prstGeom prst="rect">
            <a:avLst/>
          </a:prstGeom>
        </p:spPr>
      </p:pic>
    </p:spTree>
    <p:extLst>
      <p:ext uri="{BB962C8B-B14F-4D97-AF65-F5344CB8AC3E}">
        <p14:creationId xmlns:p14="http://schemas.microsoft.com/office/powerpoint/2010/main" val="1859784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4">
                <a:lumMod val="20000"/>
                <a:lumOff val="80000"/>
              </a:schemeClr>
            </a:gs>
            <a:gs pos="83000">
              <a:schemeClr val="accent4">
                <a:lumMod val="40000"/>
                <a:lumOff val="60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 of this section</a:t>
            </a:r>
          </a:p>
        </p:txBody>
      </p:sp>
      <p:sp>
        <p:nvSpPr>
          <p:cNvPr id="3" name="Content Placeholder 2"/>
          <p:cNvSpPr>
            <a:spLocks noGrp="1"/>
          </p:cNvSpPr>
          <p:nvPr>
            <p:ph idx="1"/>
          </p:nvPr>
        </p:nvSpPr>
        <p:spPr>
          <a:xfrm>
            <a:off x="450761" y="1416676"/>
            <a:ext cx="10903039" cy="5151549"/>
          </a:xfrm>
        </p:spPr>
        <p:txBody>
          <a:bodyPr>
            <a:normAutofit/>
          </a:bodyPr>
          <a:lstStyle/>
          <a:p>
            <a:pPr marL="514350" lvl="0" indent="-514350">
              <a:buFont typeface="+mj-lt"/>
              <a:buAutoNum type="arabicPeriod"/>
            </a:pPr>
            <a:r>
              <a:rPr lang="en-GB" dirty="0"/>
              <a:t>flow through rotor and stator cascades in compressors and turbines</a:t>
            </a:r>
          </a:p>
          <a:p>
            <a:pPr marL="514350" lvl="0" indent="-514350">
              <a:buFont typeface="+mj-lt"/>
              <a:buAutoNum type="arabicPeriod"/>
            </a:pPr>
            <a:r>
              <a:rPr lang="en-GB" dirty="0"/>
              <a:t>aspects of axial flow machines</a:t>
            </a:r>
          </a:p>
          <a:p>
            <a:pPr marL="514350" lvl="0" indent="-514350">
              <a:buFont typeface="+mj-lt"/>
              <a:buAutoNum type="arabicPeriod"/>
            </a:pPr>
            <a:r>
              <a:rPr lang="en-GB" dirty="0"/>
              <a:t>cascade flow passage design methods introduction for axial flow machines</a:t>
            </a:r>
          </a:p>
        </p:txBody>
      </p:sp>
    </p:spTree>
    <p:extLst>
      <p:ext uri="{BB962C8B-B14F-4D97-AF65-F5344CB8AC3E}">
        <p14:creationId xmlns:p14="http://schemas.microsoft.com/office/powerpoint/2010/main" val="135549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4">
                <a:lumMod val="20000"/>
                <a:lumOff val="80000"/>
              </a:schemeClr>
            </a:gs>
            <a:gs pos="83000">
              <a:schemeClr val="accent4">
                <a:lumMod val="40000"/>
                <a:lumOff val="60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33" name="Picture 32"/>
          <p:cNvPicPr>
            <a:picLocks noChangeAspect="1"/>
          </p:cNvPicPr>
          <p:nvPr/>
        </p:nvPicPr>
        <p:blipFill rotWithShape="1">
          <a:blip r:embed="rId2" cstate="print">
            <a:duotone>
              <a:prstClr val="black"/>
              <a:schemeClr val="accent4">
                <a:tint val="45000"/>
                <a:satMod val="400000"/>
              </a:schemeClr>
            </a:duotone>
            <a:extLst>
              <a:ext uri="{28A0092B-C50C-407E-A947-70E740481C1C}">
                <a14:useLocalDpi xmlns:a14="http://schemas.microsoft.com/office/drawing/2010/main" val="0"/>
              </a:ext>
            </a:extLst>
          </a:blip>
          <a:srcRect l="12770" r="14929"/>
          <a:stretch/>
        </p:blipFill>
        <p:spPr>
          <a:xfrm rot="5400000">
            <a:off x="3137152" y="-128029"/>
            <a:ext cx="6858001" cy="7114061"/>
          </a:xfrm>
          <a:prstGeom prst="rect">
            <a:avLst/>
          </a:prstGeom>
        </p:spPr>
      </p:pic>
      <p:cxnSp>
        <p:nvCxnSpPr>
          <p:cNvPr id="5" name="Straight Connector 4"/>
          <p:cNvCxnSpPr/>
          <p:nvPr/>
        </p:nvCxnSpPr>
        <p:spPr>
          <a:xfrm flipV="1">
            <a:off x="1725471" y="2897743"/>
            <a:ext cx="9466270" cy="1383481"/>
          </a:xfrm>
          <a:prstGeom prst="line">
            <a:avLst/>
          </a:prstGeom>
          <a:ln w="57150">
            <a:prstDash val="dashDot"/>
          </a:ln>
        </p:spPr>
        <p:style>
          <a:lnRef idx="3">
            <a:schemeClr val="accent5"/>
          </a:lnRef>
          <a:fillRef idx="0">
            <a:schemeClr val="accent5"/>
          </a:fillRef>
          <a:effectRef idx="2">
            <a:schemeClr val="accent5"/>
          </a:effectRef>
          <a:fontRef idx="minor">
            <a:schemeClr val="tx1"/>
          </a:fontRef>
        </p:style>
      </p:cxnSp>
      <p:sp>
        <p:nvSpPr>
          <p:cNvPr id="6" name="TextBox 5"/>
          <p:cNvSpPr txBox="1"/>
          <p:nvPr/>
        </p:nvSpPr>
        <p:spPr>
          <a:xfrm rot="21079989">
            <a:off x="855904" y="4237150"/>
            <a:ext cx="2060619" cy="646331"/>
          </a:xfrm>
          <a:prstGeom prst="rect">
            <a:avLst/>
          </a:prstGeom>
          <a:noFill/>
        </p:spPr>
        <p:txBody>
          <a:bodyPr wrap="square" rtlCol="0">
            <a:spAutoFit/>
          </a:bodyPr>
          <a:lstStyle/>
          <a:p>
            <a:r>
              <a:rPr lang="en-GB" dirty="0"/>
              <a:t>Axis direction of the machine</a:t>
            </a:r>
          </a:p>
        </p:txBody>
      </p:sp>
      <p:cxnSp>
        <p:nvCxnSpPr>
          <p:cNvPr id="8" name="Straight Arrow Connector 7"/>
          <p:cNvCxnSpPr/>
          <p:nvPr/>
        </p:nvCxnSpPr>
        <p:spPr>
          <a:xfrm flipV="1">
            <a:off x="8332636" y="1803147"/>
            <a:ext cx="592423" cy="72111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826132" y="1684407"/>
            <a:ext cx="850006" cy="369332"/>
          </a:xfrm>
          <a:prstGeom prst="rect">
            <a:avLst/>
          </a:prstGeom>
          <a:noFill/>
        </p:spPr>
        <p:txBody>
          <a:bodyPr wrap="square" rtlCol="0">
            <a:spAutoFit/>
          </a:bodyPr>
          <a:lstStyle/>
          <a:p>
            <a:r>
              <a:rPr lang="en-GB" dirty="0" err="1">
                <a:solidFill>
                  <a:srgbClr val="FFFF00"/>
                </a:solidFill>
              </a:rPr>
              <a:t>c</a:t>
            </a:r>
            <a:r>
              <a:rPr lang="en-GB" baseline="-25000" dirty="0" err="1">
                <a:solidFill>
                  <a:srgbClr val="FFFF00"/>
                </a:solidFill>
              </a:rPr>
              <a:t>r</a:t>
            </a:r>
            <a:endParaRPr lang="en-GB" dirty="0">
              <a:solidFill>
                <a:srgbClr val="FFFF00"/>
              </a:solidFill>
            </a:endParaRPr>
          </a:p>
        </p:txBody>
      </p:sp>
      <p:sp>
        <p:nvSpPr>
          <p:cNvPr id="12" name="TextBox 11"/>
          <p:cNvSpPr txBox="1"/>
          <p:nvPr/>
        </p:nvSpPr>
        <p:spPr>
          <a:xfrm>
            <a:off x="7884753" y="1020677"/>
            <a:ext cx="566671" cy="369332"/>
          </a:xfrm>
          <a:prstGeom prst="rect">
            <a:avLst/>
          </a:prstGeom>
          <a:noFill/>
        </p:spPr>
        <p:txBody>
          <a:bodyPr wrap="square" rtlCol="0">
            <a:spAutoFit/>
          </a:bodyPr>
          <a:lstStyle/>
          <a:p>
            <a:r>
              <a:rPr lang="en-GB" dirty="0">
                <a:solidFill>
                  <a:srgbClr val="FFFF00"/>
                </a:solidFill>
              </a:rPr>
              <a:t>c</a:t>
            </a:r>
            <a:r>
              <a:rPr lang="en-GB" baseline="-25000" dirty="0">
                <a:solidFill>
                  <a:srgbClr val="FFFF00"/>
                </a:solidFill>
                <a:sym typeface="Symbol" panose="05050102010706020507" pitchFamily="18" charset="2"/>
              </a:rPr>
              <a:t></a:t>
            </a:r>
            <a:endParaRPr lang="en-GB" dirty="0">
              <a:solidFill>
                <a:srgbClr val="FFFF00"/>
              </a:solidFill>
            </a:endParaRPr>
          </a:p>
        </p:txBody>
      </p:sp>
      <p:cxnSp>
        <p:nvCxnSpPr>
          <p:cNvPr id="14" name="Straight Arrow Connector 13"/>
          <p:cNvCxnSpPr/>
          <p:nvPr/>
        </p:nvCxnSpPr>
        <p:spPr>
          <a:xfrm flipV="1">
            <a:off x="8345516" y="2292435"/>
            <a:ext cx="1350284" cy="2318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375138" y="2239695"/>
            <a:ext cx="540912" cy="373483"/>
          </a:xfrm>
          <a:prstGeom prst="rect">
            <a:avLst/>
          </a:prstGeom>
          <a:noFill/>
        </p:spPr>
        <p:txBody>
          <a:bodyPr wrap="square" rtlCol="0">
            <a:spAutoFit/>
          </a:bodyPr>
          <a:lstStyle/>
          <a:p>
            <a:r>
              <a:rPr lang="en-GB" dirty="0">
                <a:solidFill>
                  <a:srgbClr val="FFFF00"/>
                </a:solidFill>
              </a:rPr>
              <a:t>c</a:t>
            </a:r>
            <a:r>
              <a:rPr lang="en-GB" baseline="-25000" dirty="0">
                <a:solidFill>
                  <a:srgbClr val="FFFF00"/>
                </a:solidFill>
              </a:rPr>
              <a:t>x</a:t>
            </a:r>
            <a:endParaRPr lang="en-GB" dirty="0">
              <a:solidFill>
                <a:srgbClr val="FFFF00"/>
              </a:solidFill>
            </a:endParaRPr>
          </a:p>
        </p:txBody>
      </p:sp>
      <p:sp>
        <p:nvSpPr>
          <p:cNvPr id="25" name="TextBox 24"/>
          <p:cNvSpPr txBox="1"/>
          <p:nvPr/>
        </p:nvSpPr>
        <p:spPr>
          <a:xfrm>
            <a:off x="10208651" y="1311679"/>
            <a:ext cx="515155" cy="369332"/>
          </a:xfrm>
          <a:prstGeom prst="rect">
            <a:avLst/>
          </a:prstGeom>
          <a:noFill/>
        </p:spPr>
        <p:txBody>
          <a:bodyPr wrap="square" rtlCol="0">
            <a:spAutoFit/>
          </a:bodyPr>
          <a:lstStyle/>
          <a:p>
            <a:r>
              <a:rPr lang="en-GB" dirty="0"/>
              <a:t>c</a:t>
            </a:r>
            <a:r>
              <a:rPr lang="en-GB" baseline="-25000" dirty="0"/>
              <a:t>m</a:t>
            </a:r>
            <a:endParaRPr lang="en-GB" dirty="0"/>
          </a:p>
        </p:txBody>
      </p:sp>
      <p:sp>
        <p:nvSpPr>
          <p:cNvPr id="32" name="TextBox 31"/>
          <p:cNvSpPr txBox="1"/>
          <p:nvPr/>
        </p:nvSpPr>
        <p:spPr>
          <a:xfrm>
            <a:off x="9695800" y="136299"/>
            <a:ext cx="543060" cy="369332"/>
          </a:xfrm>
          <a:prstGeom prst="rect">
            <a:avLst/>
          </a:prstGeom>
          <a:noFill/>
        </p:spPr>
        <p:txBody>
          <a:bodyPr wrap="square" rtlCol="0">
            <a:spAutoFit/>
          </a:bodyPr>
          <a:lstStyle/>
          <a:p>
            <a:r>
              <a:rPr lang="en-GB" dirty="0">
                <a:solidFill>
                  <a:srgbClr val="FFFF00"/>
                </a:solidFill>
              </a:rPr>
              <a:t>c</a:t>
            </a:r>
          </a:p>
        </p:txBody>
      </p:sp>
      <p:cxnSp>
        <p:nvCxnSpPr>
          <p:cNvPr id="45" name="Straight Arrow Connector 44"/>
          <p:cNvCxnSpPr/>
          <p:nvPr/>
        </p:nvCxnSpPr>
        <p:spPr>
          <a:xfrm>
            <a:off x="9180492" y="822094"/>
            <a:ext cx="502271" cy="1455100"/>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9669893" y="1556302"/>
            <a:ext cx="592423" cy="721110"/>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8922919" y="1569073"/>
            <a:ext cx="1350284" cy="231820"/>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9178348" y="85960"/>
            <a:ext cx="592423" cy="721110"/>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8345516" y="1569073"/>
            <a:ext cx="1916800" cy="955181"/>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8345516" y="94947"/>
            <a:ext cx="1425255" cy="2429307"/>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0" y="563101"/>
            <a:ext cx="2953456" cy="923330"/>
          </a:xfrm>
          <a:prstGeom prst="rect">
            <a:avLst/>
          </a:prstGeom>
          <a:noFill/>
        </p:spPr>
        <p:txBody>
          <a:bodyPr wrap="square" rtlCol="0">
            <a:spAutoFit/>
          </a:bodyPr>
          <a:lstStyle/>
          <a:p>
            <a:r>
              <a:rPr lang="en-GB" dirty="0"/>
              <a:t>Whittle’s jet engine, sectioned at University of Derby</a:t>
            </a:r>
          </a:p>
        </p:txBody>
      </p:sp>
      <p:cxnSp>
        <p:nvCxnSpPr>
          <p:cNvPr id="59" name="Straight Arrow Connector 58"/>
          <p:cNvCxnSpPr/>
          <p:nvPr/>
        </p:nvCxnSpPr>
        <p:spPr>
          <a:xfrm>
            <a:off x="7838942" y="1051768"/>
            <a:ext cx="502271" cy="1455100"/>
          </a:xfrm>
          <a:prstGeom prst="straightConnector1">
            <a:avLst/>
          </a:prstGeom>
          <a:ln w="571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0" y="1479491"/>
            <a:ext cx="2953456" cy="3416320"/>
          </a:xfrm>
          <a:prstGeom prst="rect">
            <a:avLst/>
          </a:prstGeom>
          <a:noFill/>
        </p:spPr>
        <p:txBody>
          <a:bodyPr wrap="square" rtlCol="0">
            <a:spAutoFit/>
          </a:bodyPr>
          <a:lstStyle/>
          <a:p>
            <a:r>
              <a:rPr lang="en-GB" b="1" dirty="0"/>
              <a:t>c</a:t>
            </a:r>
            <a:r>
              <a:rPr lang="en-GB" b="1" baseline="-25000" dirty="0">
                <a:sym typeface="Symbol" panose="05050102010706020507" pitchFamily="18" charset="2"/>
              </a:rPr>
              <a:t></a:t>
            </a:r>
            <a:r>
              <a:rPr lang="en-GB" b="1" dirty="0">
                <a:sym typeface="Symbol" panose="05050102010706020507" pitchFamily="18" charset="2"/>
              </a:rPr>
              <a:t> </a:t>
            </a:r>
            <a:r>
              <a:rPr lang="en-GB" dirty="0">
                <a:sym typeface="Symbol" panose="05050102010706020507" pitchFamily="18" charset="2"/>
              </a:rPr>
              <a:t>- absolute tangential velocity of the </a:t>
            </a:r>
            <a:r>
              <a:rPr lang="en-GB" b="1" u="sng" dirty="0">
                <a:sym typeface="Symbol" panose="05050102010706020507" pitchFamily="18" charset="2"/>
              </a:rPr>
              <a:t>fluid</a:t>
            </a:r>
          </a:p>
          <a:p>
            <a:r>
              <a:rPr lang="en-GB" b="1" dirty="0">
                <a:sym typeface="Symbol" panose="05050102010706020507" pitchFamily="18" charset="2"/>
              </a:rPr>
              <a:t>c</a:t>
            </a:r>
            <a:r>
              <a:rPr lang="en-GB" b="1" baseline="-25000" dirty="0">
                <a:sym typeface="Symbol" panose="05050102010706020507" pitchFamily="18" charset="2"/>
              </a:rPr>
              <a:t>x</a:t>
            </a:r>
            <a:r>
              <a:rPr lang="en-GB" dirty="0">
                <a:sym typeface="Symbol" panose="05050102010706020507" pitchFamily="18" charset="2"/>
              </a:rPr>
              <a:t> – absolute axial velocity of the </a:t>
            </a:r>
            <a:r>
              <a:rPr lang="en-GB" b="1" u="sng" dirty="0">
                <a:sym typeface="Symbol" panose="05050102010706020507" pitchFamily="18" charset="2"/>
              </a:rPr>
              <a:t>fluid</a:t>
            </a:r>
          </a:p>
          <a:p>
            <a:r>
              <a:rPr lang="en-GB" b="1" dirty="0" err="1">
                <a:sym typeface="Symbol" panose="05050102010706020507" pitchFamily="18" charset="2"/>
              </a:rPr>
              <a:t>c</a:t>
            </a:r>
            <a:r>
              <a:rPr lang="en-GB" b="1" baseline="-25000" dirty="0" err="1">
                <a:sym typeface="Symbol" panose="05050102010706020507" pitchFamily="18" charset="2"/>
              </a:rPr>
              <a:t>r</a:t>
            </a:r>
            <a:r>
              <a:rPr lang="en-GB" dirty="0">
                <a:sym typeface="Symbol" panose="05050102010706020507" pitchFamily="18" charset="2"/>
              </a:rPr>
              <a:t> – absolute radial velocity of the </a:t>
            </a:r>
            <a:r>
              <a:rPr lang="en-GB" b="1" u="sng" dirty="0">
                <a:sym typeface="Symbol" panose="05050102010706020507" pitchFamily="18" charset="2"/>
              </a:rPr>
              <a:t>fluid</a:t>
            </a:r>
          </a:p>
          <a:p>
            <a:r>
              <a:rPr lang="en-GB" dirty="0">
                <a:solidFill>
                  <a:srgbClr val="002060"/>
                </a:solidFill>
              </a:rPr>
              <a:t>c – total absolute velocity of</a:t>
            </a:r>
            <a:r>
              <a:rPr lang="en-GB" dirty="0">
                <a:solidFill>
                  <a:srgbClr val="0070C0"/>
                </a:solidFill>
              </a:rPr>
              <a:t> </a:t>
            </a:r>
            <a:r>
              <a:rPr lang="en-GB" b="1" u="sng" dirty="0"/>
              <a:t>fluid</a:t>
            </a:r>
          </a:p>
          <a:p>
            <a:r>
              <a:rPr lang="en-GB" dirty="0">
                <a:solidFill>
                  <a:srgbClr val="002060"/>
                </a:solidFill>
                <a:sym typeface="Symbol" panose="05050102010706020507" pitchFamily="18" charset="2"/>
              </a:rPr>
              <a:t>c</a:t>
            </a:r>
            <a:r>
              <a:rPr lang="en-GB" baseline="-25000" dirty="0">
                <a:solidFill>
                  <a:srgbClr val="002060"/>
                </a:solidFill>
                <a:sym typeface="Symbol" panose="05050102010706020507" pitchFamily="18" charset="2"/>
              </a:rPr>
              <a:t>m</a:t>
            </a:r>
            <a:r>
              <a:rPr lang="en-GB" dirty="0">
                <a:solidFill>
                  <a:srgbClr val="002060"/>
                </a:solidFill>
                <a:sym typeface="Symbol" panose="05050102010706020507" pitchFamily="18" charset="2"/>
              </a:rPr>
              <a:t> – absolute meridional velocity of the </a:t>
            </a:r>
            <a:r>
              <a:rPr lang="en-GB" b="1" u="sng" dirty="0">
                <a:sym typeface="Symbol" panose="05050102010706020507" pitchFamily="18" charset="2"/>
              </a:rPr>
              <a:t>fluid</a:t>
            </a:r>
          </a:p>
          <a:p>
            <a:endParaRPr lang="en-GB" dirty="0"/>
          </a:p>
          <a:p>
            <a:endParaRPr lang="en-GB" dirty="0"/>
          </a:p>
        </p:txBody>
      </p:sp>
      <p:sp>
        <p:nvSpPr>
          <p:cNvPr id="2" name="Arc 1"/>
          <p:cNvSpPr/>
          <p:nvPr/>
        </p:nvSpPr>
        <p:spPr>
          <a:xfrm rot="10800000" flipH="1" flipV="1">
            <a:off x="7264078" y="2426436"/>
            <a:ext cx="1403404" cy="2583398"/>
          </a:xfrm>
          <a:prstGeom prst="arc">
            <a:avLst>
              <a:gd name="adj1" fmla="val 17498855"/>
              <a:gd name="adj2" fmla="val 4055663"/>
            </a:avLst>
          </a:prstGeom>
          <a:ln w="76200">
            <a:headEnd type="triangl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sp>
        <p:nvSpPr>
          <p:cNvPr id="22" name="TextBox 21"/>
          <p:cNvSpPr txBox="1"/>
          <p:nvPr/>
        </p:nvSpPr>
        <p:spPr>
          <a:xfrm>
            <a:off x="8708652" y="3565228"/>
            <a:ext cx="566671" cy="369332"/>
          </a:xfrm>
          <a:prstGeom prst="rect">
            <a:avLst/>
          </a:prstGeom>
          <a:noFill/>
        </p:spPr>
        <p:txBody>
          <a:bodyPr wrap="square" rtlCol="0">
            <a:spAutoFit/>
          </a:bodyPr>
          <a:lstStyle/>
          <a:p>
            <a:r>
              <a:rPr lang="en-GB" dirty="0">
                <a:solidFill>
                  <a:srgbClr val="FFFF00"/>
                </a:solidFill>
                <a:sym typeface="Symbol" panose="05050102010706020507" pitchFamily="18" charset="2"/>
              </a:rPr>
              <a:t>r</a:t>
            </a:r>
            <a:endParaRPr lang="en-GB" dirty="0">
              <a:solidFill>
                <a:srgbClr val="FFFF00"/>
              </a:solidFill>
            </a:endParaRPr>
          </a:p>
        </p:txBody>
      </p:sp>
      <p:cxnSp>
        <p:nvCxnSpPr>
          <p:cNvPr id="23" name="Straight Arrow Connector 22"/>
          <p:cNvCxnSpPr/>
          <p:nvPr/>
        </p:nvCxnSpPr>
        <p:spPr>
          <a:xfrm flipH="1" flipV="1">
            <a:off x="7640094" y="3429001"/>
            <a:ext cx="1003858" cy="387443"/>
          </a:xfrm>
          <a:prstGeom prst="straightConnector1">
            <a:avLst/>
          </a:prstGeom>
          <a:ln w="571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682444" y="3550695"/>
            <a:ext cx="566671" cy="369332"/>
          </a:xfrm>
          <a:prstGeom prst="rect">
            <a:avLst/>
          </a:prstGeom>
          <a:noFill/>
        </p:spPr>
        <p:txBody>
          <a:bodyPr wrap="square" rtlCol="0">
            <a:spAutoFit/>
          </a:bodyPr>
          <a:lstStyle/>
          <a:p>
            <a:r>
              <a:rPr lang="en-GB" dirty="0">
                <a:solidFill>
                  <a:srgbClr val="FFFF00"/>
                </a:solidFill>
                <a:sym typeface="Symbol" panose="05050102010706020507" pitchFamily="18" charset="2"/>
              </a:rPr>
              <a:t>r</a:t>
            </a:r>
            <a:endParaRPr lang="en-GB" dirty="0">
              <a:solidFill>
                <a:srgbClr val="FFFF00"/>
              </a:solidFill>
            </a:endParaRPr>
          </a:p>
        </p:txBody>
      </p:sp>
      <p:sp>
        <p:nvSpPr>
          <p:cNvPr id="28" name="TextBox 27"/>
          <p:cNvSpPr txBox="1"/>
          <p:nvPr/>
        </p:nvSpPr>
        <p:spPr>
          <a:xfrm>
            <a:off x="55666" y="5313290"/>
            <a:ext cx="2953456" cy="923330"/>
          </a:xfrm>
          <a:prstGeom prst="rect">
            <a:avLst/>
          </a:prstGeom>
          <a:noFill/>
        </p:spPr>
        <p:txBody>
          <a:bodyPr wrap="square" rtlCol="0">
            <a:spAutoFit/>
          </a:bodyPr>
          <a:lstStyle/>
          <a:p>
            <a:r>
              <a:rPr lang="en-GB" dirty="0"/>
              <a:t>U = </a:t>
            </a:r>
            <a:r>
              <a:rPr lang="en-GB" dirty="0">
                <a:sym typeface="Symbol" panose="05050102010706020507" pitchFamily="18" charset="2"/>
              </a:rPr>
              <a:t>r, the azimuthal velocity of the </a:t>
            </a:r>
            <a:r>
              <a:rPr lang="en-GB" b="1" u="sng" dirty="0">
                <a:sym typeface="Symbol" panose="05050102010706020507" pitchFamily="18" charset="2"/>
              </a:rPr>
              <a:t>blade</a:t>
            </a:r>
            <a:r>
              <a:rPr lang="en-GB" dirty="0">
                <a:sym typeface="Symbol" panose="05050102010706020507" pitchFamily="18" charset="2"/>
              </a:rPr>
              <a:t> at radius r</a:t>
            </a:r>
            <a:r>
              <a:rPr lang="en-GB" dirty="0">
                <a:solidFill>
                  <a:srgbClr val="0070C0"/>
                </a:solidFill>
                <a:sym typeface="Symbol" panose="05050102010706020507" pitchFamily="18" charset="2"/>
              </a:rPr>
              <a:t>, </a:t>
            </a:r>
            <a:r>
              <a:rPr lang="en-GB" dirty="0">
                <a:sym typeface="Symbol" panose="05050102010706020507" pitchFamily="18" charset="2"/>
              </a:rPr>
              <a:t>i.e. circumferential component</a:t>
            </a:r>
            <a:r>
              <a:rPr lang="en-GB" dirty="0">
                <a:solidFill>
                  <a:srgbClr val="0070C0"/>
                </a:solidFill>
                <a:sym typeface="Symbol" panose="05050102010706020507" pitchFamily="18" charset="2"/>
              </a:rPr>
              <a:t>.</a:t>
            </a:r>
            <a:endParaRPr lang="en-GB" dirty="0">
              <a:solidFill>
                <a:srgbClr val="0070C0"/>
              </a:solidFill>
            </a:endParaRPr>
          </a:p>
        </p:txBody>
      </p:sp>
      <p:sp>
        <p:nvSpPr>
          <p:cNvPr id="3" name="TextBox 2"/>
          <p:cNvSpPr txBox="1"/>
          <p:nvPr/>
        </p:nvSpPr>
        <p:spPr>
          <a:xfrm>
            <a:off x="55666" y="1"/>
            <a:ext cx="2897790" cy="584775"/>
          </a:xfrm>
          <a:prstGeom prst="rect">
            <a:avLst/>
          </a:prstGeom>
          <a:noFill/>
        </p:spPr>
        <p:txBody>
          <a:bodyPr wrap="square" rtlCol="0">
            <a:spAutoFit/>
          </a:bodyPr>
          <a:lstStyle/>
          <a:p>
            <a:r>
              <a:rPr lang="en-GB" sz="3200" b="1" dirty="0"/>
              <a:t>Turbomachines</a:t>
            </a:r>
          </a:p>
        </p:txBody>
      </p:sp>
      <p:cxnSp>
        <p:nvCxnSpPr>
          <p:cNvPr id="27" name="Straight Arrow Connector 26"/>
          <p:cNvCxnSpPr/>
          <p:nvPr/>
        </p:nvCxnSpPr>
        <p:spPr>
          <a:xfrm flipV="1">
            <a:off x="7825381" y="123150"/>
            <a:ext cx="1916800" cy="955181"/>
          </a:xfrm>
          <a:prstGeom prst="straightConnector1">
            <a:avLst/>
          </a:prstGeom>
          <a:ln w="28575">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Arc 3"/>
          <p:cNvSpPr/>
          <p:nvPr/>
        </p:nvSpPr>
        <p:spPr>
          <a:xfrm>
            <a:off x="7911689" y="1442641"/>
            <a:ext cx="1388477" cy="1455099"/>
          </a:xfrm>
          <a:prstGeom prst="arc">
            <a:avLst>
              <a:gd name="adj1" fmla="val 17914979"/>
              <a:gd name="adj2" fmla="val 21096527"/>
            </a:avLst>
          </a:prstGeom>
          <a:ln>
            <a:prstDash val="sysDash"/>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03887A15-D469-DF62-AF6E-82BAD377D31F}"/>
              </a:ext>
            </a:extLst>
          </p:cNvPr>
          <p:cNvSpPr txBox="1"/>
          <p:nvPr/>
        </p:nvSpPr>
        <p:spPr>
          <a:xfrm>
            <a:off x="8955844" y="1368680"/>
            <a:ext cx="566671" cy="369332"/>
          </a:xfrm>
          <a:prstGeom prst="rect">
            <a:avLst/>
          </a:prstGeom>
          <a:noFill/>
        </p:spPr>
        <p:txBody>
          <a:bodyPr wrap="square" rtlCol="0">
            <a:spAutoFit/>
          </a:bodyPr>
          <a:lstStyle/>
          <a:p>
            <a:r>
              <a:rPr lang="en-GB" dirty="0">
                <a:solidFill>
                  <a:srgbClr val="FFFF00"/>
                </a:solidFill>
                <a:sym typeface="Symbol" panose="05050102010706020507" pitchFamily="18" charset="2"/>
              </a:rPr>
              <a:t></a:t>
            </a:r>
            <a:endParaRPr lang="en-GB" dirty="0">
              <a:solidFill>
                <a:srgbClr val="FFFF00"/>
              </a:solidFill>
            </a:endParaRPr>
          </a:p>
        </p:txBody>
      </p:sp>
    </p:spTree>
    <p:extLst>
      <p:ext uri="{BB962C8B-B14F-4D97-AF65-F5344CB8AC3E}">
        <p14:creationId xmlns:p14="http://schemas.microsoft.com/office/powerpoint/2010/main" val="3249680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4">
                <a:lumMod val="20000"/>
                <a:lumOff val="80000"/>
              </a:schemeClr>
            </a:gs>
            <a:gs pos="83000">
              <a:schemeClr val="accent4">
                <a:lumMod val="40000"/>
                <a:lumOff val="60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0696" y="50878"/>
            <a:ext cx="10515600" cy="1325563"/>
          </a:xfrm>
        </p:spPr>
        <p:txBody>
          <a:bodyPr/>
          <a:lstStyle/>
          <a:p>
            <a:r>
              <a:rPr lang="en-GB" dirty="0"/>
              <a:t>Turbomachines have a natural axis</a:t>
            </a:r>
          </a:p>
        </p:txBody>
      </p:sp>
      <p:sp>
        <p:nvSpPr>
          <p:cNvPr id="3" name="Content Placeholder 2"/>
          <p:cNvSpPr>
            <a:spLocks noGrp="1"/>
          </p:cNvSpPr>
          <p:nvPr>
            <p:ph idx="1"/>
          </p:nvPr>
        </p:nvSpPr>
        <p:spPr>
          <a:xfrm>
            <a:off x="737749" y="1173674"/>
            <a:ext cx="10515600" cy="4351338"/>
          </a:xfrm>
        </p:spPr>
        <p:txBody>
          <a:bodyPr/>
          <a:lstStyle/>
          <a:p>
            <a:r>
              <a:rPr lang="en-GB" dirty="0"/>
              <a:t>Define the directions by cylindrical coordinates with respect to the axis of the machine</a:t>
            </a:r>
          </a:p>
        </p:txBody>
      </p:sp>
      <p:cxnSp>
        <p:nvCxnSpPr>
          <p:cNvPr id="8" name="Straight Arrow Connector 7"/>
          <p:cNvCxnSpPr/>
          <p:nvPr/>
        </p:nvCxnSpPr>
        <p:spPr>
          <a:xfrm>
            <a:off x="5378911" y="4852492"/>
            <a:ext cx="1699708" cy="275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4310" y="4970611"/>
            <a:ext cx="443345" cy="369332"/>
          </a:xfrm>
          <a:prstGeom prst="rect">
            <a:avLst/>
          </a:prstGeom>
          <a:noFill/>
        </p:spPr>
        <p:txBody>
          <a:bodyPr wrap="square" rtlCol="0">
            <a:spAutoFit/>
          </a:bodyPr>
          <a:lstStyle/>
          <a:p>
            <a:r>
              <a:rPr lang="en-GB" dirty="0"/>
              <a:t>X</a:t>
            </a:r>
          </a:p>
        </p:txBody>
      </p:sp>
      <p:cxnSp>
        <p:nvCxnSpPr>
          <p:cNvPr id="14" name="Straight Arrow Connector 13"/>
          <p:cNvCxnSpPr/>
          <p:nvPr/>
        </p:nvCxnSpPr>
        <p:spPr>
          <a:xfrm flipH="1" flipV="1">
            <a:off x="5352570" y="3738503"/>
            <a:ext cx="4157" cy="1101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000517" y="3553837"/>
            <a:ext cx="283011" cy="369332"/>
          </a:xfrm>
          <a:prstGeom prst="rect">
            <a:avLst/>
          </a:prstGeom>
          <a:noFill/>
        </p:spPr>
        <p:txBody>
          <a:bodyPr wrap="square" rtlCol="0">
            <a:spAutoFit/>
          </a:bodyPr>
          <a:lstStyle/>
          <a:p>
            <a:r>
              <a:rPr lang="en-GB" dirty="0"/>
              <a:t>Y</a:t>
            </a:r>
          </a:p>
        </p:txBody>
      </p:sp>
      <p:cxnSp>
        <p:nvCxnSpPr>
          <p:cNvPr id="19" name="Straight Arrow Connector 18"/>
          <p:cNvCxnSpPr/>
          <p:nvPr/>
        </p:nvCxnSpPr>
        <p:spPr>
          <a:xfrm flipV="1">
            <a:off x="5356726" y="4205625"/>
            <a:ext cx="655966" cy="642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933002" y="3986296"/>
            <a:ext cx="443345" cy="369332"/>
          </a:xfrm>
          <a:prstGeom prst="rect">
            <a:avLst/>
          </a:prstGeom>
          <a:noFill/>
        </p:spPr>
        <p:txBody>
          <a:bodyPr wrap="square" rtlCol="0">
            <a:spAutoFit/>
          </a:bodyPr>
          <a:lstStyle/>
          <a:p>
            <a:r>
              <a:rPr lang="en-GB" dirty="0"/>
              <a:t>Z</a:t>
            </a:r>
          </a:p>
        </p:txBody>
      </p:sp>
      <p:cxnSp>
        <p:nvCxnSpPr>
          <p:cNvPr id="34" name="Straight Arrow Connector 33"/>
          <p:cNvCxnSpPr/>
          <p:nvPr/>
        </p:nvCxnSpPr>
        <p:spPr>
          <a:xfrm flipV="1">
            <a:off x="5363990" y="4303930"/>
            <a:ext cx="1569012" cy="544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066691" y="3799661"/>
            <a:ext cx="274293" cy="369332"/>
          </a:xfrm>
          <a:prstGeom prst="rect">
            <a:avLst/>
          </a:prstGeom>
          <a:noFill/>
        </p:spPr>
        <p:txBody>
          <a:bodyPr wrap="square" rtlCol="0">
            <a:spAutoFit/>
          </a:bodyPr>
          <a:lstStyle/>
          <a:p>
            <a:r>
              <a:rPr lang="en-GB" dirty="0"/>
              <a:t>r</a:t>
            </a:r>
          </a:p>
        </p:txBody>
      </p:sp>
      <p:cxnSp>
        <p:nvCxnSpPr>
          <p:cNvPr id="40" name="Straight Connector 39"/>
          <p:cNvCxnSpPr/>
          <p:nvPr/>
        </p:nvCxnSpPr>
        <p:spPr>
          <a:xfrm>
            <a:off x="6008930" y="4205625"/>
            <a:ext cx="0" cy="572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639282" y="4778118"/>
            <a:ext cx="369648" cy="127961"/>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p:cNvCxnSpPr/>
          <p:nvPr/>
        </p:nvCxnSpPr>
        <p:spPr>
          <a:xfrm flipH="1" flipV="1">
            <a:off x="5724095" y="4739359"/>
            <a:ext cx="271454" cy="3875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p:cNvCxnSpPr/>
          <p:nvPr/>
        </p:nvCxnSpPr>
        <p:spPr>
          <a:xfrm flipH="1">
            <a:off x="5355271" y="4170962"/>
            <a:ext cx="348180" cy="10686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710714" y="4169012"/>
            <a:ext cx="0" cy="54758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p:cNvCxnSpPr/>
          <p:nvPr/>
        </p:nvCxnSpPr>
        <p:spPr>
          <a:xfrm flipH="1" flipV="1">
            <a:off x="5710714" y="4168993"/>
            <a:ext cx="298216" cy="3876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1987701" y="4852492"/>
            <a:ext cx="1699708" cy="275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3633100" y="4970611"/>
            <a:ext cx="443345" cy="369332"/>
          </a:xfrm>
          <a:prstGeom prst="rect">
            <a:avLst/>
          </a:prstGeom>
          <a:noFill/>
        </p:spPr>
        <p:txBody>
          <a:bodyPr wrap="square" rtlCol="0">
            <a:spAutoFit/>
          </a:bodyPr>
          <a:lstStyle/>
          <a:p>
            <a:r>
              <a:rPr lang="en-GB" dirty="0"/>
              <a:t>X</a:t>
            </a:r>
          </a:p>
        </p:txBody>
      </p:sp>
      <p:cxnSp>
        <p:nvCxnSpPr>
          <p:cNvPr id="72" name="Straight Arrow Connector 71"/>
          <p:cNvCxnSpPr/>
          <p:nvPr/>
        </p:nvCxnSpPr>
        <p:spPr>
          <a:xfrm flipH="1" flipV="1">
            <a:off x="1961360" y="3738503"/>
            <a:ext cx="4157" cy="1101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1609307" y="3553837"/>
            <a:ext cx="283011" cy="369332"/>
          </a:xfrm>
          <a:prstGeom prst="rect">
            <a:avLst/>
          </a:prstGeom>
          <a:noFill/>
        </p:spPr>
        <p:txBody>
          <a:bodyPr wrap="square" rtlCol="0">
            <a:spAutoFit/>
          </a:bodyPr>
          <a:lstStyle/>
          <a:p>
            <a:r>
              <a:rPr lang="en-GB" dirty="0"/>
              <a:t>Y</a:t>
            </a:r>
          </a:p>
        </p:txBody>
      </p:sp>
      <p:cxnSp>
        <p:nvCxnSpPr>
          <p:cNvPr id="74" name="Straight Arrow Connector 73"/>
          <p:cNvCxnSpPr/>
          <p:nvPr/>
        </p:nvCxnSpPr>
        <p:spPr>
          <a:xfrm flipV="1">
            <a:off x="1965516" y="4205625"/>
            <a:ext cx="655966" cy="642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3541792" y="3986296"/>
            <a:ext cx="443345" cy="369332"/>
          </a:xfrm>
          <a:prstGeom prst="rect">
            <a:avLst/>
          </a:prstGeom>
          <a:noFill/>
        </p:spPr>
        <p:txBody>
          <a:bodyPr wrap="square" rtlCol="0">
            <a:spAutoFit/>
          </a:bodyPr>
          <a:lstStyle/>
          <a:p>
            <a:r>
              <a:rPr lang="en-GB" dirty="0"/>
              <a:t>Z</a:t>
            </a:r>
          </a:p>
        </p:txBody>
      </p:sp>
      <p:cxnSp>
        <p:nvCxnSpPr>
          <p:cNvPr id="76" name="Straight Arrow Connector 75"/>
          <p:cNvCxnSpPr/>
          <p:nvPr/>
        </p:nvCxnSpPr>
        <p:spPr>
          <a:xfrm flipV="1">
            <a:off x="1972780" y="4303930"/>
            <a:ext cx="1569012" cy="544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2400193" y="4277830"/>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r</a:t>
            </a:r>
          </a:p>
        </p:txBody>
      </p:sp>
      <p:cxnSp>
        <p:nvCxnSpPr>
          <p:cNvPr id="78" name="Straight Connector 77"/>
          <p:cNvCxnSpPr/>
          <p:nvPr/>
        </p:nvCxnSpPr>
        <p:spPr>
          <a:xfrm>
            <a:off x="2617720" y="4205625"/>
            <a:ext cx="0" cy="572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2248072" y="4778118"/>
            <a:ext cx="369648" cy="127961"/>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0" name="Straight Connector 79"/>
          <p:cNvCxnSpPr/>
          <p:nvPr/>
        </p:nvCxnSpPr>
        <p:spPr>
          <a:xfrm flipH="1" flipV="1">
            <a:off x="2332885" y="4739359"/>
            <a:ext cx="271454" cy="3875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Connector 80"/>
          <p:cNvCxnSpPr/>
          <p:nvPr/>
        </p:nvCxnSpPr>
        <p:spPr>
          <a:xfrm flipH="1">
            <a:off x="1964061" y="4170962"/>
            <a:ext cx="348180" cy="106868"/>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319504" y="4169012"/>
            <a:ext cx="0" cy="54758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p:cNvCxnSpPr/>
          <p:nvPr/>
        </p:nvCxnSpPr>
        <p:spPr>
          <a:xfrm flipH="1" flipV="1">
            <a:off x="2319504" y="4168993"/>
            <a:ext cx="298216" cy="38760"/>
          </a:xfrm>
          <a:prstGeom prst="line">
            <a:avLst/>
          </a:prstGeom>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1429789" y="5322245"/>
            <a:ext cx="3067396" cy="1323439"/>
          </a:xfrm>
          <a:prstGeom prst="rect">
            <a:avLst/>
          </a:prstGeom>
          <a:noFill/>
        </p:spPr>
        <p:txBody>
          <a:bodyPr wrap="square" rtlCol="0">
            <a:spAutoFit/>
          </a:bodyPr>
          <a:lstStyle/>
          <a:p>
            <a:r>
              <a:rPr lang="en-GB" sz="1600" b="1" dirty="0"/>
              <a:t>Cylindrical</a:t>
            </a:r>
            <a:r>
              <a:rPr lang="en-GB" sz="1600" dirty="0"/>
              <a:t>, </a:t>
            </a:r>
            <a:r>
              <a:rPr lang="en-GB" sz="1600" i="1" dirty="0">
                <a:sym typeface="Symbol" panose="05050102010706020507" pitchFamily="18" charset="2"/>
              </a:rPr>
              <a:t></a:t>
            </a:r>
            <a:r>
              <a:rPr lang="en-GB" sz="1600" i="1" dirty="0"/>
              <a:t>, r, z</a:t>
            </a:r>
          </a:p>
          <a:p>
            <a:r>
              <a:rPr lang="en-GB" sz="1600" i="1" dirty="0">
                <a:sym typeface="Symbol" panose="05050102010706020507" pitchFamily="18" charset="2"/>
              </a:rPr>
              <a:t></a:t>
            </a:r>
            <a:r>
              <a:rPr lang="en-GB" sz="1600" dirty="0">
                <a:sym typeface="Symbol" panose="05050102010706020507" pitchFamily="18" charset="2"/>
              </a:rPr>
              <a:t> is the angle around the z axis with the Y axis as the zero angle; </a:t>
            </a:r>
            <a:r>
              <a:rPr lang="en-GB" sz="1600" i="1" dirty="0">
                <a:sym typeface="Symbol" panose="05050102010706020507" pitchFamily="18" charset="2"/>
              </a:rPr>
              <a:t>r</a:t>
            </a:r>
            <a:r>
              <a:rPr lang="en-GB" sz="1600" dirty="0">
                <a:sym typeface="Symbol" panose="05050102010706020507" pitchFamily="18" charset="2"/>
              </a:rPr>
              <a:t> is the length of the resultant; </a:t>
            </a:r>
            <a:r>
              <a:rPr lang="en-GB" sz="1600" i="1" dirty="0">
                <a:sym typeface="Symbol" panose="05050102010706020507" pitchFamily="18" charset="2"/>
              </a:rPr>
              <a:t>z</a:t>
            </a:r>
            <a:r>
              <a:rPr lang="en-GB" sz="1600" dirty="0">
                <a:sym typeface="Symbol" panose="05050102010706020507" pitchFamily="18" charset="2"/>
              </a:rPr>
              <a:t> is the component on Z direction</a:t>
            </a:r>
            <a:endParaRPr lang="en-GB" sz="1600" dirty="0"/>
          </a:p>
        </p:txBody>
      </p:sp>
      <p:cxnSp>
        <p:nvCxnSpPr>
          <p:cNvPr id="85" name="Straight Arrow Connector 84"/>
          <p:cNvCxnSpPr/>
          <p:nvPr/>
        </p:nvCxnSpPr>
        <p:spPr>
          <a:xfrm>
            <a:off x="8967804" y="4852492"/>
            <a:ext cx="1699708" cy="275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10613203" y="4970611"/>
            <a:ext cx="443345" cy="369332"/>
          </a:xfrm>
          <a:prstGeom prst="rect">
            <a:avLst/>
          </a:prstGeom>
          <a:noFill/>
        </p:spPr>
        <p:txBody>
          <a:bodyPr wrap="square" rtlCol="0">
            <a:spAutoFit/>
          </a:bodyPr>
          <a:lstStyle/>
          <a:p>
            <a:r>
              <a:rPr lang="en-GB" dirty="0"/>
              <a:t>x</a:t>
            </a:r>
          </a:p>
        </p:txBody>
      </p:sp>
      <p:cxnSp>
        <p:nvCxnSpPr>
          <p:cNvPr id="87" name="Straight Arrow Connector 86"/>
          <p:cNvCxnSpPr/>
          <p:nvPr/>
        </p:nvCxnSpPr>
        <p:spPr>
          <a:xfrm flipH="1" flipV="1">
            <a:off x="8941463" y="3738503"/>
            <a:ext cx="4157" cy="1101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8589410" y="3553837"/>
            <a:ext cx="283011" cy="369332"/>
          </a:xfrm>
          <a:prstGeom prst="rect">
            <a:avLst/>
          </a:prstGeom>
          <a:noFill/>
        </p:spPr>
        <p:txBody>
          <a:bodyPr wrap="square" rtlCol="0">
            <a:spAutoFit/>
          </a:bodyPr>
          <a:lstStyle/>
          <a:p>
            <a:r>
              <a:rPr lang="en-GB" dirty="0"/>
              <a:t>y</a:t>
            </a:r>
          </a:p>
        </p:txBody>
      </p:sp>
      <p:cxnSp>
        <p:nvCxnSpPr>
          <p:cNvPr id="89" name="Straight Arrow Connector 88"/>
          <p:cNvCxnSpPr/>
          <p:nvPr/>
        </p:nvCxnSpPr>
        <p:spPr>
          <a:xfrm flipV="1">
            <a:off x="8945619" y="4205625"/>
            <a:ext cx="655966" cy="642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10521895" y="3986296"/>
            <a:ext cx="443345" cy="369332"/>
          </a:xfrm>
          <a:prstGeom prst="rect">
            <a:avLst/>
          </a:prstGeom>
          <a:noFill/>
        </p:spPr>
        <p:txBody>
          <a:bodyPr wrap="square" rtlCol="0">
            <a:spAutoFit/>
          </a:bodyPr>
          <a:lstStyle/>
          <a:p>
            <a:r>
              <a:rPr lang="en-GB" dirty="0"/>
              <a:t>z</a:t>
            </a:r>
          </a:p>
        </p:txBody>
      </p:sp>
      <p:cxnSp>
        <p:nvCxnSpPr>
          <p:cNvPr id="91" name="Straight Arrow Connector 90"/>
          <p:cNvCxnSpPr/>
          <p:nvPr/>
        </p:nvCxnSpPr>
        <p:spPr>
          <a:xfrm flipV="1">
            <a:off x="8952883" y="4303930"/>
            <a:ext cx="1569012" cy="544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9655584" y="3799661"/>
            <a:ext cx="274293" cy="369332"/>
          </a:xfrm>
          <a:prstGeom prst="rect">
            <a:avLst/>
          </a:prstGeom>
          <a:noFill/>
        </p:spPr>
        <p:txBody>
          <a:bodyPr wrap="square" rtlCol="0">
            <a:spAutoFit/>
          </a:bodyPr>
          <a:lstStyle/>
          <a:p>
            <a:r>
              <a:rPr lang="en-GB" dirty="0"/>
              <a:t>r</a:t>
            </a:r>
          </a:p>
        </p:txBody>
      </p:sp>
      <p:cxnSp>
        <p:nvCxnSpPr>
          <p:cNvPr id="93" name="Straight Connector 92"/>
          <p:cNvCxnSpPr/>
          <p:nvPr/>
        </p:nvCxnSpPr>
        <p:spPr>
          <a:xfrm>
            <a:off x="9597823" y="4205625"/>
            <a:ext cx="0" cy="572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9228175" y="4778118"/>
            <a:ext cx="369648" cy="127961"/>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5" name="Straight Connector 94"/>
          <p:cNvCxnSpPr/>
          <p:nvPr/>
        </p:nvCxnSpPr>
        <p:spPr>
          <a:xfrm flipH="1" flipV="1">
            <a:off x="9312988" y="4739359"/>
            <a:ext cx="271454" cy="3875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6" name="Straight Connector 95"/>
          <p:cNvCxnSpPr/>
          <p:nvPr/>
        </p:nvCxnSpPr>
        <p:spPr>
          <a:xfrm flipH="1">
            <a:off x="8944164" y="4170962"/>
            <a:ext cx="348180" cy="106868"/>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9299607" y="4169012"/>
            <a:ext cx="0" cy="54758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8" name="Straight Connector 97"/>
          <p:cNvCxnSpPr/>
          <p:nvPr/>
        </p:nvCxnSpPr>
        <p:spPr>
          <a:xfrm flipH="1" flipV="1">
            <a:off x="9299607" y="4168993"/>
            <a:ext cx="298216" cy="387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V="1">
            <a:off x="1972779" y="4164912"/>
            <a:ext cx="339462" cy="671947"/>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4" name="Straight Arrow Connector 103"/>
          <p:cNvCxnSpPr/>
          <p:nvPr/>
        </p:nvCxnSpPr>
        <p:spPr>
          <a:xfrm flipV="1">
            <a:off x="1965516" y="4769358"/>
            <a:ext cx="638823" cy="71495"/>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9" name="Straight Arrow Connector 108"/>
          <p:cNvCxnSpPr/>
          <p:nvPr/>
        </p:nvCxnSpPr>
        <p:spPr>
          <a:xfrm flipV="1">
            <a:off x="2332885" y="4224396"/>
            <a:ext cx="284835" cy="49219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10" name="TextBox 109"/>
          <p:cNvSpPr txBox="1"/>
          <p:nvPr/>
        </p:nvSpPr>
        <p:spPr>
          <a:xfrm>
            <a:off x="2021457" y="4499287"/>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z</a:t>
            </a:r>
          </a:p>
        </p:txBody>
      </p:sp>
      <p:cxnSp>
        <p:nvCxnSpPr>
          <p:cNvPr id="112" name="Straight Arrow Connector 111"/>
          <p:cNvCxnSpPr/>
          <p:nvPr/>
        </p:nvCxnSpPr>
        <p:spPr>
          <a:xfrm flipV="1">
            <a:off x="1968081" y="4723516"/>
            <a:ext cx="357872" cy="118831"/>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13" name="Arc 112"/>
          <p:cNvSpPr/>
          <p:nvPr/>
        </p:nvSpPr>
        <p:spPr>
          <a:xfrm>
            <a:off x="1972779" y="4525387"/>
            <a:ext cx="580772" cy="547800"/>
          </a:xfrm>
          <a:prstGeom prst="arc">
            <a:avLst>
              <a:gd name="adj1" fmla="val 16925069"/>
              <a:gd name="adj2" fmla="val 18372299"/>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GB"/>
          </a:p>
        </p:txBody>
      </p:sp>
      <p:sp>
        <p:nvSpPr>
          <p:cNvPr id="116" name="TextBox 115"/>
          <p:cNvSpPr txBox="1"/>
          <p:nvPr/>
        </p:nvSpPr>
        <p:spPr>
          <a:xfrm>
            <a:off x="2327989" y="3456178"/>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sym typeface="Symbol" panose="05050102010706020507" pitchFamily="18" charset="2"/>
              </a:rPr>
              <a:t></a:t>
            </a:r>
            <a:endParaRPr lang="en-GB" i="1" dirty="0">
              <a:latin typeface="Times New Roman" panose="02020603050405020304" pitchFamily="18" charset="0"/>
              <a:cs typeface="Times New Roman" panose="02020603050405020304" pitchFamily="18" charset="0"/>
            </a:endParaRPr>
          </a:p>
        </p:txBody>
      </p:sp>
      <p:cxnSp>
        <p:nvCxnSpPr>
          <p:cNvPr id="118" name="Straight Arrow Connector 117"/>
          <p:cNvCxnSpPr>
            <a:stCxn id="116" idx="2"/>
            <a:endCxn id="113" idx="2"/>
          </p:cNvCxnSpPr>
          <p:nvPr/>
        </p:nvCxnSpPr>
        <p:spPr>
          <a:xfrm flipH="1">
            <a:off x="2428158" y="3825510"/>
            <a:ext cx="36978" cy="748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4858096" y="5322245"/>
            <a:ext cx="3067396" cy="830997"/>
          </a:xfrm>
          <a:prstGeom prst="rect">
            <a:avLst/>
          </a:prstGeom>
          <a:noFill/>
        </p:spPr>
        <p:txBody>
          <a:bodyPr wrap="square" rtlCol="0">
            <a:spAutoFit/>
          </a:bodyPr>
          <a:lstStyle/>
          <a:p>
            <a:r>
              <a:rPr lang="en-GB" sz="1600" b="1" dirty="0"/>
              <a:t>Cartesian</a:t>
            </a:r>
            <a:r>
              <a:rPr lang="en-GB" sz="1600" dirty="0"/>
              <a:t>, </a:t>
            </a:r>
            <a:r>
              <a:rPr lang="en-GB" sz="1600" i="1" dirty="0">
                <a:sym typeface="Symbol" panose="05050102010706020507" pitchFamily="18" charset="2"/>
              </a:rPr>
              <a:t>x, y</a:t>
            </a:r>
            <a:r>
              <a:rPr lang="en-GB" sz="1600" i="1" dirty="0"/>
              <a:t>, z</a:t>
            </a:r>
          </a:p>
          <a:p>
            <a:r>
              <a:rPr lang="en-GB" sz="1600" i="1" dirty="0">
                <a:sym typeface="Symbol" panose="05050102010706020507" pitchFamily="18" charset="2"/>
              </a:rPr>
              <a:t>x</a:t>
            </a:r>
            <a:r>
              <a:rPr lang="en-GB" sz="1600" dirty="0">
                <a:sym typeface="Symbol" panose="05050102010706020507" pitchFamily="18" charset="2"/>
              </a:rPr>
              <a:t> is the length of the resultant in the </a:t>
            </a:r>
            <a:r>
              <a:rPr lang="en-GB" sz="1600" i="1" dirty="0">
                <a:sym typeface="Symbol" panose="05050102010706020507" pitchFamily="18" charset="2"/>
              </a:rPr>
              <a:t>x</a:t>
            </a:r>
            <a:r>
              <a:rPr lang="en-GB" sz="1600" dirty="0">
                <a:sym typeface="Symbol" panose="05050102010706020507" pitchFamily="18" charset="2"/>
              </a:rPr>
              <a:t>-direction etc.</a:t>
            </a:r>
            <a:endParaRPr lang="en-GB" sz="1600" dirty="0"/>
          </a:p>
        </p:txBody>
      </p:sp>
      <p:sp>
        <p:nvSpPr>
          <p:cNvPr id="123" name="TextBox 122"/>
          <p:cNvSpPr txBox="1"/>
          <p:nvPr/>
        </p:nvSpPr>
        <p:spPr>
          <a:xfrm>
            <a:off x="5722211" y="4481936"/>
            <a:ext cx="443345" cy="369332"/>
          </a:xfrm>
          <a:prstGeom prst="rect">
            <a:avLst/>
          </a:prstGeom>
          <a:noFill/>
        </p:spPr>
        <p:txBody>
          <a:bodyPr wrap="square" rtlCol="0">
            <a:spAutoFit/>
          </a:bodyPr>
          <a:lstStyle/>
          <a:p>
            <a:r>
              <a:rPr lang="en-GB" i="1" dirty="0"/>
              <a:t>x</a:t>
            </a:r>
          </a:p>
        </p:txBody>
      </p:sp>
      <p:sp>
        <p:nvSpPr>
          <p:cNvPr id="124" name="TextBox 123"/>
          <p:cNvSpPr txBox="1"/>
          <p:nvPr/>
        </p:nvSpPr>
        <p:spPr>
          <a:xfrm>
            <a:off x="5847132" y="4667693"/>
            <a:ext cx="283011" cy="369332"/>
          </a:xfrm>
          <a:prstGeom prst="rect">
            <a:avLst/>
          </a:prstGeom>
          <a:noFill/>
        </p:spPr>
        <p:txBody>
          <a:bodyPr wrap="square" rtlCol="0">
            <a:spAutoFit/>
          </a:bodyPr>
          <a:lstStyle/>
          <a:p>
            <a:r>
              <a:rPr lang="en-GB" i="1" dirty="0"/>
              <a:t>y</a:t>
            </a:r>
          </a:p>
        </p:txBody>
      </p:sp>
      <p:sp>
        <p:nvSpPr>
          <p:cNvPr id="125" name="TextBox 124"/>
          <p:cNvSpPr txBox="1"/>
          <p:nvPr/>
        </p:nvSpPr>
        <p:spPr>
          <a:xfrm>
            <a:off x="5505154" y="4228101"/>
            <a:ext cx="443345" cy="369332"/>
          </a:xfrm>
          <a:prstGeom prst="rect">
            <a:avLst/>
          </a:prstGeom>
          <a:noFill/>
        </p:spPr>
        <p:txBody>
          <a:bodyPr wrap="square" rtlCol="0">
            <a:spAutoFit/>
          </a:bodyPr>
          <a:lstStyle/>
          <a:p>
            <a:r>
              <a:rPr lang="en-GB" i="1" dirty="0"/>
              <a:t>z</a:t>
            </a:r>
          </a:p>
        </p:txBody>
      </p:sp>
      <p:sp>
        <p:nvSpPr>
          <p:cNvPr id="126" name="TextBox 125"/>
          <p:cNvSpPr txBox="1"/>
          <p:nvPr/>
        </p:nvSpPr>
        <p:spPr>
          <a:xfrm>
            <a:off x="8951173" y="5322245"/>
            <a:ext cx="3067396" cy="1323439"/>
          </a:xfrm>
          <a:prstGeom prst="rect">
            <a:avLst/>
          </a:prstGeom>
          <a:noFill/>
        </p:spPr>
        <p:txBody>
          <a:bodyPr wrap="square" rtlCol="0">
            <a:spAutoFit/>
          </a:bodyPr>
          <a:lstStyle/>
          <a:p>
            <a:r>
              <a:rPr lang="en-GB" sz="1600" b="1" dirty="0"/>
              <a:t>Polar</a:t>
            </a:r>
            <a:r>
              <a:rPr lang="en-GB" sz="1600" dirty="0"/>
              <a:t>, </a:t>
            </a:r>
            <a:r>
              <a:rPr lang="en-GB" sz="1600" i="1" dirty="0">
                <a:sym typeface="Symbol" panose="05050102010706020507" pitchFamily="18" charset="2"/>
              </a:rPr>
              <a:t>r, </a:t>
            </a:r>
            <a:r>
              <a:rPr lang="en-GB" sz="1600" i="1" dirty="0"/>
              <a:t>, </a:t>
            </a:r>
            <a:r>
              <a:rPr lang="en-GB" sz="1600" i="1" dirty="0">
                <a:sym typeface="Symbol" panose="05050102010706020507" pitchFamily="18" charset="2"/>
              </a:rPr>
              <a:t></a:t>
            </a:r>
          </a:p>
          <a:p>
            <a:r>
              <a:rPr lang="en-GB" sz="1600" i="1" dirty="0">
                <a:sym typeface="Symbol" panose="05050102010706020507" pitchFamily="18" charset="2"/>
              </a:rPr>
              <a:t>r</a:t>
            </a:r>
            <a:r>
              <a:rPr lang="en-GB" sz="1600" dirty="0">
                <a:sym typeface="Symbol" panose="05050102010706020507" pitchFamily="18" charset="2"/>
              </a:rPr>
              <a:t> is the length of the resultant, </a:t>
            </a:r>
            <a:r>
              <a:rPr lang="en-GB" sz="1600" i="1" dirty="0">
                <a:sym typeface="Symbol" panose="05050102010706020507" pitchFamily="18" charset="2"/>
              </a:rPr>
              <a:t></a:t>
            </a:r>
            <a:r>
              <a:rPr lang="en-GB" sz="1600" dirty="0">
                <a:sym typeface="Symbol" panose="05050102010706020507" pitchFamily="18" charset="2"/>
              </a:rPr>
              <a:t> is the angle made by </a:t>
            </a:r>
            <a:r>
              <a:rPr lang="en-GB" sz="1600" i="1" dirty="0">
                <a:sym typeface="Symbol" panose="05050102010706020507" pitchFamily="18" charset="2"/>
              </a:rPr>
              <a:t>r</a:t>
            </a:r>
            <a:r>
              <a:rPr lang="en-GB" sz="1600" dirty="0">
                <a:sym typeface="Symbol" panose="05050102010706020507" pitchFamily="18" charset="2"/>
              </a:rPr>
              <a:t> around the Z direction, and </a:t>
            </a:r>
            <a:r>
              <a:rPr lang="en-GB" sz="1600" i="1" dirty="0">
                <a:sym typeface="Symbol" panose="05050102010706020507" pitchFamily="18" charset="2"/>
              </a:rPr>
              <a:t></a:t>
            </a:r>
            <a:r>
              <a:rPr lang="en-GB" sz="1600" dirty="0">
                <a:sym typeface="Symbol" panose="05050102010706020507" pitchFamily="18" charset="2"/>
              </a:rPr>
              <a:t> is the angle made by </a:t>
            </a:r>
            <a:r>
              <a:rPr lang="en-GB" sz="1600" i="1" dirty="0">
                <a:sym typeface="Symbol" panose="05050102010706020507" pitchFamily="18" charset="2"/>
              </a:rPr>
              <a:t>r</a:t>
            </a:r>
            <a:r>
              <a:rPr lang="en-GB" sz="1600" dirty="0">
                <a:sym typeface="Symbol" panose="05050102010706020507" pitchFamily="18" charset="2"/>
              </a:rPr>
              <a:t> around the X direction.</a:t>
            </a:r>
            <a:endParaRPr lang="en-GB" sz="1600" dirty="0"/>
          </a:p>
        </p:txBody>
      </p:sp>
      <p:sp>
        <p:nvSpPr>
          <p:cNvPr id="127" name="Arc 126"/>
          <p:cNvSpPr/>
          <p:nvPr/>
        </p:nvSpPr>
        <p:spPr>
          <a:xfrm>
            <a:off x="8944164" y="4497200"/>
            <a:ext cx="580772" cy="547800"/>
          </a:xfrm>
          <a:prstGeom prst="arc">
            <a:avLst>
              <a:gd name="adj1" fmla="val 16925069"/>
              <a:gd name="adj2" fmla="val 18372299"/>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cxnSp>
        <p:nvCxnSpPr>
          <p:cNvPr id="129" name="Straight Arrow Connector 128"/>
          <p:cNvCxnSpPr/>
          <p:nvPr/>
        </p:nvCxnSpPr>
        <p:spPr>
          <a:xfrm flipV="1">
            <a:off x="9299607" y="4207753"/>
            <a:ext cx="298216" cy="508841"/>
          </a:xfrm>
          <a:prstGeom prst="straightConnector1">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1" name="Straight Connector 130"/>
          <p:cNvCxnSpPr/>
          <p:nvPr/>
        </p:nvCxnSpPr>
        <p:spPr>
          <a:xfrm flipV="1">
            <a:off x="9263310" y="4219955"/>
            <a:ext cx="327394" cy="680573"/>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4" name="Straight Connector 133"/>
          <p:cNvCxnSpPr/>
          <p:nvPr/>
        </p:nvCxnSpPr>
        <p:spPr>
          <a:xfrm>
            <a:off x="9245323" y="4349157"/>
            <a:ext cx="0" cy="54758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5" name="Straight Connector 134"/>
          <p:cNvCxnSpPr/>
          <p:nvPr/>
        </p:nvCxnSpPr>
        <p:spPr>
          <a:xfrm flipH="1">
            <a:off x="9232808" y="4221196"/>
            <a:ext cx="369648" cy="127961"/>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6" name="Arc 135"/>
          <p:cNvSpPr/>
          <p:nvPr/>
        </p:nvSpPr>
        <p:spPr>
          <a:xfrm>
            <a:off x="9073862" y="4709938"/>
            <a:ext cx="353903" cy="338469"/>
          </a:xfrm>
          <a:prstGeom prst="arc">
            <a:avLst>
              <a:gd name="adj1" fmla="val 16078649"/>
              <a:gd name="adj2" fmla="val 18353227"/>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sp>
        <p:nvSpPr>
          <p:cNvPr id="138" name="TextBox 137"/>
          <p:cNvSpPr txBox="1"/>
          <p:nvPr/>
        </p:nvSpPr>
        <p:spPr>
          <a:xfrm>
            <a:off x="9014662" y="3503783"/>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sym typeface="Symbol" panose="05050102010706020507" pitchFamily="18" charset="2"/>
              </a:rPr>
              <a:t></a:t>
            </a:r>
            <a:endParaRPr lang="en-GB" i="1" dirty="0">
              <a:latin typeface="Times New Roman" panose="02020603050405020304" pitchFamily="18" charset="0"/>
              <a:cs typeface="Times New Roman" panose="02020603050405020304" pitchFamily="18" charset="0"/>
            </a:endParaRPr>
          </a:p>
        </p:txBody>
      </p:sp>
      <p:sp>
        <p:nvSpPr>
          <p:cNvPr id="139" name="TextBox 138"/>
          <p:cNvSpPr txBox="1"/>
          <p:nvPr/>
        </p:nvSpPr>
        <p:spPr>
          <a:xfrm>
            <a:off x="8575029" y="4896538"/>
            <a:ext cx="274293" cy="369332"/>
          </a:xfrm>
          <a:prstGeom prst="rect">
            <a:avLst/>
          </a:prstGeom>
          <a:noFill/>
        </p:spPr>
        <p:txBody>
          <a:bodyPr wrap="square" rtlCol="0">
            <a:spAutoFit/>
          </a:bodyPr>
          <a:lstStyle/>
          <a:p>
            <a:r>
              <a:rPr lang="en-GB" i="1" dirty="0">
                <a:sym typeface="Symbol" panose="05050102010706020507" pitchFamily="18" charset="2"/>
              </a:rPr>
              <a:t></a:t>
            </a:r>
            <a:endParaRPr lang="en-GB" i="1" dirty="0">
              <a:latin typeface="Times New Roman" panose="02020603050405020304" pitchFamily="18" charset="0"/>
              <a:cs typeface="Times New Roman" panose="02020603050405020304" pitchFamily="18" charset="0"/>
            </a:endParaRPr>
          </a:p>
        </p:txBody>
      </p:sp>
      <p:cxnSp>
        <p:nvCxnSpPr>
          <p:cNvPr id="141" name="Straight Arrow Connector 140"/>
          <p:cNvCxnSpPr/>
          <p:nvPr/>
        </p:nvCxnSpPr>
        <p:spPr>
          <a:xfrm>
            <a:off x="9212239" y="3762470"/>
            <a:ext cx="137818" cy="721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8819506" y="4772568"/>
            <a:ext cx="460953" cy="3114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551955" y="2641457"/>
            <a:ext cx="11227201" cy="584775"/>
          </a:xfrm>
          <a:prstGeom prst="rect">
            <a:avLst/>
          </a:prstGeom>
          <a:noFill/>
        </p:spPr>
        <p:txBody>
          <a:bodyPr wrap="square" rtlCol="0">
            <a:spAutoFit/>
          </a:bodyPr>
          <a:lstStyle/>
          <a:p>
            <a:r>
              <a:rPr lang="en-GB" sz="1600" dirty="0"/>
              <a:t>With the Z axis aligned with the machine axis, the distance </a:t>
            </a:r>
            <a:r>
              <a:rPr lang="en-GB" sz="1600" i="1" dirty="0"/>
              <a:t>z</a:t>
            </a:r>
            <a:r>
              <a:rPr lang="en-GB" sz="1600" dirty="0"/>
              <a:t> along the axis, the rotation angle, </a:t>
            </a:r>
            <a:r>
              <a:rPr lang="en-GB" sz="1600" i="1" dirty="0">
                <a:sym typeface="Symbol" panose="05050102010706020507" pitchFamily="18" charset="2"/>
              </a:rPr>
              <a:t></a:t>
            </a:r>
            <a:r>
              <a:rPr lang="en-GB" sz="1600" dirty="0">
                <a:sym typeface="Symbol" panose="05050102010706020507" pitchFamily="18" charset="2"/>
              </a:rPr>
              <a:t>, around the axis and </a:t>
            </a:r>
            <a:r>
              <a:rPr lang="en-GB" sz="1600" i="1" dirty="0">
                <a:sym typeface="Symbol" panose="05050102010706020507" pitchFamily="18" charset="2"/>
              </a:rPr>
              <a:t>r</a:t>
            </a:r>
            <a:r>
              <a:rPr lang="en-GB" sz="1600" dirty="0">
                <a:sym typeface="Symbol" panose="05050102010706020507" pitchFamily="18" charset="2"/>
              </a:rPr>
              <a:t> the distance radially from the axis, are all well defined for a rotating machine in cylindrical coordinates – not so well in Cartesian and polar.</a:t>
            </a:r>
            <a:endParaRPr lang="en-GB" sz="1600" dirty="0"/>
          </a:p>
        </p:txBody>
      </p:sp>
    </p:spTree>
    <p:extLst>
      <p:ext uri="{BB962C8B-B14F-4D97-AF65-F5344CB8AC3E}">
        <p14:creationId xmlns:p14="http://schemas.microsoft.com/office/powerpoint/2010/main" val="1347566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4">
                <a:lumMod val="20000"/>
                <a:lumOff val="80000"/>
              </a:schemeClr>
            </a:gs>
            <a:gs pos="83000">
              <a:schemeClr val="accent4">
                <a:lumMod val="40000"/>
                <a:lumOff val="60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8233"/>
            <a:ext cx="10515600" cy="1325563"/>
          </a:xfrm>
        </p:spPr>
        <p:txBody>
          <a:bodyPr/>
          <a:lstStyle/>
          <a:p>
            <a:r>
              <a:rPr lang="en-GB" dirty="0"/>
              <a:t>Flow direction in turbomachines</a:t>
            </a:r>
          </a:p>
        </p:txBody>
      </p:sp>
      <p:sp>
        <p:nvSpPr>
          <p:cNvPr id="3" name="Content Placeholder 2"/>
          <p:cNvSpPr>
            <a:spLocks noGrp="1"/>
          </p:cNvSpPr>
          <p:nvPr>
            <p:ph idx="1"/>
          </p:nvPr>
        </p:nvSpPr>
        <p:spPr>
          <a:xfrm>
            <a:off x="838200" y="1146220"/>
            <a:ext cx="10515600" cy="5396247"/>
          </a:xfrm>
        </p:spPr>
        <p:txBody>
          <a:bodyPr>
            <a:normAutofit/>
          </a:bodyPr>
          <a:lstStyle/>
          <a:p>
            <a:r>
              <a:rPr lang="en-GB" b="1" dirty="0"/>
              <a:t>Total velocity </a:t>
            </a:r>
            <a:r>
              <a:rPr lang="en-GB" dirty="0"/>
              <a:t>– the velocity of the fluid at any point in the passage through the blades</a:t>
            </a:r>
          </a:p>
          <a:p>
            <a:r>
              <a:rPr lang="en-GB" b="1" dirty="0"/>
              <a:t>Meridional velocity </a:t>
            </a:r>
            <a:r>
              <a:rPr lang="en-GB" dirty="0"/>
              <a:t>– the velocity in the plane defined by radial and axial velocity, and represents volume rate through the machine</a:t>
            </a:r>
          </a:p>
          <a:p>
            <a:r>
              <a:rPr lang="en-GB" b="1" dirty="0"/>
              <a:t>Tangential velocity </a:t>
            </a:r>
            <a:r>
              <a:rPr lang="en-GB" dirty="0"/>
              <a:t>contains the energy imparted to the fluid</a:t>
            </a:r>
          </a:p>
          <a:p>
            <a:r>
              <a:rPr lang="en-GB" b="1" dirty="0"/>
              <a:t>Swirl angle</a:t>
            </a:r>
            <a:r>
              <a:rPr lang="en-GB" dirty="0"/>
              <a:t>, also known as the tangential angle, between the tangential direction and the meridional direction, represents the ratio of power to volume flow delivered by the machine</a:t>
            </a:r>
          </a:p>
          <a:p>
            <a:r>
              <a:rPr lang="en-GB" dirty="0"/>
              <a:t>Now we take the thermodynamic-fluid hybrid notation for velocity, </a:t>
            </a:r>
            <a:r>
              <a:rPr lang="en-GB" i="1" dirty="0"/>
              <a:t>c</a:t>
            </a:r>
          </a:p>
          <a:p>
            <a:r>
              <a:rPr lang="en-GB" dirty="0"/>
              <a:t>Why </a:t>
            </a:r>
            <a:r>
              <a:rPr lang="en-GB" i="1" dirty="0"/>
              <a:t>c</a:t>
            </a:r>
            <a:r>
              <a:rPr lang="en-GB" dirty="0"/>
              <a:t>?  Because we need to think Roman, </a:t>
            </a:r>
            <a:r>
              <a:rPr lang="en-GB" i="1" dirty="0" err="1"/>
              <a:t>celeritas</a:t>
            </a:r>
            <a:r>
              <a:rPr lang="en-GB" dirty="0"/>
              <a:t> is the Latin for speed.</a:t>
            </a:r>
          </a:p>
        </p:txBody>
      </p:sp>
    </p:spTree>
    <p:extLst>
      <p:ext uri="{BB962C8B-B14F-4D97-AF65-F5344CB8AC3E}">
        <p14:creationId xmlns:p14="http://schemas.microsoft.com/office/powerpoint/2010/main" val="1328188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4">
                <a:lumMod val="20000"/>
                <a:lumOff val="80000"/>
              </a:schemeClr>
            </a:gs>
            <a:gs pos="83000">
              <a:schemeClr val="accent4">
                <a:lumMod val="40000"/>
                <a:lumOff val="60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6" name="Title 25"/>
          <p:cNvSpPr>
            <a:spLocks noGrp="1"/>
          </p:cNvSpPr>
          <p:nvPr>
            <p:ph type="title"/>
          </p:nvPr>
        </p:nvSpPr>
        <p:spPr/>
        <p:txBody>
          <a:bodyPr/>
          <a:lstStyle/>
          <a:p>
            <a:r>
              <a:rPr lang="en-GB" dirty="0"/>
              <a:t>Velocities defining power and machine type</a:t>
            </a:r>
          </a:p>
        </p:txBody>
      </p:sp>
      <p:sp>
        <p:nvSpPr>
          <p:cNvPr id="3" name="Content Placeholder 2"/>
          <p:cNvSpPr>
            <a:spLocks noGrp="1"/>
          </p:cNvSpPr>
          <p:nvPr>
            <p:ph type="body" idx="1"/>
          </p:nvPr>
        </p:nvSpPr>
        <p:spPr>
          <a:xfrm>
            <a:off x="839788" y="1681162"/>
            <a:ext cx="5157787" cy="1027203"/>
          </a:xfrm>
        </p:spPr>
        <p:txBody>
          <a:bodyPr>
            <a:normAutofit lnSpcReduction="10000"/>
          </a:bodyPr>
          <a:lstStyle/>
          <a:p>
            <a:pPr marL="0" indent="0">
              <a:buNone/>
            </a:pPr>
            <a:r>
              <a:rPr lang="en-GB" dirty="0"/>
              <a:t>Meridional velocity, </a:t>
            </a:r>
            <a:r>
              <a:rPr lang="en-GB" i="1" dirty="0"/>
              <a:t>c</a:t>
            </a:r>
            <a:r>
              <a:rPr lang="en-GB" i="1" baseline="-25000" dirty="0"/>
              <a:t>m </a:t>
            </a:r>
            <a:r>
              <a:rPr lang="en-GB" dirty="0"/>
              <a:t>, defining machine type, i.e. how axial vs. tangential</a:t>
            </a:r>
          </a:p>
        </p:txBody>
      </p:sp>
      <p:sp>
        <p:nvSpPr>
          <p:cNvPr id="28" name="Text Placeholder 27"/>
          <p:cNvSpPr>
            <a:spLocks noGrp="1"/>
          </p:cNvSpPr>
          <p:nvPr>
            <p:ph type="body" sz="quarter" idx="3"/>
          </p:nvPr>
        </p:nvSpPr>
        <p:spPr/>
        <p:txBody>
          <a:bodyPr/>
          <a:lstStyle/>
          <a:p>
            <a:r>
              <a:rPr lang="en-GB" dirty="0"/>
              <a:t>Tangential velocity, </a:t>
            </a:r>
            <a:r>
              <a:rPr lang="en-GB" i="1" dirty="0"/>
              <a:t>c</a:t>
            </a:r>
            <a:r>
              <a:rPr lang="en-GB" i="1" baseline="-25000" dirty="0">
                <a:sym typeface="Symbol" panose="05050102010706020507" pitchFamily="18" charset="2"/>
              </a:rPr>
              <a:t></a:t>
            </a:r>
            <a:r>
              <a:rPr lang="en-GB" i="1" dirty="0">
                <a:sym typeface="Symbol" panose="05050102010706020507" pitchFamily="18" charset="2"/>
              </a:rPr>
              <a:t> </a:t>
            </a:r>
            <a:r>
              <a:rPr lang="en-GB" dirty="0">
                <a:sym typeface="Symbol" panose="05050102010706020507" pitchFamily="18" charset="2"/>
              </a:rPr>
              <a:t>, defining power, i.e. how </a:t>
            </a:r>
            <a:r>
              <a:rPr lang="en-GB" i="1" dirty="0">
                <a:sym typeface="Symbol" panose="05050102010706020507" pitchFamily="18" charset="2"/>
              </a:rPr>
              <a:t>turned</a:t>
            </a:r>
            <a:r>
              <a:rPr lang="en-GB" dirty="0">
                <a:sym typeface="Symbol" panose="05050102010706020507" pitchFamily="18" charset="2"/>
              </a:rPr>
              <a:t> the flow is</a:t>
            </a:r>
            <a:endParaRPr lang="en-GB" dirty="0"/>
          </a:p>
        </p:txBody>
      </p:sp>
      <p:cxnSp>
        <p:nvCxnSpPr>
          <p:cNvPr id="4" name="Straight Arrow Connector 3"/>
          <p:cNvCxnSpPr>
            <a:cxnSpLocks/>
          </p:cNvCxnSpPr>
          <p:nvPr/>
        </p:nvCxnSpPr>
        <p:spPr>
          <a:xfrm>
            <a:off x="1987701" y="4852492"/>
            <a:ext cx="1699708" cy="275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633100" y="4970611"/>
            <a:ext cx="443345" cy="369332"/>
          </a:xfrm>
          <a:prstGeom prst="rect">
            <a:avLst/>
          </a:prstGeom>
          <a:noFill/>
        </p:spPr>
        <p:txBody>
          <a:bodyPr wrap="square" rtlCol="0">
            <a:spAutoFit/>
          </a:bodyPr>
          <a:lstStyle/>
          <a:p>
            <a:r>
              <a:rPr lang="en-GB" dirty="0"/>
              <a:t>X</a:t>
            </a:r>
          </a:p>
        </p:txBody>
      </p:sp>
      <p:cxnSp>
        <p:nvCxnSpPr>
          <p:cNvPr id="6" name="Straight Arrow Connector 5"/>
          <p:cNvCxnSpPr>
            <a:cxnSpLocks/>
          </p:cNvCxnSpPr>
          <p:nvPr/>
        </p:nvCxnSpPr>
        <p:spPr>
          <a:xfrm flipH="1" flipV="1">
            <a:off x="1961360" y="3738503"/>
            <a:ext cx="4157" cy="1101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609307" y="3553837"/>
            <a:ext cx="283011" cy="369332"/>
          </a:xfrm>
          <a:prstGeom prst="rect">
            <a:avLst/>
          </a:prstGeom>
          <a:noFill/>
        </p:spPr>
        <p:txBody>
          <a:bodyPr wrap="square" rtlCol="0">
            <a:spAutoFit/>
          </a:bodyPr>
          <a:lstStyle/>
          <a:p>
            <a:r>
              <a:rPr lang="en-GB" dirty="0"/>
              <a:t>Y</a:t>
            </a:r>
          </a:p>
        </p:txBody>
      </p:sp>
      <p:cxnSp>
        <p:nvCxnSpPr>
          <p:cNvPr id="8" name="Straight Arrow Connector 7"/>
          <p:cNvCxnSpPr>
            <a:cxnSpLocks/>
          </p:cNvCxnSpPr>
          <p:nvPr/>
        </p:nvCxnSpPr>
        <p:spPr>
          <a:xfrm flipV="1">
            <a:off x="1965516" y="4156758"/>
            <a:ext cx="348305" cy="6916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3541792" y="3986296"/>
            <a:ext cx="1435725" cy="646331"/>
          </a:xfrm>
          <a:prstGeom prst="rect">
            <a:avLst/>
          </a:prstGeom>
          <a:noFill/>
        </p:spPr>
        <p:txBody>
          <a:bodyPr wrap="square" rtlCol="0">
            <a:spAutoFit/>
          </a:bodyPr>
          <a:lstStyle/>
          <a:p>
            <a:r>
              <a:rPr lang="en-GB" dirty="0"/>
              <a:t>Z, axis direction</a:t>
            </a:r>
          </a:p>
        </p:txBody>
      </p:sp>
      <p:cxnSp>
        <p:nvCxnSpPr>
          <p:cNvPr id="10" name="Straight Arrow Connector 9"/>
          <p:cNvCxnSpPr>
            <a:cxnSpLocks/>
          </p:cNvCxnSpPr>
          <p:nvPr/>
        </p:nvCxnSpPr>
        <p:spPr>
          <a:xfrm flipV="1">
            <a:off x="1972780" y="4303930"/>
            <a:ext cx="1569012" cy="544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400193" y="4277830"/>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r</a:t>
            </a:r>
          </a:p>
        </p:txBody>
      </p:sp>
      <p:cxnSp>
        <p:nvCxnSpPr>
          <p:cNvPr id="12" name="Straight Connector 11"/>
          <p:cNvCxnSpPr>
            <a:cxnSpLocks/>
          </p:cNvCxnSpPr>
          <p:nvPr/>
        </p:nvCxnSpPr>
        <p:spPr>
          <a:xfrm>
            <a:off x="2617720" y="4205625"/>
            <a:ext cx="0" cy="572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H="1">
            <a:off x="2248072" y="4778118"/>
            <a:ext cx="369648" cy="127961"/>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Connector 13"/>
          <p:cNvCxnSpPr>
            <a:cxnSpLocks/>
          </p:cNvCxnSpPr>
          <p:nvPr/>
        </p:nvCxnSpPr>
        <p:spPr>
          <a:xfrm flipH="1" flipV="1">
            <a:off x="2332885" y="4739359"/>
            <a:ext cx="271454" cy="3875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Straight Connector 14"/>
          <p:cNvCxnSpPr>
            <a:cxnSpLocks/>
          </p:cNvCxnSpPr>
          <p:nvPr/>
        </p:nvCxnSpPr>
        <p:spPr>
          <a:xfrm flipH="1">
            <a:off x="1964061" y="4170962"/>
            <a:ext cx="348180" cy="1068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a:off x="2319504" y="4169012"/>
            <a:ext cx="0" cy="54758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Straight Connector 16"/>
          <p:cNvCxnSpPr>
            <a:cxnSpLocks/>
          </p:cNvCxnSpPr>
          <p:nvPr/>
        </p:nvCxnSpPr>
        <p:spPr>
          <a:xfrm flipH="1" flipV="1">
            <a:off x="2319504" y="4168993"/>
            <a:ext cx="298216" cy="387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flipV="1">
            <a:off x="1976108" y="4189092"/>
            <a:ext cx="339462" cy="671947"/>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Straight Arrow Connector 18"/>
          <p:cNvCxnSpPr>
            <a:cxnSpLocks/>
          </p:cNvCxnSpPr>
          <p:nvPr/>
        </p:nvCxnSpPr>
        <p:spPr>
          <a:xfrm flipV="1">
            <a:off x="1965516" y="4769358"/>
            <a:ext cx="638823" cy="71495"/>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Straight Arrow Connector 19"/>
          <p:cNvCxnSpPr>
            <a:cxnSpLocks/>
          </p:cNvCxnSpPr>
          <p:nvPr/>
        </p:nvCxnSpPr>
        <p:spPr>
          <a:xfrm flipV="1">
            <a:off x="2332885" y="4224396"/>
            <a:ext cx="284835" cy="492198"/>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TextBox 20"/>
          <p:cNvSpPr txBox="1"/>
          <p:nvPr/>
        </p:nvSpPr>
        <p:spPr>
          <a:xfrm>
            <a:off x="2021457" y="4499287"/>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z</a:t>
            </a:r>
          </a:p>
        </p:txBody>
      </p:sp>
      <p:cxnSp>
        <p:nvCxnSpPr>
          <p:cNvPr id="22" name="Straight Arrow Connector 21"/>
          <p:cNvCxnSpPr>
            <a:cxnSpLocks/>
          </p:cNvCxnSpPr>
          <p:nvPr/>
        </p:nvCxnSpPr>
        <p:spPr>
          <a:xfrm flipV="1">
            <a:off x="1968081" y="4723516"/>
            <a:ext cx="357872" cy="118831"/>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3" name="Arc 22"/>
          <p:cNvSpPr/>
          <p:nvPr/>
        </p:nvSpPr>
        <p:spPr>
          <a:xfrm>
            <a:off x="1972779" y="4525387"/>
            <a:ext cx="580772" cy="547800"/>
          </a:xfrm>
          <a:prstGeom prst="arc">
            <a:avLst>
              <a:gd name="adj1" fmla="val 16925069"/>
              <a:gd name="adj2" fmla="val 18372299"/>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GB"/>
          </a:p>
        </p:txBody>
      </p:sp>
      <p:sp>
        <p:nvSpPr>
          <p:cNvPr id="24" name="TextBox 23"/>
          <p:cNvSpPr txBox="1"/>
          <p:nvPr/>
        </p:nvSpPr>
        <p:spPr>
          <a:xfrm>
            <a:off x="2327989" y="3456178"/>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sym typeface="Symbol" panose="05050102010706020507" pitchFamily="18" charset="2"/>
              </a:rPr>
              <a:t></a:t>
            </a:r>
            <a:endParaRPr lang="en-GB" i="1" dirty="0">
              <a:latin typeface="Times New Roman" panose="02020603050405020304" pitchFamily="18" charset="0"/>
              <a:cs typeface="Times New Roman" panose="02020603050405020304" pitchFamily="18" charset="0"/>
            </a:endParaRPr>
          </a:p>
        </p:txBody>
      </p:sp>
      <p:cxnSp>
        <p:nvCxnSpPr>
          <p:cNvPr id="25" name="Straight Arrow Connector 24"/>
          <p:cNvCxnSpPr>
            <a:stCxn id="24" idx="2"/>
            <a:endCxn id="23" idx="2"/>
          </p:cNvCxnSpPr>
          <p:nvPr/>
        </p:nvCxnSpPr>
        <p:spPr>
          <a:xfrm flipH="1">
            <a:off x="2428158" y="3825510"/>
            <a:ext cx="36978" cy="748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871424" y="3835955"/>
            <a:ext cx="514908"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c</a:t>
            </a:r>
            <a:r>
              <a:rPr lang="en-GB" i="1" baseline="-25000" dirty="0">
                <a:latin typeface="Times New Roman" panose="02020603050405020304" pitchFamily="18" charset="0"/>
                <a:cs typeface="Times New Roman" panose="02020603050405020304" pitchFamily="18" charset="0"/>
              </a:rPr>
              <a:t>m</a:t>
            </a:r>
            <a:endParaRPr lang="en-GB" i="1" dirty="0">
              <a:latin typeface="Times New Roman" panose="02020603050405020304" pitchFamily="18" charset="0"/>
              <a:cs typeface="Times New Roman" panose="02020603050405020304" pitchFamily="18" charset="0"/>
            </a:endParaRPr>
          </a:p>
        </p:txBody>
      </p:sp>
      <p:cxnSp>
        <p:nvCxnSpPr>
          <p:cNvPr id="31" name="Straight Arrow Connector 30"/>
          <p:cNvCxnSpPr/>
          <p:nvPr/>
        </p:nvCxnSpPr>
        <p:spPr>
          <a:xfrm>
            <a:off x="6887028" y="4845868"/>
            <a:ext cx="1699708" cy="275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532427" y="4963987"/>
            <a:ext cx="443345" cy="369332"/>
          </a:xfrm>
          <a:prstGeom prst="rect">
            <a:avLst/>
          </a:prstGeom>
          <a:noFill/>
        </p:spPr>
        <p:txBody>
          <a:bodyPr wrap="square" rtlCol="0">
            <a:spAutoFit/>
          </a:bodyPr>
          <a:lstStyle/>
          <a:p>
            <a:r>
              <a:rPr lang="en-GB" dirty="0"/>
              <a:t>X</a:t>
            </a:r>
          </a:p>
        </p:txBody>
      </p:sp>
      <p:cxnSp>
        <p:nvCxnSpPr>
          <p:cNvPr id="33" name="Straight Arrow Connector 32"/>
          <p:cNvCxnSpPr/>
          <p:nvPr/>
        </p:nvCxnSpPr>
        <p:spPr>
          <a:xfrm flipH="1" flipV="1">
            <a:off x="6860687" y="3731879"/>
            <a:ext cx="4157" cy="1101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508634" y="3547213"/>
            <a:ext cx="283011" cy="369332"/>
          </a:xfrm>
          <a:prstGeom prst="rect">
            <a:avLst/>
          </a:prstGeom>
          <a:noFill/>
        </p:spPr>
        <p:txBody>
          <a:bodyPr wrap="square" rtlCol="0">
            <a:spAutoFit/>
          </a:bodyPr>
          <a:lstStyle/>
          <a:p>
            <a:r>
              <a:rPr lang="en-GB" dirty="0"/>
              <a:t>Y</a:t>
            </a:r>
          </a:p>
        </p:txBody>
      </p:sp>
      <p:cxnSp>
        <p:nvCxnSpPr>
          <p:cNvPr id="35" name="Straight Arrow Connector 34"/>
          <p:cNvCxnSpPr/>
          <p:nvPr/>
        </p:nvCxnSpPr>
        <p:spPr>
          <a:xfrm flipV="1">
            <a:off x="6864843" y="4199001"/>
            <a:ext cx="655966" cy="642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441119" y="3979672"/>
            <a:ext cx="1354888" cy="646331"/>
          </a:xfrm>
          <a:prstGeom prst="rect">
            <a:avLst/>
          </a:prstGeom>
          <a:noFill/>
        </p:spPr>
        <p:txBody>
          <a:bodyPr wrap="square" rtlCol="0">
            <a:spAutoFit/>
          </a:bodyPr>
          <a:lstStyle/>
          <a:p>
            <a:r>
              <a:rPr lang="en-GB" dirty="0"/>
              <a:t>Z, axis direction</a:t>
            </a:r>
          </a:p>
        </p:txBody>
      </p:sp>
      <p:cxnSp>
        <p:nvCxnSpPr>
          <p:cNvPr id="37" name="Straight Arrow Connector 36"/>
          <p:cNvCxnSpPr/>
          <p:nvPr/>
        </p:nvCxnSpPr>
        <p:spPr>
          <a:xfrm flipV="1">
            <a:off x="6872107" y="4297306"/>
            <a:ext cx="1569012" cy="544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299520" y="4271206"/>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r</a:t>
            </a:r>
          </a:p>
        </p:txBody>
      </p:sp>
      <p:cxnSp>
        <p:nvCxnSpPr>
          <p:cNvPr id="39" name="Straight Connector 38"/>
          <p:cNvCxnSpPr/>
          <p:nvPr/>
        </p:nvCxnSpPr>
        <p:spPr>
          <a:xfrm>
            <a:off x="7517047" y="4199001"/>
            <a:ext cx="0" cy="572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7147399" y="4771494"/>
            <a:ext cx="369648" cy="127961"/>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p:cNvCxnSpPr/>
          <p:nvPr/>
        </p:nvCxnSpPr>
        <p:spPr>
          <a:xfrm flipH="1" flipV="1">
            <a:off x="7232212" y="4732735"/>
            <a:ext cx="271454" cy="3875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p:cNvCxnSpPr/>
          <p:nvPr/>
        </p:nvCxnSpPr>
        <p:spPr>
          <a:xfrm flipH="1">
            <a:off x="6863388" y="4164338"/>
            <a:ext cx="348180" cy="10686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218831" y="4162388"/>
            <a:ext cx="0" cy="54758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p:cNvCxnSpPr/>
          <p:nvPr/>
        </p:nvCxnSpPr>
        <p:spPr>
          <a:xfrm flipH="1" flipV="1">
            <a:off x="7218831" y="4162369"/>
            <a:ext cx="298216" cy="38760"/>
          </a:xfrm>
          <a:prstGeom prst="line">
            <a:avLst/>
          </a:prstGeom>
          <a:ln>
            <a:headEnd type="triangle" w="med" len="med"/>
            <a:tailEnd type="none" w="med" len="med"/>
          </a:ln>
        </p:spPr>
        <p:style>
          <a:lnRef idx="3">
            <a:schemeClr val="dk1"/>
          </a:lnRef>
          <a:fillRef idx="0">
            <a:schemeClr val="dk1"/>
          </a:fillRef>
          <a:effectRef idx="2">
            <a:schemeClr val="dk1"/>
          </a:effectRef>
          <a:fontRef idx="minor">
            <a:schemeClr val="tx1"/>
          </a:fontRef>
        </p:style>
      </p:cxnSp>
      <p:cxnSp>
        <p:nvCxnSpPr>
          <p:cNvPr id="45" name="Straight Arrow Connector 44"/>
          <p:cNvCxnSpPr/>
          <p:nvPr/>
        </p:nvCxnSpPr>
        <p:spPr>
          <a:xfrm flipV="1">
            <a:off x="6872106" y="4158288"/>
            <a:ext cx="339462" cy="671947"/>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Arrow Connector 45"/>
          <p:cNvCxnSpPr/>
          <p:nvPr/>
        </p:nvCxnSpPr>
        <p:spPr>
          <a:xfrm flipV="1">
            <a:off x="6864843" y="4762734"/>
            <a:ext cx="638823" cy="71495"/>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Arrow Connector 46"/>
          <p:cNvCxnSpPr/>
          <p:nvPr/>
        </p:nvCxnSpPr>
        <p:spPr>
          <a:xfrm flipV="1">
            <a:off x="7232212" y="4217772"/>
            <a:ext cx="284835" cy="492198"/>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8" name="TextBox 47"/>
          <p:cNvSpPr txBox="1"/>
          <p:nvPr/>
        </p:nvSpPr>
        <p:spPr>
          <a:xfrm>
            <a:off x="6920784" y="4492663"/>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z</a:t>
            </a:r>
          </a:p>
        </p:txBody>
      </p:sp>
      <p:cxnSp>
        <p:nvCxnSpPr>
          <p:cNvPr id="49" name="Straight Arrow Connector 48"/>
          <p:cNvCxnSpPr/>
          <p:nvPr/>
        </p:nvCxnSpPr>
        <p:spPr>
          <a:xfrm flipV="1">
            <a:off x="6867408" y="4716892"/>
            <a:ext cx="357872" cy="118831"/>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0" name="Arc 49"/>
          <p:cNvSpPr/>
          <p:nvPr/>
        </p:nvSpPr>
        <p:spPr>
          <a:xfrm>
            <a:off x="6872106" y="4518763"/>
            <a:ext cx="580772" cy="547800"/>
          </a:xfrm>
          <a:prstGeom prst="arc">
            <a:avLst>
              <a:gd name="adj1" fmla="val 16925069"/>
              <a:gd name="adj2" fmla="val 18372299"/>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GB"/>
          </a:p>
        </p:txBody>
      </p:sp>
      <p:sp>
        <p:nvSpPr>
          <p:cNvPr id="51" name="TextBox 50"/>
          <p:cNvSpPr txBox="1"/>
          <p:nvPr/>
        </p:nvSpPr>
        <p:spPr>
          <a:xfrm>
            <a:off x="6211863" y="4164912"/>
            <a:ext cx="274293"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sym typeface="Symbol" panose="05050102010706020507" pitchFamily="18" charset="2"/>
              </a:rPr>
              <a:t></a:t>
            </a:r>
            <a:endParaRPr lang="en-GB" i="1" dirty="0">
              <a:latin typeface="Times New Roman" panose="02020603050405020304" pitchFamily="18" charset="0"/>
              <a:cs typeface="Times New Roman" panose="02020603050405020304" pitchFamily="18" charset="0"/>
            </a:endParaRPr>
          </a:p>
        </p:txBody>
      </p:sp>
      <p:cxnSp>
        <p:nvCxnSpPr>
          <p:cNvPr id="52" name="Straight Arrow Connector 51"/>
          <p:cNvCxnSpPr>
            <a:cxnSpLocks/>
            <a:stCxn id="51" idx="3"/>
            <a:endCxn id="48" idx="0"/>
          </p:cNvCxnSpPr>
          <p:nvPr/>
        </p:nvCxnSpPr>
        <p:spPr>
          <a:xfrm>
            <a:off x="6486156" y="4349578"/>
            <a:ext cx="571775" cy="224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482866" y="3911745"/>
            <a:ext cx="514908"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c</a:t>
            </a:r>
            <a:r>
              <a:rPr lang="en-GB" i="1" baseline="-25000" dirty="0">
                <a:latin typeface="Times New Roman" panose="02020603050405020304" pitchFamily="18" charset="0"/>
                <a:cs typeface="Times New Roman" panose="02020603050405020304" pitchFamily="18" charset="0"/>
                <a:sym typeface="Symbol" panose="05050102010706020507" pitchFamily="18" charset="2"/>
              </a:rPr>
              <a:t></a:t>
            </a:r>
            <a:endParaRPr lang="en-GB" i="1" dirty="0">
              <a:latin typeface="Times New Roman" panose="02020603050405020304" pitchFamily="18" charset="0"/>
              <a:cs typeface="Times New Roman" panose="02020603050405020304" pitchFamily="18" charset="0"/>
            </a:endParaRPr>
          </a:p>
        </p:txBody>
      </p:sp>
      <p:sp>
        <p:nvSpPr>
          <p:cNvPr id="54" name="Arc 53"/>
          <p:cNvSpPr/>
          <p:nvPr/>
        </p:nvSpPr>
        <p:spPr>
          <a:xfrm>
            <a:off x="6706084" y="4406214"/>
            <a:ext cx="580772" cy="547800"/>
          </a:xfrm>
          <a:prstGeom prst="arc">
            <a:avLst>
              <a:gd name="adj1" fmla="val 16925068"/>
              <a:gd name="adj2" fmla="val 19316341"/>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59" name="TextBox 58"/>
          <p:cNvSpPr txBox="1"/>
          <p:nvPr/>
        </p:nvSpPr>
        <p:spPr>
          <a:xfrm>
            <a:off x="5997575" y="5582194"/>
            <a:ext cx="3538311" cy="923330"/>
          </a:xfrm>
          <a:prstGeom prst="rect">
            <a:avLst/>
          </a:prstGeom>
          <a:noFill/>
        </p:spPr>
        <p:txBody>
          <a:bodyPr wrap="square" rtlCol="0">
            <a:spAutoFit/>
          </a:bodyPr>
          <a:lstStyle/>
          <a:p>
            <a:r>
              <a:rPr lang="en-GB" i="1" dirty="0">
                <a:sym typeface="Symbol" panose="05050102010706020507" pitchFamily="18" charset="2"/>
              </a:rPr>
              <a:t></a:t>
            </a:r>
            <a:r>
              <a:rPr lang="en-GB" dirty="0">
                <a:sym typeface="Symbol" panose="05050102010706020507" pitchFamily="18" charset="2"/>
              </a:rPr>
              <a:t> is the swirl angle, i.e. how much turned the fluid is compared to its flow velocity through the machine.</a:t>
            </a:r>
            <a:endParaRPr lang="en-GB" i="1" dirty="0"/>
          </a:p>
        </p:txBody>
      </p:sp>
      <p:sp>
        <p:nvSpPr>
          <p:cNvPr id="61" name="TextBox 60">
            <a:extLst>
              <a:ext uri="{FF2B5EF4-FFF2-40B4-BE49-F238E27FC236}">
                <a16:creationId xmlns:a16="http://schemas.microsoft.com/office/drawing/2014/main" id="{C13B1DD7-3BC7-42E6-82C6-89776DA82533}"/>
              </a:ext>
            </a:extLst>
          </p:cNvPr>
          <p:cNvSpPr txBox="1"/>
          <p:nvPr/>
        </p:nvSpPr>
        <p:spPr>
          <a:xfrm>
            <a:off x="2637264" y="3972092"/>
            <a:ext cx="514908" cy="369332"/>
          </a:xfrm>
          <a:prstGeom prst="rect">
            <a:avLst/>
          </a:prstGeom>
          <a:noFill/>
        </p:spPr>
        <p:txBody>
          <a:bodyPr wrap="square" rtlCol="0">
            <a:spAutoFit/>
          </a:bodyPr>
          <a:lstStyle/>
          <a:p>
            <a:r>
              <a:rPr lang="en-GB" i="1" dirty="0">
                <a:latin typeface="Times New Roman" panose="02020603050405020304" pitchFamily="18" charset="0"/>
                <a:cs typeface="Times New Roman" panose="02020603050405020304" pitchFamily="18" charset="0"/>
              </a:rPr>
              <a:t>c</a:t>
            </a:r>
          </a:p>
        </p:txBody>
      </p:sp>
      <p:cxnSp>
        <p:nvCxnSpPr>
          <p:cNvPr id="62" name="Straight Arrow Connector 61">
            <a:extLst>
              <a:ext uri="{FF2B5EF4-FFF2-40B4-BE49-F238E27FC236}">
                <a16:creationId xmlns:a16="http://schemas.microsoft.com/office/drawing/2014/main" id="{518519E3-3987-643C-60CD-73328E990F29}"/>
              </a:ext>
            </a:extLst>
          </p:cNvPr>
          <p:cNvCxnSpPr>
            <a:cxnSpLocks/>
          </p:cNvCxnSpPr>
          <p:nvPr/>
        </p:nvCxnSpPr>
        <p:spPr>
          <a:xfrm flipV="1">
            <a:off x="1968081" y="4217772"/>
            <a:ext cx="649639" cy="634720"/>
          </a:xfrm>
          <a:prstGeom prst="straightConnector1">
            <a:avLst/>
          </a:prstGeom>
          <a:ln w="12700">
            <a:prstDash val="sysDot"/>
            <a:tailEnd type="triangle"/>
          </a:ln>
        </p:spPr>
        <p:style>
          <a:lnRef idx="3">
            <a:schemeClr val="dk1"/>
          </a:lnRef>
          <a:fillRef idx="0">
            <a:schemeClr val="dk1"/>
          </a:fillRef>
          <a:effectRef idx="2">
            <a:schemeClr val="dk1"/>
          </a:effectRef>
          <a:fontRef idx="minor">
            <a:schemeClr val="tx1"/>
          </a:fontRef>
        </p:style>
      </p:cxnSp>
      <p:cxnSp>
        <p:nvCxnSpPr>
          <p:cNvPr id="67" name="Straight Arrow Connector 66">
            <a:extLst>
              <a:ext uri="{FF2B5EF4-FFF2-40B4-BE49-F238E27FC236}">
                <a16:creationId xmlns:a16="http://schemas.microsoft.com/office/drawing/2014/main" id="{D061848B-5120-F6B7-4497-EFBD48987F60}"/>
              </a:ext>
            </a:extLst>
          </p:cNvPr>
          <p:cNvCxnSpPr>
            <a:cxnSpLocks/>
          </p:cNvCxnSpPr>
          <p:nvPr/>
        </p:nvCxnSpPr>
        <p:spPr>
          <a:xfrm flipV="1">
            <a:off x="6858123" y="4154216"/>
            <a:ext cx="348305" cy="6916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649C3EF4-75AF-5E99-7498-441786D8DF55}"/>
                  </a:ext>
                </a:extLst>
              </p:cNvPr>
              <p:cNvSpPr txBox="1"/>
              <p:nvPr/>
            </p:nvSpPr>
            <p:spPr>
              <a:xfrm>
                <a:off x="10129611" y="4162369"/>
                <a:ext cx="1122615" cy="5196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𝑡𝑎𝑛</m:t>
                      </m:r>
                      <m:r>
                        <a:rPr lang="en-GB" b="0" i="1" smtClean="0">
                          <a:latin typeface="Cambria Math" panose="02040503050406030204" pitchFamily="18" charset="0"/>
                          <a:ea typeface="Cambria Math" panose="02040503050406030204" pitchFamily="18" charset="0"/>
                        </a:rPr>
                        <m:t>𝛼</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𝜃</m:t>
                              </m:r>
                            </m:sub>
                          </m:sSub>
                        </m:num>
                        <m:den>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𝑚</m:t>
                              </m:r>
                            </m:sub>
                          </m:sSub>
                        </m:den>
                      </m:f>
                    </m:oMath>
                  </m:oMathPara>
                </a14:m>
                <a:endParaRPr lang="en-GB" dirty="0"/>
              </a:p>
            </p:txBody>
          </p:sp>
        </mc:Choice>
        <mc:Fallback xmlns="">
          <p:sp>
            <p:nvSpPr>
              <p:cNvPr id="71" name="TextBox 70">
                <a:extLst>
                  <a:ext uri="{FF2B5EF4-FFF2-40B4-BE49-F238E27FC236}">
                    <a16:creationId xmlns:a16="http://schemas.microsoft.com/office/drawing/2014/main" id="{649C3EF4-75AF-5E99-7498-441786D8DF55}"/>
                  </a:ext>
                </a:extLst>
              </p:cNvPr>
              <p:cNvSpPr txBox="1">
                <a:spLocks noRot="1" noChangeAspect="1" noMove="1" noResize="1" noEditPoints="1" noAdjustHandles="1" noChangeArrowheads="1" noChangeShapeType="1" noTextEdit="1"/>
              </p:cNvSpPr>
              <p:nvPr/>
            </p:nvSpPr>
            <p:spPr>
              <a:xfrm>
                <a:off x="10129611" y="4162369"/>
                <a:ext cx="1122615" cy="519629"/>
              </a:xfrm>
              <a:prstGeom prst="rect">
                <a:avLst/>
              </a:prstGeom>
              <a:blipFill>
                <a:blip r:embed="rId2"/>
                <a:stretch>
                  <a:fillRect b="-1176"/>
                </a:stretch>
              </a:blipFill>
            </p:spPr>
            <p:txBody>
              <a:bodyPr/>
              <a:lstStyle/>
              <a:p>
                <a:r>
                  <a:rPr lang="en-GB">
                    <a:noFill/>
                  </a:rPr>
                  <a:t> </a:t>
                </a:r>
              </a:p>
            </p:txBody>
          </p:sp>
        </mc:Fallback>
      </mc:AlternateContent>
    </p:spTree>
    <p:extLst>
      <p:ext uri="{BB962C8B-B14F-4D97-AF65-F5344CB8AC3E}">
        <p14:creationId xmlns:p14="http://schemas.microsoft.com/office/powerpoint/2010/main" val="3580760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94668"/>
            <a:ext cx="10515600" cy="1325563"/>
          </a:xfrm>
        </p:spPr>
        <p:txBody>
          <a:bodyPr/>
          <a:lstStyle/>
          <a:p>
            <a:r>
              <a:rPr lang="en-GB" dirty="0"/>
              <a:t>Relating thermodynamics to fluids in turbines and compressors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420231"/>
                <a:ext cx="10515600" cy="5437769"/>
              </a:xfrm>
            </p:spPr>
            <p:txBody>
              <a:bodyPr>
                <a:normAutofit/>
              </a:bodyPr>
              <a:lstStyle/>
              <a:p>
                <a:r>
                  <a:rPr lang="en-GB" dirty="0"/>
                  <a:t>SFEE for a compressor stage</a:t>
                </a:r>
              </a:p>
              <a:p>
                <a:pPr marL="0" indent="0">
                  <a:buNone/>
                </a:pPr>
                <a14:m>
                  <m:oMathPara xmlns:m="http://schemas.openxmlformats.org/officeDocument/2006/math">
                    <m:oMathParaPr>
                      <m:jc m:val="centerGroup"/>
                    </m:oMathParaPr>
                    <m:oMath xmlns:m="http://schemas.openxmlformats.org/officeDocument/2006/math">
                      <m:sSub>
                        <m:sSubPr>
                          <m:ctrlPr>
                            <a:rPr lang="en-GB" i="1" smtClean="0">
                              <a:ln>
                                <a:solidFill>
                                  <a:srgbClr val="4ADA4D"/>
                                </a:solidFill>
                              </a:ln>
                              <a:solidFill>
                                <a:schemeClr val="tx1"/>
                              </a:solidFill>
                              <a:latin typeface="Cambria Math" panose="02040503050406030204" pitchFamily="18" charset="0"/>
                            </a:rPr>
                          </m:ctrlPr>
                        </m:sSubPr>
                        <m:e>
                          <m:acc>
                            <m:accPr>
                              <m:chr m:val="̇"/>
                              <m:ctrlPr>
                                <a:rPr lang="en-GB" i="1" smtClean="0">
                                  <a:ln>
                                    <a:solidFill>
                                      <a:srgbClr val="4ADA4D"/>
                                    </a:solidFill>
                                  </a:ln>
                                  <a:solidFill>
                                    <a:schemeClr val="tx1"/>
                                  </a:solidFill>
                                  <a:latin typeface="Cambria Math" panose="02040503050406030204" pitchFamily="18" charset="0"/>
                                </a:rPr>
                              </m:ctrlPr>
                            </m:accPr>
                            <m:e>
                              <m:r>
                                <a:rPr lang="en-GB" b="0" i="1" smtClean="0">
                                  <a:ln>
                                    <a:solidFill>
                                      <a:srgbClr val="4ADA4D"/>
                                    </a:solidFill>
                                  </a:ln>
                                  <a:solidFill>
                                    <a:schemeClr val="tx1"/>
                                  </a:solidFill>
                                  <a:latin typeface="Cambria Math" panose="02040503050406030204" pitchFamily="18" charset="0"/>
                                </a:rPr>
                                <m:t>𝑊</m:t>
                              </m:r>
                            </m:e>
                          </m:acc>
                        </m:e>
                        <m:sub>
                          <m:r>
                            <a:rPr lang="en-GB" b="0" i="1" smtClean="0">
                              <a:ln>
                                <a:solidFill>
                                  <a:srgbClr val="4ADA4D"/>
                                </a:solidFill>
                              </a:ln>
                              <a:solidFill>
                                <a:schemeClr val="tx1"/>
                              </a:solidFill>
                              <a:latin typeface="Cambria Math" panose="02040503050406030204" pitchFamily="18" charset="0"/>
                            </a:rPr>
                            <m:t>𝑐</m:t>
                          </m:r>
                        </m:sub>
                      </m:sSub>
                      <m:r>
                        <a:rPr lang="en-GB" b="0" i="1" smtClean="0">
                          <a:ln>
                            <a:solidFill>
                              <a:srgbClr val="4ADA4D"/>
                            </a:solidFill>
                          </a:ln>
                          <a:solidFill>
                            <a:schemeClr val="tx1"/>
                          </a:solidFill>
                          <a:latin typeface="Cambria Math" panose="02040503050406030204" pitchFamily="18" charset="0"/>
                        </a:rPr>
                        <m:t>=</m:t>
                      </m:r>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m:t>
                          </m:r>
                          <m:acc>
                            <m:accPr>
                              <m:chr m:val="̇"/>
                              <m:ctrlPr>
                                <a:rPr lang="en-GB" i="1" smtClean="0">
                                  <a:ln>
                                    <a:solidFill>
                                      <a:srgbClr val="4ADA4D"/>
                                    </a:solidFill>
                                  </a:ln>
                                  <a:solidFill>
                                    <a:schemeClr val="tx1"/>
                                  </a:solidFill>
                                  <a:latin typeface="Cambria Math" panose="02040503050406030204" pitchFamily="18" charset="0"/>
                                </a:rPr>
                              </m:ctrlPr>
                            </m:accPr>
                            <m:e>
                              <m:r>
                                <a:rPr lang="en-GB" b="0" i="1" smtClean="0">
                                  <a:ln>
                                    <a:solidFill>
                                      <a:srgbClr val="4ADA4D"/>
                                    </a:solidFill>
                                  </a:ln>
                                  <a:solidFill>
                                    <a:schemeClr val="tx1"/>
                                  </a:solidFill>
                                  <a:latin typeface="Cambria Math" panose="02040503050406030204" pitchFamily="18" charset="0"/>
                                </a:rPr>
                                <m:t>𝑊</m:t>
                              </m:r>
                            </m:e>
                          </m:acc>
                        </m:e>
                        <m:sub>
                          <m:r>
                            <a:rPr lang="en-GB" b="0" i="1" smtClean="0">
                              <a:ln>
                                <a:solidFill>
                                  <a:srgbClr val="4ADA4D"/>
                                </a:solidFill>
                              </a:ln>
                              <a:solidFill>
                                <a:schemeClr val="tx1"/>
                              </a:solidFill>
                              <a:latin typeface="Cambria Math" panose="02040503050406030204" pitchFamily="18" charset="0"/>
                            </a:rPr>
                            <m:t>𝑥</m:t>
                          </m:r>
                        </m:sub>
                      </m:sSub>
                      <m:r>
                        <a:rPr lang="en-GB" b="0" i="1" smtClean="0">
                          <a:ln>
                            <a:solidFill>
                              <a:srgbClr val="4ADA4D"/>
                            </a:solidFill>
                          </a:ln>
                          <a:solidFill>
                            <a:schemeClr val="tx1"/>
                          </a:solidFill>
                          <a:latin typeface="Cambria Math" panose="02040503050406030204" pitchFamily="18" charset="0"/>
                        </a:rPr>
                        <m:t>=</m:t>
                      </m:r>
                      <m:acc>
                        <m:accPr>
                          <m:chr m:val="̇"/>
                          <m:ctrlPr>
                            <a:rPr lang="en-GB" b="0" i="1" smtClean="0">
                              <a:ln>
                                <a:solidFill>
                                  <a:srgbClr val="4ADA4D"/>
                                </a:solidFill>
                              </a:ln>
                              <a:solidFill>
                                <a:schemeClr val="tx1"/>
                              </a:solidFill>
                              <a:latin typeface="Cambria Math" panose="02040503050406030204" pitchFamily="18" charset="0"/>
                            </a:rPr>
                          </m:ctrlPr>
                        </m:accPr>
                        <m:e>
                          <m:r>
                            <a:rPr lang="en-GB" b="0" i="1" smtClean="0">
                              <a:ln>
                                <a:solidFill>
                                  <a:srgbClr val="4ADA4D"/>
                                </a:solidFill>
                              </a:ln>
                              <a:solidFill>
                                <a:schemeClr val="tx1"/>
                              </a:solidFill>
                              <a:latin typeface="Cambria Math" panose="02040503050406030204" pitchFamily="18" charset="0"/>
                            </a:rPr>
                            <m:t>𝑚</m:t>
                          </m:r>
                        </m:e>
                      </m:acc>
                      <m:d>
                        <m:dPr>
                          <m:ctrlPr>
                            <a:rPr lang="en-GB" i="1" smtClean="0">
                              <a:ln>
                                <a:solidFill>
                                  <a:srgbClr val="4ADA4D"/>
                                </a:solidFill>
                              </a:ln>
                              <a:solidFill>
                                <a:schemeClr val="tx1"/>
                              </a:solidFill>
                              <a:latin typeface="Cambria Math" panose="02040503050406030204" pitchFamily="18" charset="0"/>
                            </a:rPr>
                          </m:ctrlPr>
                        </m:dPr>
                        <m:e>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h</m:t>
                              </m:r>
                            </m:e>
                            <m:sub>
                              <m:r>
                                <a:rPr lang="en-GB" b="0" i="1" smtClean="0">
                                  <a:ln>
                                    <a:solidFill>
                                      <a:srgbClr val="4ADA4D"/>
                                    </a:solidFill>
                                  </a:ln>
                                  <a:solidFill>
                                    <a:schemeClr val="tx1"/>
                                  </a:solidFill>
                                  <a:latin typeface="Cambria Math" panose="02040503050406030204" pitchFamily="18" charset="0"/>
                                </a:rPr>
                                <m:t>02</m:t>
                              </m:r>
                            </m:sub>
                          </m:sSub>
                          <m:r>
                            <a:rPr lang="en-GB" b="0" i="1" smtClean="0">
                              <a:ln>
                                <a:solidFill>
                                  <a:srgbClr val="4ADA4D"/>
                                </a:solidFill>
                              </a:ln>
                              <a:solidFill>
                                <a:schemeClr val="tx1"/>
                              </a:solidFill>
                              <a:latin typeface="Cambria Math" panose="02040503050406030204" pitchFamily="18" charset="0"/>
                            </a:rPr>
                            <m:t>−</m:t>
                          </m:r>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h</m:t>
                              </m:r>
                            </m:e>
                            <m:sub>
                              <m:r>
                                <a:rPr lang="en-GB" b="0" i="1" smtClean="0">
                                  <a:ln>
                                    <a:solidFill>
                                      <a:srgbClr val="4ADA4D"/>
                                    </a:solidFill>
                                  </a:ln>
                                  <a:solidFill>
                                    <a:schemeClr val="tx1"/>
                                  </a:solidFill>
                                  <a:latin typeface="Cambria Math" panose="02040503050406030204" pitchFamily="18" charset="0"/>
                                </a:rPr>
                                <m:t>01</m:t>
                              </m:r>
                            </m:sub>
                          </m:sSub>
                        </m:e>
                      </m:d>
                    </m:oMath>
                  </m:oMathPara>
                </a14:m>
                <a:endParaRPr lang="en-GB" dirty="0"/>
              </a:p>
              <a:p>
                <a:r>
                  <a:rPr lang="en-GB" dirty="0"/>
                  <a:t>where </a:t>
                </a:r>
                <a:r>
                  <a:rPr lang="en-GB" i="1" dirty="0"/>
                  <a:t>h</a:t>
                </a:r>
                <a:r>
                  <a:rPr lang="en-GB" i="1" baseline="-25000" dirty="0"/>
                  <a:t>0</a:t>
                </a:r>
                <a:r>
                  <a:rPr lang="en-GB" dirty="0"/>
                  <a:t> is </a:t>
                </a:r>
                <a:r>
                  <a:rPr lang="en-GB" i="1" dirty="0"/>
                  <a:t>stagnation enthalpy</a:t>
                </a:r>
              </a:p>
              <a:p>
                <a:pPr marL="0" indent="0">
                  <a:buNone/>
                </a:pPr>
                <a14:m>
                  <m:oMathPara xmlns:m="http://schemas.openxmlformats.org/officeDocument/2006/math">
                    <m:oMathParaPr>
                      <m:jc m:val="centerGroup"/>
                    </m:oMathParaPr>
                    <m:oMath xmlns:m="http://schemas.openxmlformats.org/officeDocument/2006/math">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h</m:t>
                          </m:r>
                        </m:e>
                        <m:sub>
                          <m:r>
                            <a:rPr lang="en-GB" b="0" i="1" smtClean="0">
                              <a:ln>
                                <a:solidFill>
                                  <a:srgbClr val="4ADA4D"/>
                                </a:solidFill>
                              </a:ln>
                              <a:solidFill>
                                <a:schemeClr val="tx1"/>
                              </a:solidFill>
                              <a:latin typeface="Cambria Math" panose="02040503050406030204" pitchFamily="18" charset="0"/>
                            </a:rPr>
                            <m:t>0</m:t>
                          </m:r>
                        </m:sub>
                      </m:sSub>
                      <m:r>
                        <a:rPr lang="en-GB" b="0" i="1" smtClean="0">
                          <a:ln>
                            <a:solidFill>
                              <a:srgbClr val="4ADA4D"/>
                            </a:solidFill>
                          </a:ln>
                          <a:solidFill>
                            <a:schemeClr val="tx1"/>
                          </a:solidFill>
                          <a:latin typeface="Cambria Math" panose="02040503050406030204" pitchFamily="18" charset="0"/>
                        </a:rPr>
                        <m:t>=</m:t>
                      </m:r>
                      <m:r>
                        <a:rPr lang="en-GB" b="0" i="1" smtClean="0">
                          <a:ln>
                            <a:solidFill>
                              <a:srgbClr val="4ADA4D"/>
                            </a:solidFill>
                          </a:ln>
                          <a:solidFill>
                            <a:schemeClr val="tx1"/>
                          </a:solidFill>
                          <a:latin typeface="Cambria Math" panose="02040503050406030204" pitchFamily="18" charset="0"/>
                        </a:rPr>
                        <m:t>h</m:t>
                      </m:r>
                      <m:r>
                        <a:rPr lang="en-GB" b="0" i="1" smtClean="0">
                          <a:ln>
                            <a:solidFill>
                              <a:srgbClr val="4ADA4D"/>
                            </a:solidFill>
                          </a:ln>
                          <a:solidFill>
                            <a:schemeClr val="tx1"/>
                          </a:solidFill>
                          <a:latin typeface="Cambria Math" panose="02040503050406030204" pitchFamily="18" charset="0"/>
                        </a:rPr>
                        <m:t>+</m:t>
                      </m:r>
                      <m:f>
                        <m:fPr>
                          <m:ctrlPr>
                            <a:rPr lang="en-GB" b="0" i="1" smtClean="0">
                              <a:ln>
                                <a:solidFill>
                                  <a:srgbClr val="4ADA4D"/>
                                </a:solidFill>
                              </a:ln>
                              <a:solidFill>
                                <a:schemeClr val="tx1"/>
                              </a:solidFill>
                              <a:latin typeface="Cambria Math" panose="02040503050406030204" pitchFamily="18" charset="0"/>
                            </a:rPr>
                          </m:ctrlPr>
                        </m:fPr>
                        <m:num>
                          <m:r>
                            <a:rPr lang="en-GB" b="0" i="1" smtClean="0">
                              <a:ln>
                                <a:solidFill>
                                  <a:srgbClr val="4ADA4D"/>
                                </a:solidFill>
                              </a:ln>
                              <a:solidFill>
                                <a:schemeClr val="tx1"/>
                              </a:solidFill>
                              <a:latin typeface="Cambria Math" panose="02040503050406030204" pitchFamily="18" charset="0"/>
                            </a:rPr>
                            <m:t>1</m:t>
                          </m:r>
                        </m:num>
                        <m:den>
                          <m:r>
                            <a:rPr lang="en-GB" b="0" i="1" smtClean="0">
                              <a:ln>
                                <a:solidFill>
                                  <a:srgbClr val="4ADA4D"/>
                                </a:solidFill>
                              </a:ln>
                              <a:solidFill>
                                <a:schemeClr val="tx1"/>
                              </a:solidFill>
                              <a:latin typeface="Cambria Math" panose="02040503050406030204" pitchFamily="18" charset="0"/>
                            </a:rPr>
                            <m:t>2</m:t>
                          </m:r>
                        </m:den>
                      </m:f>
                      <m:sSup>
                        <m:sSupPr>
                          <m:ctrlPr>
                            <a:rPr lang="en-GB" b="0" i="1" smtClean="0">
                              <a:ln>
                                <a:solidFill>
                                  <a:srgbClr val="4ADA4D"/>
                                </a:solidFill>
                              </a:ln>
                              <a:solidFill>
                                <a:schemeClr val="tx1"/>
                              </a:solidFill>
                              <a:latin typeface="Cambria Math" panose="02040503050406030204" pitchFamily="18" charset="0"/>
                            </a:rPr>
                          </m:ctrlPr>
                        </m:sSupPr>
                        <m:e>
                          <m:r>
                            <a:rPr lang="en-GB" b="0" i="1" smtClean="0">
                              <a:ln>
                                <a:solidFill>
                                  <a:srgbClr val="4ADA4D"/>
                                </a:solidFill>
                              </a:ln>
                              <a:solidFill>
                                <a:schemeClr val="tx1"/>
                              </a:solidFill>
                              <a:latin typeface="Cambria Math" panose="02040503050406030204" pitchFamily="18" charset="0"/>
                            </a:rPr>
                            <m:t>𝑐</m:t>
                          </m:r>
                        </m:e>
                        <m:sup>
                          <m:r>
                            <a:rPr lang="en-GB" b="0" i="1" smtClean="0">
                              <a:ln>
                                <a:solidFill>
                                  <a:srgbClr val="4ADA4D"/>
                                </a:solidFill>
                              </a:ln>
                              <a:solidFill>
                                <a:schemeClr val="tx1"/>
                              </a:solidFill>
                              <a:latin typeface="Cambria Math" panose="02040503050406030204" pitchFamily="18" charset="0"/>
                            </a:rPr>
                            <m:t>2</m:t>
                          </m:r>
                        </m:sup>
                      </m:sSup>
                    </m:oMath>
                  </m:oMathPara>
                </a14:m>
                <a:endParaRPr lang="en-GB" dirty="0"/>
              </a:p>
              <a:p>
                <a:r>
                  <a:rPr lang="en-GB" dirty="0"/>
                  <a:t>which is a small modification from TF2 analysis</a:t>
                </a:r>
              </a:p>
              <a:p>
                <a:r>
                  <a:rPr lang="en-GB" dirty="0">
                    <a:solidFill>
                      <a:srgbClr val="FF0066"/>
                    </a:solidFill>
                  </a:rPr>
                  <a:t>Moment of momentum</a:t>
                </a:r>
                <a:r>
                  <a:rPr lang="en-GB" dirty="0"/>
                  <a:t>, i.e. the torque due to tangential change</a:t>
                </a:r>
              </a:p>
              <a:p>
                <a:pPr marL="0" indent="0">
                  <a:buNone/>
                </a:pPr>
                <a14:m>
                  <m:oMathPara xmlns:m="http://schemas.openxmlformats.org/officeDocument/2006/math">
                    <m:oMathParaPr>
                      <m:jc m:val="centerGroup"/>
                    </m:oMathParaPr>
                    <m:oMath xmlns:m="http://schemas.openxmlformats.org/officeDocument/2006/math">
                      <m:sSub>
                        <m:sSubPr>
                          <m:ctrlPr>
                            <a:rPr lang="en-GB" i="1" smtClean="0">
                              <a:ln>
                                <a:solidFill>
                                  <a:srgbClr val="4ADA4D"/>
                                </a:solidFill>
                              </a:ln>
                              <a:solidFill>
                                <a:schemeClr val="tx1"/>
                              </a:solidFill>
                              <a:latin typeface="Cambria Math" panose="02040503050406030204" pitchFamily="18" charset="0"/>
                            </a:rPr>
                          </m:ctrlPr>
                        </m:sSubPr>
                        <m:e>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𝜏</m:t>
                          </m:r>
                        </m:e>
                        <m:sub>
                          <m:r>
                            <a:rPr lang="en-GB" b="0" i="1" smtClean="0">
                              <a:ln>
                                <a:solidFill>
                                  <a:srgbClr val="4ADA4D"/>
                                </a:solidFill>
                              </a:ln>
                              <a:solidFill>
                                <a:schemeClr val="tx1"/>
                              </a:solidFill>
                              <a:latin typeface="Cambria Math" panose="02040503050406030204" pitchFamily="18" charset="0"/>
                            </a:rPr>
                            <m:t>𝐴</m:t>
                          </m:r>
                        </m:sub>
                      </m:sSub>
                      <m:r>
                        <a:rPr lang="en-GB" b="0" i="1" smtClean="0">
                          <a:ln>
                            <a:solidFill>
                              <a:srgbClr val="4ADA4D"/>
                            </a:solidFill>
                          </a:ln>
                          <a:solidFill>
                            <a:schemeClr val="tx1"/>
                          </a:solidFill>
                          <a:latin typeface="Cambria Math" panose="02040503050406030204" pitchFamily="18" charset="0"/>
                        </a:rPr>
                        <m:t>=</m:t>
                      </m:r>
                      <m:acc>
                        <m:accPr>
                          <m:chr m:val="̇"/>
                          <m:ctrlPr>
                            <a:rPr lang="en-GB" b="0" i="1" smtClean="0">
                              <a:ln>
                                <a:solidFill>
                                  <a:srgbClr val="4ADA4D"/>
                                </a:solidFill>
                              </a:ln>
                              <a:solidFill>
                                <a:schemeClr val="tx1"/>
                              </a:solidFill>
                              <a:latin typeface="Cambria Math" panose="02040503050406030204" pitchFamily="18" charset="0"/>
                            </a:rPr>
                          </m:ctrlPr>
                        </m:accPr>
                        <m:e>
                          <m:r>
                            <a:rPr lang="en-GB" b="0" i="1" smtClean="0">
                              <a:ln>
                                <a:solidFill>
                                  <a:srgbClr val="4ADA4D"/>
                                </a:solidFill>
                              </a:ln>
                              <a:solidFill>
                                <a:schemeClr val="tx1"/>
                              </a:solidFill>
                              <a:latin typeface="Cambria Math" panose="02040503050406030204" pitchFamily="18" charset="0"/>
                            </a:rPr>
                            <m:t>𝑚</m:t>
                          </m:r>
                        </m:e>
                      </m:acc>
                      <m:d>
                        <m:dPr>
                          <m:ctrlPr>
                            <a:rPr lang="en-GB" i="1" smtClean="0">
                              <a:ln>
                                <a:solidFill>
                                  <a:srgbClr val="4ADA4D"/>
                                </a:solidFill>
                              </a:ln>
                              <a:solidFill>
                                <a:schemeClr val="tx1"/>
                              </a:solidFill>
                              <a:latin typeface="Cambria Math" panose="02040503050406030204" pitchFamily="18" charset="0"/>
                            </a:rPr>
                          </m:ctrlPr>
                        </m:dPr>
                        <m:e>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𝑟</m:t>
                              </m:r>
                            </m:e>
                            <m:sub>
                              <m:r>
                                <a:rPr lang="en-GB" b="0" i="1" smtClean="0">
                                  <a:ln>
                                    <a:solidFill>
                                      <a:srgbClr val="4ADA4D"/>
                                    </a:solidFill>
                                  </a:ln>
                                  <a:solidFill>
                                    <a:schemeClr val="tx1"/>
                                  </a:solidFill>
                                  <a:latin typeface="Cambria Math" panose="02040503050406030204" pitchFamily="18" charset="0"/>
                                </a:rPr>
                                <m:t>2</m:t>
                              </m:r>
                            </m:sub>
                          </m:sSub>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𝑐</m:t>
                              </m:r>
                            </m:e>
                            <m:sub>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𝜃</m:t>
                              </m:r>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2</m:t>
                              </m:r>
                            </m:sub>
                          </m:sSub>
                          <m:r>
                            <a:rPr lang="en-GB" b="0" i="1" smtClean="0">
                              <a:ln>
                                <a:solidFill>
                                  <a:srgbClr val="4ADA4D"/>
                                </a:solidFill>
                              </a:ln>
                              <a:solidFill>
                                <a:schemeClr val="tx1"/>
                              </a:solidFill>
                              <a:latin typeface="Cambria Math" panose="02040503050406030204" pitchFamily="18" charset="0"/>
                            </a:rPr>
                            <m:t>−</m:t>
                          </m:r>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𝑟</m:t>
                              </m:r>
                            </m:e>
                            <m:sub>
                              <m:r>
                                <a:rPr lang="en-GB" b="0" i="1" smtClean="0">
                                  <a:ln>
                                    <a:solidFill>
                                      <a:srgbClr val="4ADA4D"/>
                                    </a:solidFill>
                                  </a:ln>
                                  <a:solidFill>
                                    <a:schemeClr val="tx1"/>
                                  </a:solidFill>
                                  <a:latin typeface="Cambria Math" panose="02040503050406030204" pitchFamily="18" charset="0"/>
                                </a:rPr>
                                <m:t>1</m:t>
                              </m:r>
                            </m:sub>
                          </m:sSub>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𝑐</m:t>
                              </m:r>
                            </m:e>
                            <m:sub>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𝜃</m:t>
                              </m:r>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1</m:t>
                              </m:r>
                            </m:sub>
                          </m:sSub>
                        </m:e>
                      </m:d>
                    </m:oMath>
                  </m:oMathPara>
                </a14:m>
                <a:endParaRPr lang="en-GB" dirty="0"/>
              </a:p>
              <a:p>
                <a:r>
                  <a:rPr lang="en-GB" dirty="0">
                    <a:solidFill>
                      <a:srgbClr val="FF0066"/>
                    </a:solidFill>
                  </a:rPr>
                  <a:t>Work</a:t>
                </a:r>
                <a:r>
                  <a:rPr lang="en-GB" dirty="0"/>
                  <a:t>, i.e. rate of change of moment of momentum</a:t>
                </a:r>
              </a:p>
              <a:p>
                <a:pPr marL="0" indent="0">
                  <a:buNone/>
                </a:pPr>
                <a14:m>
                  <m:oMathPara xmlns:m="http://schemas.openxmlformats.org/officeDocument/2006/math">
                    <m:oMathParaPr>
                      <m:jc m:val="centerGroup"/>
                    </m:oMathParaPr>
                    <m:oMath xmlns:m="http://schemas.openxmlformats.org/officeDocument/2006/math">
                      <m:sSub>
                        <m:sSubPr>
                          <m:ctrlPr>
                            <a:rPr lang="en-GB" b="0" i="1" smtClean="0">
                              <a:ln>
                                <a:solidFill>
                                  <a:srgbClr val="4ADA4D"/>
                                </a:solidFill>
                              </a:ln>
                              <a:solidFill>
                                <a:schemeClr val="tx1"/>
                              </a:solidFill>
                              <a:latin typeface="Cambria Math" panose="02040503050406030204" pitchFamily="18" charset="0"/>
                            </a:rPr>
                          </m:ctrlPr>
                        </m:sSubPr>
                        <m:e>
                          <m:acc>
                            <m:accPr>
                              <m:chr m:val="̇"/>
                              <m:ctrlPr>
                                <a:rPr lang="en-GB" b="0" i="1" smtClean="0">
                                  <a:ln>
                                    <a:solidFill>
                                      <a:srgbClr val="4ADA4D"/>
                                    </a:solidFill>
                                  </a:ln>
                                  <a:solidFill>
                                    <a:schemeClr val="tx1"/>
                                  </a:solidFill>
                                  <a:latin typeface="Cambria Math" panose="02040503050406030204" pitchFamily="18" charset="0"/>
                                </a:rPr>
                              </m:ctrlPr>
                            </m:accPr>
                            <m:e>
                              <m:r>
                                <a:rPr lang="en-GB" b="0" i="1" smtClean="0">
                                  <a:ln>
                                    <a:solidFill>
                                      <a:srgbClr val="4ADA4D"/>
                                    </a:solidFill>
                                  </a:ln>
                                  <a:solidFill>
                                    <a:schemeClr val="tx1"/>
                                  </a:solidFill>
                                  <a:latin typeface="Cambria Math" panose="02040503050406030204" pitchFamily="18" charset="0"/>
                                </a:rPr>
                                <m:t>𝑊</m:t>
                              </m:r>
                            </m:e>
                          </m:acc>
                        </m:e>
                        <m:sub>
                          <m:r>
                            <a:rPr lang="en-GB" b="0" i="1" smtClean="0">
                              <a:ln>
                                <a:solidFill>
                                  <a:srgbClr val="4ADA4D"/>
                                </a:solidFill>
                              </a:ln>
                              <a:solidFill>
                                <a:schemeClr val="tx1"/>
                              </a:solidFill>
                              <a:latin typeface="Cambria Math" panose="02040503050406030204" pitchFamily="18" charset="0"/>
                            </a:rPr>
                            <m:t>𝑐</m:t>
                          </m:r>
                        </m:sub>
                      </m:sSub>
                      <m:r>
                        <a:rPr lang="en-GB" b="0" i="1" smtClean="0">
                          <a:ln>
                            <a:solidFill>
                              <a:srgbClr val="4ADA4D"/>
                            </a:solidFill>
                          </a:ln>
                          <a:solidFill>
                            <a:schemeClr val="tx1"/>
                          </a:solidFill>
                          <a:latin typeface="Cambria Math" panose="02040503050406030204" pitchFamily="18" charset="0"/>
                        </a:rPr>
                        <m:t>=</m:t>
                      </m:r>
                      <m:sSub>
                        <m:sSubPr>
                          <m:ctrlPr>
                            <a:rPr lang="en-GB" i="1" smtClean="0">
                              <a:ln>
                                <a:solidFill>
                                  <a:srgbClr val="4ADA4D"/>
                                </a:solidFill>
                              </a:ln>
                              <a:solidFill>
                                <a:schemeClr val="tx1"/>
                              </a:solidFill>
                              <a:latin typeface="Cambria Math" panose="02040503050406030204" pitchFamily="18" charset="0"/>
                            </a:rPr>
                          </m:ctrlPr>
                        </m:sSubPr>
                        <m:e>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𝜏</m:t>
                          </m:r>
                        </m:e>
                        <m:sub>
                          <m:r>
                            <a:rPr lang="en-GB" b="0" i="1" smtClean="0">
                              <a:ln>
                                <a:solidFill>
                                  <a:srgbClr val="4ADA4D"/>
                                </a:solidFill>
                              </a:ln>
                              <a:solidFill>
                                <a:schemeClr val="tx1"/>
                              </a:solidFill>
                              <a:latin typeface="Cambria Math" panose="02040503050406030204" pitchFamily="18" charset="0"/>
                            </a:rPr>
                            <m:t>𝐴</m:t>
                          </m:r>
                        </m:sub>
                      </m:sSub>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𝜔</m:t>
                      </m:r>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m:t>
                      </m:r>
                      <m:acc>
                        <m:accPr>
                          <m:chr m:val="̇"/>
                          <m:ctrlPr>
                            <a:rPr lang="en-GB" b="0" i="1" smtClean="0">
                              <a:ln>
                                <a:solidFill>
                                  <a:srgbClr val="4ADA4D"/>
                                </a:solidFill>
                              </a:ln>
                              <a:solidFill>
                                <a:schemeClr val="tx1"/>
                              </a:solidFill>
                              <a:latin typeface="Cambria Math" panose="02040503050406030204" pitchFamily="18" charset="0"/>
                            </a:rPr>
                          </m:ctrlPr>
                        </m:accPr>
                        <m:e>
                          <m:r>
                            <a:rPr lang="en-GB" b="0" i="1" smtClean="0">
                              <a:ln>
                                <a:solidFill>
                                  <a:srgbClr val="4ADA4D"/>
                                </a:solidFill>
                              </a:ln>
                              <a:solidFill>
                                <a:schemeClr val="tx1"/>
                              </a:solidFill>
                              <a:latin typeface="Cambria Math" panose="02040503050406030204" pitchFamily="18" charset="0"/>
                            </a:rPr>
                            <m:t>𝑚</m:t>
                          </m:r>
                        </m:e>
                      </m:acc>
                      <m:d>
                        <m:dPr>
                          <m:ctrlPr>
                            <a:rPr lang="en-GB" i="1" smtClean="0">
                              <a:ln>
                                <a:solidFill>
                                  <a:srgbClr val="4ADA4D"/>
                                </a:solidFill>
                              </a:ln>
                              <a:solidFill>
                                <a:schemeClr val="tx1"/>
                              </a:solidFill>
                              <a:latin typeface="Cambria Math" panose="02040503050406030204" pitchFamily="18" charset="0"/>
                            </a:rPr>
                          </m:ctrlPr>
                        </m:dPr>
                        <m:e>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𝑈</m:t>
                              </m:r>
                            </m:e>
                            <m:sub>
                              <m:r>
                                <a:rPr lang="en-GB" b="0" i="1" smtClean="0">
                                  <a:ln>
                                    <a:solidFill>
                                      <a:srgbClr val="4ADA4D"/>
                                    </a:solidFill>
                                  </a:ln>
                                  <a:solidFill>
                                    <a:schemeClr val="tx1"/>
                                  </a:solidFill>
                                  <a:latin typeface="Cambria Math" panose="02040503050406030204" pitchFamily="18" charset="0"/>
                                </a:rPr>
                                <m:t>2</m:t>
                              </m:r>
                            </m:sub>
                          </m:sSub>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𝑐</m:t>
                              </m:r>
                            </m:e>
                            <m:sub>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𝜃</m:t>
                              </m:r>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2</m:t>
                              </m:r>
                            </m:sub>
                          </m:sSub>
                          <m:r>
                            <a:rPr lang="en-GB" b="0" i="1" smtClean="0">
                              <a:ln>
                                <a:solidFill>
                                  <a:srgbClr val="4ADA4D"/>
                                </a:solidFill>
                              </a:ln>
                              <a:solidFill>
                                <a:schemeClr val="tx1"/>
                              </a:solidFill>
                              <a:latin typeface="Cambria Math" panose="02040503050406030204" pitchFamily="18" charset="0"/>
                            </a:rPr>
                            <m:t>−</m:t>
                          </m:r>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𝑈</m:t>
                              </m:r>
                            </m:e>
                            <m:sub>
                              <m:r>
                                <a:rPr lang="en-GB" b="0" i="1" smtClean="0">
                                  <a:ln>
                                    <a:solidFill>
                                      <a:srgbClr val="4ADA4D"/>
                                    </a:solidFill>
                                  </a:ln>
                                  <a:solidFill>
                                    <a:schemeClr val="tx1"/>
                                  </a:solidFill>
                                  <a:latin typeface="Cambria Math" panose="02040503050406030204" pitchFamily="18" charset="0"/>
                                </a:rPr>
                                <m:t>1</m:t>
                              </m:r>
                            </m:sub>
                          </m:sSub>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𝑐</m:t>
                              </m:r>
                            </m:e>
                            <m:sub>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𝜃</m:t>
                              </m:r>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1</m:t>
                              </m:r>
                            </m:sub>
                          </m:sSub>
                        </m:e>
                      </m:d>
                    </m:oMath>
                  </m:oMathPara>
                </a14:m>
                <a:endParaRPr lang="en-GB" dirty="0"/>
              </a:p>
              <a:p>
                <a:r>
                  <a:rPr lang="en-GB" dirty="0"/>
                  <a:t>In which the torque due to the fluid acting on the blades produces work as it makes the blades spin with tangential velocities </a:t>
                </a:r>
                <a:r>
                  <a:rPr lang="en-GB" i="1" dirty="0"/>
                  <a:t>U</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420231"/>
                <a:ext cx="10515600" cy="5437769"/>
              </a:xfrm>
              <a:blipFill rotWithShape="0">
                <a:blip r:embed="rId2"/>
                <a:stretch>
                  <a:fillRect l="-1043" t="-1906" b="-897"/>
                </a:stretch>
              </a:blipFill>
            </p:spPr>
            <p:txBody>
              <a:bodyPr/>
              <a:lstStyle/>
              <a:p>
                <a:r>
                  <a:rPr lang="en-GB">
                    <a:noFill/>
                  </a:rPr>
                  <a:t> </a:t>
                </a:r>
              </a:p>
            </p:txBody>
          </p:sp>
        </mc:Fallback>
      </mc:AlternateContent>
    </p:spTree>
    <p:extLst>
      <p:ext uri="{BB962C8B-B14F-4D97-AF65-F5344CB8AC3E}">
        <p14:creationId xmlns:p14="http://schemas.microsoft.com/office/powerpoint/2010/main" val="1521264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1" name="Rounded Rectangle 10"/>
          <p:cNvSpPr/>
          <p:nvPr/>
        </p:nvSpPr>
        <p:spPr>
          <a:xfrm>
            <a:off x="7924975" y="3074507"/>
            <a:ext cx="3539143" cy="1255248"/>
          </a:xfrm>
          <a:prstGeom prst="roundRect">
            <a:avLst/>
          </a:prstGeom>
          <a:solidFill>
            <a:srgbClr val="F5EC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5975797" y="2687774"/>
            <a:ext cx="1967200" cy="1255248"/>
          </a:xfrm>
          <a:prstGeom prst="roundRect">
            <a:avLst/>
          </a:prstGeom>
          <a:solidFill>
            <a:srgbClr val="FCD0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3052549" y="3012699"/>
            <a:ext cx="2923248" cy="1255248"/>
          </a:xfrm>
          <a:prstGeom prst="roundRect">
            <a:avLst/>
          </a:prstGeom>
          <a:solidFill>
            <a:srgbClr val="3CEB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 name="Rectangle 3"/>
              <p:cNvSpPr/>
              <p:nvPr/>
            </p:nvSpPr>
            <p:spPr>
              <a:xfrm>
                <a:off x="283335" y="3142446"/>
                <a:ext cx="11539471" cy="66383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3600" i="1" smtClean="0">
                              <a:ln>
                                <a:solidFill>
                                  <a:srgbClr val="4ADA4D"/>
                                </a:solidFill>
                              </a:ln>
                              <a:solidFill>
                                <a:schemeClr val="tx1"/>
                              </a:solidFill>
                              <a:latin typeface="Cambria Math" panose="02040503050406030204" pitchFamily="18" charset="0"/>
                            </a:rPr>
                          </m:ctrlPr>
                        </m:sSubPr>
                        <m:e>
                          <m:acc>
                            <m:accPr>
                              <m:chr m:val="̇"/>
                              <m:ctrlPr>
                                <a:rPr lang="en-GB" sz="3600" i="1" smtClean="0">
                                  <a:ln>
                                    <a:solidFill>
                                      <a:srgbClr val="4ADA4D"/>
                                    </a:solidFill>
                                  </a:ln>
                                  <a:solidFill>
                                    <a:schemeClr val="tx1"/>
                                  </a:solidFill>
                                  <a:latin typeface="Cambria Math" panose="02040503050406030204" pitchFamily="18" charset="0"/>
                                </a:rPr>
                              </m:ctrlPr>
                            </m:accPr>
                            <m:e>
                              <m:r>
                                <a:rPr lang="en-GB" sz="3600" b="0" i="1" smtClean="0">
                                  <a:ln>
                                    <a:solidFill>
                                      <a:srgbClr val="4ADA4D"/>
                                    </a:solidFill>
                                  </a:ln>
                                  <a:solidFill>
                                    <a:schemeClr val="tx1"/>
                                  </a:solidFill>
                                  <a:latin typeface="Cambria Math" panose="02040503050406030204" pitchFamily="18" charset="0"/>
                                </a:rPr>
                                <m:t>𝑊</m:t>
                              </m:r>
                            </m:e>
                          </m:acc>
                        </m:e>
                        <m:sub>
                          <m:r>
                            <a:rPr lang="en-GB" sz="3600" b="0" i="1" smtClean="0">
                              <a:ln>
                                <a:solidFill>
                                  <a:srgbClr val="4ADA4D"/>
                                </a:solidFill>
                              </a:ln>
                              <a:solidFill>
                                <a:schemeClr val="tx1"/>
                              </a:solidFill>
                              <a:latin typeface="Cambria Math" panose="02040503050406030204" pitchFamily="18" charset="0"/>
                            </a:rPr>
                            <m:t>𝑐</m:t>
                          </m:r>
                        </m:sub>
                      </m:sSub>
                      <m:r>
                        <a:rPr lang="en-GB" sz="3600" b="0" i="1" smtClean="0">
                          <a:ln>
                            <a:solidFill>
                              <a:srgbClr val="4ADA4D"/>
                            </a:solidFill>
                          </a:ln>
                          <a:solidFill>
                            <a:schemeClr val="tx1"/>
                          </a:solidFill>
                          <a:latin typeface="Cambria Math" panose="02040503050406030204" pitchFamily="18" charset="0"/>
                        </a:rPr>
                        <m:t>=−</m:t>
                      </m:r>
                      <m:sSub>
                        <m:sSubPr>
                          <m:ctrlPr>
                            <a:rPr lang="en-GB" sz="3600" i="1" smtClean="0">
                              <a:ln>
                                <a:solidFill>
                                  <a:srgbClr val="4ADA4D"/>
                                </a:solidFill>
                              </a:ln>
                              <a:solidFill>
                                <a:schemeClr val="tx1"/>
                              </a:solidFill>
                              <a:latin typeface="Cambria Math" panose="02040503050406030204" pitchFamily="18" charset="0"/>
                            </a:rPr>
                          </m:ctrlPr>
                        </m:sSubPr>
                        <m:e>
                          <m:acc>
                            <m:accPr>
                              <m:chr m:val="̇"/>
                              <m:ctrlPr>
                                <a:rPr lang="en-GB" sz="3600" i="1" smtClean="0">
                                  <a:ln>
                                    <a:solidFill>
                                      <a:srgbClr val="4ADA4D"/>
                                    </a:solidFill>
                                  </a:ln>
                                  <a:solidFill>
                                    <a:schemeClr val="tx1"/>
                                  </a:solidFill>
                                  <a:latin typeface="Cambria Math" panose="02040503050406030204" pitchFamily="18" charset="0"/>
                                </a:rPr>
                              </m:ctrlPr>
                            </m:accPr>
                            <m:e>
                              <m:r>
                                <a:rPr lang="en-GB" sz="3600" b="0" i="1" smtClean="0">
                                  <a:ln>
                                    <a:solidFill>
                                      <a:srgbClr val="4ADA4D"/>
                                    </a:solidFill>
                                  </a:ln>
                                  <a:solidFill>
                                    <a:schemeClr val="tx1"/>
                                  </a:solidFill>
                                  <a:latin typeface="Cambria Math" panose="02040503050406030204" pitchFamily="18" charset="0"/>
                                </a:rPr>
                                <m:t>𝑊</m:t>
                              </m:r>
                            </m:e>
                          </m:acc>
                        </m:e>
                        <m:sub>
                          <m:r>
                            <a:rPr lang="en-GB" sz="3600" b="0" i="1" smtClean="0">
                              <a:ln>
                                <a:solidFill>
                                  <a:srgbClr val="4ADA4D"/>
                                </a:solidFill>
                              </a:ln>
                              <a:solidFill>
                                <a:schemeClr val="tx1"/>
                              </a:solidFill>
                              <a:latin typeface="Cambria Math" panose="02040503050406030204" pitchFamily="18" charset="0"/>
                            </a:rPr>
                            <m:t>𝑥</m:t>
                          </m:r>
                        </m:sub>
                      </m:sSub>
                      <m:r>
                        <a:rPr lang="en-GB" sz="3600" b="0" i="1" smtClean="0">
                          <a:ln>
                            <a:solidFill>
                              <a:srgbClr val="4ADA4D"/>
                            </a:solidFill>
                          </a:ln>
                          <a:solidFill>
                            <a:schemeClr val="tx1"/>
                          </a:solidFill>
                          <a:latin typeface="Cambria Math" panose="02040503050406030204" pitchFamily="18" charset="0"/>
                        </a:rPr>
                        <m:t>=</m:t>
                      </m:r>
                      <m:acc>
                        <m:accPr>
                          <m:chr m:val="̇"/>
                          <m:ctrlPr>
                            <a:rPr lang="en-GB" sz="3600" b="0" i="1" smtClean="0">
                              <a:ln>
                                <a:solidFill>
                                  <a:srgbClr val="4ADA4D"/>
                                </a:solidFill>
                              </a:ln>
                              <a:solidFill>
                                <a:schemeClr val="tx1"/>
                              </a:solidFill>
                              <a:latin typeface="Cambria Math" panose="02040503050406030204" pitchFamily="18" charset="0"/>
                            </a:rPr>
                          </m:ctrlPr>
                        </m:accPr>
                        <m:e>
                          <m:r>
                            <a:rPr lang="en-GB" sz="3600" b="0" i="1" smtClean="0">
                              <a:ln>
                                <a:solidFill>
                                  <a:srgbClr val="4ADA4D"/>
                                </a:solidFill>
                              </a:ln>
                              <a:solidFill>
                                <a:schemeClr val="tx1"/>
                              </a:solidFill>
                              <a:latin typeface="Cambria Math" panose="02040503050406030204" pitchFamily="18" charset="0"/>
                            </a:rPr>
                            <m:t>𝑚</m:t>
                          </m:r>
                        </m:e>
                      </m:acc>
                      <m:d>
                        <m:dPr>
                          <m:ctrlPr>
                            <a:rPr lang="en-GB" sz="3600" i="1" smtClean="0">
                              <a:ln>
                                <a:solidFill>
                                  <a:srgbClr val="4ADA4D"/>
                                </a:solidFill>
                              </a:ln>
                              <a:solidFill>
                                <a:schemeClr val="tx1"/>
                              </a:solidFill>
                              <a:latin typeface="Cambria Math" panose="02040503050406030204" pitchFamily="18" charset="0"/>
                            </a:rPr>
                          </m:ctrlPr>
                        </m:dPr>
                        <m:e>
                          <m:sSub>
                            <m:sSubPr>
                              <m:ctrlPr>
                                <a:rPr lang="en-GB" sz="3600" i="1" smtClean="0">
                                  <a:ln>
                                    <a:solidFill>
                                      <a:srgbClr val="4ADA4D"/>
                                    </a:solidFill>
                                  </a:ln>
                                  <a:solidFill>
                                    <a:schemeClr val="tx1"/>
                                  </a:solidFill>
                                  <a:latin typeface="Cambria Math" panose="02040503050406030204" pitchFamily="18" charset="0"/>
                                </a:rPr>
                              </m:ctrlPr>
                            </m:sSubPr>
                            <m:e>
                              <m:r>
                                <a:rPr lang="en-GB" sz="3600" b="0" i="1" smtClean="0">
                                  <a:ln>
                                    <a:solidFill>
                                      <a:srgbClr val="4ADA4D"/>
                                    </a:solidFill>
                                  </a:ln>
                                  <a:solidFill>
                                    <a:schemeClr val="tx1"/>
                                  </a:solidFill>
                                  <a:latin typeface="Cambria Math" panose="02040503050406030204" pitchFamily="18" charset="0"/>
                                </a:rPr>
                                <m:t>h</m:t>
                              </m:r>
                            </m:e>
                            <m:sub>
                              <m:r>
                                <a:rPr lang="en-GB" sz="3600" b="0" i="1" smtClean="0">
                                  <a:ln>
                                    <a:solidFill>
                                      <a:srgbClr val="4ADA4D"/>
                                    </a:solidFill>
                                  </a:ln>
                                  <a:solidFill>
                                    <a:schemeClr val="tx1"/>
                                  </a:solidFill>
                                  <a:latin typeface="Cambria Math" panose="02040503050406030204" pitchFamily="18" charset="0"/>
                                </a:rPr>
                                <m:t>02</m:t>
                              </m:r>
                            </m:sub>
                          </m:sSub>
                          <m:r>
                            <a:rPr lang="en-GB" sz="3600" b="0" i="1" smtClean="0">
                              <a:ln>
                                <a:solidFill>
                                  <a:srgbClr val="4ADA4D"/>
                                </a:solidFill>
                              </a:ln>
                              <a:solidFill>
                                <a:schemeClr val="tx1"/>
                              </a:solidFill>
                              <a:latin typeface="Cambria Math" panose="02040503050406030204" pitchFamily="18" charset="0"/>
                            </a:rPr>
                            <m:t>−</m:t>
                          </m:r>
                          <m:sSub>
                            <m:sSubPr>
                              <m:ctrlPr>
                                <a:rPr lang="en-GB" sz="3600" i="1" smtClean="0">
                                  <a:ln>
                                    <a:solidFill>
                                      <a:srgbClr val="4ADA4D"/>
                                    </a:solidFill>
                                  </a:ln>
                                  <a:solidFill>
                                    <a:schemeClr val="tx1"/>
                                  </a:solidFill>
                                  <a:latin typeface="Cambria Math" panose="02040503050406030204" pitchFamily="18" charset="0"/>
                                </a:rPr>
                              </m:ctrlPr>
                            </m:sSubPr>
                            <m:e>
                              <m:r>
                                <a:rPr lang="en-GB" sz="3600" b="0" i="1" smtClean="0">
                                  <a:ln>
                                    <a:solidFill>
                                      <a:srgbClr val="4ADA4D"/>
                                    </a:solidFill>
                                  </a:ln>
                                  <a:solidFill>
                                    <a:schemeClr val="tx1"/>
                                  </a:solidFill>
                                  <a:latin typeface="Cambria Math" panose="02040503050406030204" pitchFamily="18" charset="0"/>
                                </a:rPr>
                                <m:t>h</m:t>
                              </m:r>
                            </m:e>
                            <m:sub>
                              <m:r>
                                <a:rPr lang="en-GB" sz="3600" b="0" i="1" smtClean="0">
                                  <a:ln>
                                    <a:solidFill>
                                      <a:srgbClr val="4ADA4D"/>
                                    </a:solidFill>
                                  </a:ln>
                                  <a:solidFill>
                                    <a:schemeClr val="tx1"/>
                                  </a:solidFill>
                                  <a:latin typeface="Cambria Math" panose="02040503050406030204" pitchFamily="18" charset="0"/>
                                </a:rPr>
                                <m:t>01</m:t>
                              </m:r>
                            </m:sub>
                          </m:sSub>
                        </m:e>
                      </m:d>
                      <m:r>
                        <a:rPr lang="en-GB" sz="3600" b="0" i="1" smtClean="0">
                          <a:ln>
                            <a:solidFill>
                              <a:srgbClr val="4ADA4D"/>
                            </a:solidFill>
                          </a:ln>
                          <a:solidFill>
                            <a:schemeClr val="tx1"/>
                          </a:solidFill>
                          <a:latin typeface="Cambria Math" panose="02040503050406030204" pitchFamily="18" charset="0"/>
                        </a:rPr>
                        <m:t>=</m:t>
                      </m:r>
                      <m:sSub>
                        <m:sSubPr>
                          <m:ctrlPr>
                            <a:rPr lang="en-GB" sz="3600" i="1" smtClean="0">
                              <a:ln>
                                <a:solidFill>
                                  <a:srgbClr val="4ADA4D"/>
                                </a:solidFill>
                              </a:ln>
                              <a:solidFill>
                                <a:schemeClr val="tx1"/>
                              </a:solidFill>
                              <a:latin typeface="Cambria Math" panose="02040503050406030204" pitchFamily="18" charset="0"/>
                            </a:rPr>
                          </m:ctrlPr>
                        </m:sSubPr>
                        <m:e>
                          <m:r>
                            <a:rPr lang="en-GB" sz="3600" i="1" smtClean="0">
                              <a:ln>
                                <a:solidFill>
                                  <a:srgbClr val="4ADA4D"/>
                                </a:solidFill>
                              </a:ln>
                              <a:solidFill>
                                <a:schemeClr val="tx1"/>
                              </a:solidFill>
                              <a:latin typeface="Cambria Math" panose="02040503050406030204" pitchFamily="18" charset="0"/>
                              <a:ea typeface="Cambria Math" panose="02040503050406030204" pitchFamily="18" charset="0"/>
                            </a:rPr>
                            <m:t>𝜏</m:t>
                          </m:r>
                        </m:e>
                        <m:sub>
                          <m:r>
                            <a:rPr lang="en-GB" sz="3600" b="0" i="1" smtClean="0">
                              <a:ln>
                                <a:solidFill>
                                  <a:srgbClr val="4ADA4D"/>
                                </a:solidFill>
                              </a:ln>
                              <a:solidFill>
                                <a:schemeClr val="tx1"/>
                              </a:solidFill>
                              <a:latin typeface="Cambria Math" panose="02040503050406030204" pitchFamily="18" charset="0"/>
                            </a:rPr>
                            <m:t>𝐴</m:t>
                          </m:r>
                        </m:sub>
                      </m:sSub>
                      <m:r>
                        <a:rPr lang="en-GB" sz="3600" b="0" i="1" smtClean="0">
                          <a:ln>
                            <a:solidFill>
                              <a:srgbClr val="4ADA4D"/>
                            </a:solidFill>
                          </a:ln>
                          <a:solidFill>
                            <a:schemeClr val="tx1"/>
                          </a:solidFill>
                          <a:latin typeface="Cambria Math" panose="02040503050406030204" pitchFamily="18" charset="0"/>
                          <a:ea typeface="Cambria Math" panose="02040503050406030204" pitchFamily="18" charset="0"/>
                        </a:rPr>
                        <m:t>𝜔</m:t>
                      </m:r>
                      <m:r>
                        <a:rPr lang="en-GB" sz="3600" b="0" i="1" smtClean="0">
                          <a:ln>
                            <a:solidFill>
                              <a:srgbClr val="4ADA4D"/>
                            </a:solidFill>
                          </a:ln>
                          <a:solidFill>
                            <a:schemeClr val="tx1"/>
                          </a:solidFill>
                          <a:latin typeface="Cambria Math" panose="02040503050406030204" pitchFamily="18" charset="0"/>
                          <a:ea typeface="Cambria Math" panose="02040503050406030204" pitchFamily="18" charset="0"/>
                        </a:rPr>
                        <m:t>=</m:t>
                      </m:r>
                      <m:acc>
                        <m:accPr>
                          <m:chr m:val="̇"/>
                          <m:ctrlPr>
                            <a:rPr lang="en-GB" sz="3600" b="0" i="1" smtClean="0">
                              <a:ln>
                                <a:solidFill>
                                  <a:srgbClr val="4ADA4D"/>
                                </a:solidFill>
                              </a:ln>
                              <a:solidFill>
                                <a:schemeClr val="tx1"/>
                              </a:solidFill>
                              <a:latin typeface="Cambria Math" panose="02040503050406030204" pitchFamily="18" charset="0"/>
                            </a:rPr>
                          </m:ctrlPr>
                        </m:accPr>
                        <m:e>
                          <m:r>
                            <a:rPr lang="en-GB" sz="3600" b="0" i="1" smtClean="0">
                              <a:ln>
                                <a:solidFill>
                                  <a:srgbClr val="4ADA4D"/>
                                </a:solidFill>
                              </a:ln>
                              <a:solidFill>
                                <a:schemeClr val="tx1"/>
                              </a:solidFill>
                              <a:latin typeface="Cambria Math" panose="02040503050406030204" pitchFamily="18" charset="0"/>
                            </a:rPr>
                            <m:t>𝑚</m:t>
                          </m:r>
                        </m:e>
                      </m:acc>
                      <m:d>
                        <m:dPr>
                          <m:ctrlPr>
                            <a:rPr lang="en-GB" sz="3600" i="1" smtClean="0">
                              <a:ln>
                                <a:solidFill>
                                  <a:srgbClr val="4ADA4D"/>
                                </a:solidFill>
                              </a:ln>
                              <a:solidFill>
                                <a:schemeClr val="tx1"/>
                              </a:solidFill>
                              <a:latin typeface="Cambria Math" panose="02040503050406030204" pitchFamily="18" charset="0"/>
                            </a:rPr>
                          </m:ctrlPr>
                        </m:dPr>
                        <m:e>
                          <m:sSub>
                            <m:sSubPr>
                              <m:ctrlPr>
                                <a:rPr lang="en-GB" sz="3600" i="1" smtClean="0">
                                  <a:ln>
                                    <a:solidFill>
                                      <a:srgbClr val="4ADA4D"/>
                                    </a:solidFill>
                                  </a:ln>
                                  <a:solidFill>
                                    <a:schemeClr val="tx1"/>
                                  </a:solidFill>
                                  <a:latin typeface="Cambria Math" panose="02040503050406030204" pitchFamily="18" charset="0"/>
                                </a:rPr>
                              </m:ctrlPr>
                            </m:sSubPr>
                            <m:e>
                              <m:r>
                                <a:rPr lang="en-GB" sz="3600" b="0" i="1" smtClean="0">
                                  <a:ln>
                                    <a:solidFill>
                                      <a:srgbClr val="4ADA4D"/>
                                    </a:solidFill>
                                  </a:ln>
                                  <a:solidFill>
                                    <a:schemeClr val="tx1"/>
                                  </a:solidFill>
                                  <a:latin typeface="Cambria Math" panose="02040503050406030204" pitchFamily="18" charset="0"/>
                                </a:rPr>
                                <m:t>𝑈</m:t>
                              </m:r>
                            </m:e>
                            <m:sub>
                              <m:r>
                                <a:rPr lang="en-GB" sz="3600" b="0" i="1" smtClean="0">
                                  <a:ln>
                                    <a:solidFill>
                                      <a:srgbClr val="4ADA4D"/>
                                    </a:solidFill>
                                  </a:ln>
                                  <a:solidFill>
                                    <a:schemeClr val="tx1"/>
                                  </a:solidFill>
                                  <a:latin typeface="Cambria Math" panose="02040503050406030204" pitchFamily="18" charset="0"/>
                                </a:rPr>
                                <m:t>2</m:t>
                              </m:r>
                            </m:sub>
                          </m:sSub>
                          <m:sSub>
                            <m:sSubPr>
                              <m:ctrlPr>
                                <a:rPr lang="en-GB" sz="3600" i="1" smtClean="0">
                                  <a:ln>
                                    <a:solidFill>
                                      <a:srgbClr val="4ADA4D"/>
                                    </a:solidFill>
                                  </a:ln>
                                  <a:solidFill>
                                    <a:schemeClr val="tx1"/>
                                  </a:solidFill>
                                  <a:latin typeface="Cambria Math" panose="02040503050406030204" pitchFamily="18" charset="0"/>
                                </a:rPr>
                              </m:ctrlPr>
                            </m:sSubPr>
                            <m:e>
                              <m:r>
                                <a:rPr lang="en-GB" sz="3600" b="0" i="1" smtClean="0">
                                  <a:ln>
                                    <a:solidFill>
                                      <a:srgbClr val="4ADA4D"/>
                                    </a:solidFill>
                                  </a:ln>
                                  <a:solidFill>
                                    <a:schemeClr val="tx1"/>
                                  </a:solidFill>
                                  <a:latin typeface="Cambria Math" panose="02040503050406030204" pitchFamily="18" charset="0"/>
                                </a:rPr>
                                <m:t>𝑐</m:t>
                              </m:r>
                            </m:e>
                            <m:sub>
                              <m:r>
                                <a:rPr lang="en-GB" sz="3600" i="1" smtClean="0">
                                  <a:ln>
                                    <a:solidFill>
                                      <a:srgbClr val="4ADA4D"/>
                                    </a:solidFill>
                                  </a:ln>
                                  <a:solidFill>
                                    <a:schemeClr val="tx1"/>
                                  </a:solidFill>
                                  <a:latin typeface="Cambria Math" panose="02040503050406030204" pitchFamily="18" charset="0"/>
                                  <a:ea typeface="Cambria Math" panose="02040503050406030204" pitchFamily="18" charset="0"/>
                                </a:rPr>
                                <m:t>𝜃</m:t>
                              </m:r>
                              <m:r>
                                <a:rPr lang="en-GB" sz="3600" b="0" i="1" smtClean="0">
                                  <a:ln>
                                    <a:solidFill>
                                      <a:srgbClr val="4ADA4D"/>
                                    </a:solidFill>
                                  </a:ln>
                                  <a:solidFill>
                                    <a:schemeClr val="tx1"/>
                                  </a:solidFill>
                                  <a:latin typeface="Cambria Math" panose="02040503050406030204" pitchFamily="18" charset="0"/>
                                  <a:ea typeface="Cambria Math" panose="02040503050406030204" pitchFamily="18" charset="0"/>
                                </a:rPr>
                                <m:t>2</m:t>
                              </m:r>
                            </m:sub>
                          </m:sSub>
                          <m:r>
                            <a:rPr lang="en-GB" sz="3600" b="0" i="1" smtClean="0">
                              <a:ln>
                                <a:solidFill>
                                  <a:srgbClr val="4ADA4D"/>
                                </a:solidFill>
                              </a:ln>
                              <a:solidFill>
                                <a:schemeClr val="tx1"/>
                              </a:solidFill>
                              <a:latin typeface="Cambria Math" panose="02040503050406030204" pitchFamily="18" charset="0"/>
                            </a:rPr>
                            <m:t>−</m:t>
                          </m:r>
                          <m:sSub>
                            <m:sSubPr>
                              <m:ctrlPr>
                                <a:rPr lang="en-GB" sz="3600" i="1" smtClean="0">
                                  <a:ln>
                                    <a:solidFill>
                                      <a:srgbClr val="4ADA4D"/>
                                    </a:solidFill>
                                  </a:ln>
                                  <a:solidFill>
                                    <a:schemeClr val="tx1"/>
                                  </a:solidFill>
                                  <a:latin typeface="Cambria Math" panose="02040503050406030204" pitchFamily="18" charset="0"/>
                                </a:rPr>
                              </m:ctrlPr>
                            </m:sSubPr>
                            <m:e>
                              <m:r>
                                <a:rPr lang="en-GB" sz="3600" b="0" i="1" smtClean="0">
                                  <a:ln>
                                    <a:solidFill>
                                      <a:srgbClr val="4ADA4D"/>
                                    </a:solidFill>
                                  </a:ln>
                                  <a:solidFill>
                                    <a:schemeClr val="tx1"/>
                                  </a:solidFill>
                                  <a:latin typeface="Cambria Math" panose="02040503050406030204" pitchFamily="18" charset="0"/>
                                </a:rPr>
                                <m:t>𝑈</m:t>
                              </m:r>
                            </m:e>
                            <m:sub>
                              <m:r>
                                <a:rPr lang="en-GB" sz="3600" b="0" i="1" smtClean="0">
                                  <a:ln>
                                    <a:solidFill>
                                      <a:srgbClr val="4ADA4D"/>
                                    </a:solidFill>
                                  </a:ln>
                                  <a:solidFill>
                                    <a:schemeClr val="tx1"/>
                                  </a:solidFill>
                                  <a:latin typeface="Cambria Math" panose="02040503050406030204" pitchFamily="18" charset="0"/>
                                </a:rPr>
                                <m:t>1</m:t>
                              </m:r>
                            </m:sub>
                          </m:sSub>
                          <m:sSub>
                            <m:sSubPr>
                              <m:ctrlPr>
                                <a:rPr lang="en-GB" sz="3600" i="1" smtClean="0">
                                  <a:ln>
                                    <a:solidFill>
                                      <a:srgbClr val="4ADA4D"/>
                                    </a:solidFill>
                                  </a:ln>
                                  <a:solidFill>
                                    <a:schemeClr val="tx1"/>
                                  </a:solidFill>
                                  <a:latin typeface="Cambria Math" panose="02040503050406030204" pitchFamily="18" charset="0"/>
                                </a:rPr>
                              </m:ctrlPr>
                            </m:sSubPr>
                            <m:e>
                              <m:r>
                                <a:rPr lang="en-GB" sz="3600" b="0" i="1" smtClean="0">
                                  <a:ln>
                                    <a:solidFill>
                                      <a:srgbClr val="4ADA4D"/>
                                    </a:solidFill>
                                  </a:ln>
                                  <a:solidFill>
                                    <a:schemeClr val="tx1"/>
                                  </a:solidFill>
                                  <a:latin typeface="Cambria Math" panose="02040503050406030204" pitchFamily="18" charset="0"/>
                                </a:rPr>
                                <m:t>𝑐</m:t>
                              </m:r>
                            </m:e>
                            <m:sub>
                              <m:r>
                                <a:rPr lang="en-GB" sz="3600" i="1" smtClean="0">
                                  <a:ln>
                                    <a:solidFill>
                                      <a:srgbClr val="4ADA4D"/>
                                    </a:solidFill>
                                  </a:ln>
                                  <a:solidFill>
                                    <a:schemeClr val="tx1"/>
                                  </a:solidFill>
                                  <a:latin typeface="Cambria Math" panose="02040503050406030204" pitchFamily="18" charset="0"/>
                                  <a:ea typeface="Cambria Math" panose="02040503050406030204" pitchFamily="18" charset="0"/>
                                </a:rPr>
                                <m:t>𝜃</m:t>
                              </m:r>
                              <m:r>
                                <a:rPr lang="en-GB" sz="3600" b="0" i="1" smtClean="0">
                                  <a:ln>
                                    <a:solidFill>
                                      <a:srgbClr val="4ADA4D"/>
                                    </a:solidFill>
                                  </a:ln>
                                  <a:solidFill>
                                    <a:schemeClr val="tx1"/>
                                  </a:solidFill>
                                  <a:latin typeface="Cambria Math" panose="02040503050406030204" pitchFamily="18" charset="0"/>
                                  <a:ea typeface="Cambria Math" panose="02040503050406030204" pitchFamily="18" charset="0"/>
                                </a:rPr>
                                <m:t>1</m:t>
                              </m:r>
                            </m:sub>
                          </m:sSub>
                        </m:e>
                      </m:d>
                    </m:oMath>
                  </m:oMathPara>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283335" y="3142446"/>
                <a:ext cx="11539471" cy="663836"/>
              </a:xfrm>
              <a:prstGeom prst="rect">
                <a:avLst/>
              </a:prstGeom>
              <a:blipFill>
                <a:blip r:embed="rId2"/>
                <a:stretch>
                  <a:fillRect/>
                </a:stretch>
              </a:blipFill>
            </p:spPr>
            <p:txBody>
              <a:bodyPr/>
              <a:lstStyle/>
              <a:p>
                <a:r>
                  <a:rPr lang="en-GB">
                    <a:noFill/>
                  </a:rPr>
                  <a:t> </a:t>
                </a:r>
              </a:p>
            </p:txBody>
          </p:sp>
        </mc:Fallback>
      </mc:AlternateContent>
      <p:sp>
        <p:nvSpPr>
          <p:cNvPr id="5" name="Title 4"/>
          <p:cNvSpPr>
            <a:spLocks noGrp="1"/>
          </p:cNvSpPr>
          <p:nvPr>
            <p:ph type="title"/>
          </p:nvPr>
        </p:nvSpPr>
        <p:spPr/>
        <p:txBody>
          <a:bodyPr/>
          <a:lstStyle/>
          <a:p>
            <a:r>
              <a:rPr lang="en-GB" dirty="0"/>
              <a:t>Inner peace…..the Euler work equation</a:t>
            </a:r>
          </a:p>
        </p:txBody>
      </p:sp>
      <p:sp>
        <p:nvSpPr>
          <p:cNvPr id="6" name="TextBox 5"/>
          <p:cNvSpPr txBox="1"/>
          <p:nvPr/>
        </p:nvSpPr>
        <p:spPr>
          <a:xfrm>
            <a:off x="1403797" y="4726546"/>
            <a:ext cx="9144000" cy="2062103"/>
          </a:xfrm>
          <a:prstGeom prst="rect">
            <a:avLst/>
          </a:prstGeom>
          <a:noFill/>
        </p:spPr>
        <p:txBody>
          <a:bodyPr wrap="square" rtlCol="0">
            <a:spAutoFit/>
          </a:bodyPr>
          <a:lstStyle/>
          <a:p>
            <a:r>
              <a:rPr lang="en-GB" sz="3200" dirty="0"/>
              <a:t>Here we see the connection, at last, between fluid mechanics, dynamics, and thermodynamics.  The energy principle matching the force movement principle, and the fluid driving the dynamic machine.</a:t>
            </a:r>
          </a:p>
        </p:txBody>
      </p:sp>
      <p:sp>
        <p:nvSpPr>
          <p:cNvPr id="3" name="TextBox 2"/>
          <p:cNvSpPr txBox="1"/>
          <p:nvPr/>
        </p:nvSpPr>
        <p:spPr>
          <a:xfrm>
            <a:off x="3052549" y="3806282"/>
            <a:ext cx="3043451" cy="461665"/>
          </a:xfrm>
          <a:prstGeom prst="rect">
            <a:avLst/>
          </a:prstGeom>
          <a:noFill/>
        </p:spPr>
        <p:txBody>
          <a:bodyPr wrap="square" rtlCol="0">
            <a:spAutoFit/>
          </a:bodyPr>
          <a:lstStyle/>
          <a:p>
            <a:r>
              <a:rPr lang="en-GB" sz="2400" dirty="0"/>
              <a:t>From thermodynamics</a:t>
            </a:r>
          </a:p>
        </p:txBody>
      </p:sp>
      <p:sp>
        <p:nvSpPr>
          <p:cNvPr id="7" name="TextBox 6"/>
          <p:cNvSpPr txBox="1"/>
          <p:nvPr/>
        </p:nvSpPr>
        <p:spPr>
          <a:xfrm>
            <a:off x="8310349" y="3806282"/>
            <a:ext cx="3043451" cy="461665"/>
          </a:xfrm>
          <a:prstGeom prst="rect">
            <a:avLst/>
          </a:prstGeom>
          <a:noFill/>
        </p:spPr>
        <p:txBody>
          <a:bodyPr wrap="square" rtlCol="0">
            <a:spAutoFit/>
          </a:bodyPr>
          <a:lstStyle/>
          <a:p>
            <a:r>
              <a:rPr lang="en-GB" sz="2400" dirty="0"/>
              <a:t>From fluid mechanics</a:t>
            </a:r>
          </a:p>
        </p:txBody>
      </p:sp>
      <p:sp>
        <p:nvSpPr>
          <p:cNvPr id="8" name="TextBox 7"/>
          <p:cNvSpPr txBox="1"/>
          <p:nvPr/>
        </p:nvSpPr>
        <p:spPr>
          <a:xfrm>
            <a:off x="5975797" y="2781867"/>
            <a:ext cx="3043451" cy="461665"/>
          </a:xfrm>
          <a:prstGeom prst="rect">
            <a:avLst/>
          </a:prstGeom>
          <a:noFill/>
        </p:spPr>
        <p:txBody>
          <a:bodyPr wrap="square" rtlCol="0">
            <a:spAutoFit/>
          </a:bodyPr>
          <a:lstStyle/>
          <a:p>
            <a:r>
              <a:rPr lang="en-GB" sz="2400" dirty="0"/>
              <a:t>From dynamics</a:t>
            </a:r>
          </a:p>
        </p:txBody>
      </p:sp>
    </p:spTree>
    <p:extLst>
      <p:ext uri="{BB962C8B-B14F-4D97-AF65-F5344CB8AC3E}">
        <p14:creationId xmlns:p14="http://schemas.microsoft.com/office/powerpoint/2010/main" val="3633145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Example – Euler work</a:t>
            </a:r>
          </a:p>
        </p:txBody>
      </p:sp>
      <p:sp>
        <p:nvSpPr>
          <p:cNvPr id="4" name="Content Placeholder 3"/>
          <p:cNvSpPr>
            <a:spLocks noGrp="1"/>
          </p:cNvSpPr>
          <p:nvPr>
            <p:ph idx="1"/>
          </p:nvPr>
        </p:nvSpPr>
        <p:spPr>
          <a:xfrm>
            <a:off x="140677" y="1403595"/>
            <a:ext cx="11873132" cy="4351338"/>
          </a:xfrm>
        </p:spPr>
        <p:txBody>
          <a:bodyPr/>
          <a:lstStyle/>
          <a:p>
            <a:pPr marL="0" indent="0">
              <a:buNone/>
            </a:pPr>
            <a:r>
              <a:rPr lang="en-GB" dirty="0"/>
              <a:t>An axial turbine rotor speed is 12000 rpm, mean radius of the blade is 0.2 m, and the height of the blade is 0.01 m.  Calculate the blade speed, U.  Given the mass rate is 1 kg/s of air of density 0.8 kg/m</a:t>
            </a:r>
            <a:r>
              <a:rPr lang="en-GB" baseline="30000" dirty="0"/>
              <a:t>3</a:t>
            </a:r>
            <a:r>
              <a:rPr lang="en-GB" dirty="0"/>
              <a:t>, calculate the axial velocity.  Given tangential velocity changes from </a:t>
            </a:r>
            <a:r>
              <a:rPr lang="en-GB" dirty="0">
                <a:highlight>
                  <a:srgbClr val="FFFF00"/>
                </a:highlight>
              </a:rPr>
              <a:t>200 m/s to 61 m/s, </a:t>
            </a:r>
            <a:r>
              <a:rPr lang="en-GB" dirty="0"/>
              <a:t>calculate the Euler work rate and hence, assuming air to be a perfect gas, with c</a:t>
            </a:r>
            <a:r>
              <a:rPr lang="en-GB" baseline="-25000" dirty="0"/>
              <a:t>p</a:t>
            </a:r>
            <a:r>
              <a:rPr lang="en-GB" dirty="0"/>
              <a:t> = 1.005 kJ</a:t>
            </a:r>
            <a:r>
              <a:rPr lang="en-GB" dirty="0">
                <a:sym typeface="Symbol" panose="05050102010706020507" pitchFamily="18" charset="2"/>
              </a:rPr>
              <a:t>kg</a:t>
            </a:r>
            <a:r>
              <a:rPr lang="en-GB" baseline="30000" dirty="0">
                <a:sym typeface="Symbol" panose="05050102010706020507" pitchFamily="18" charset="2"/>
              </a:rPr>
              <a:t>-1</a:t>
            </a:r>
            <a:r>
              <a:rPr lang="en-GB" dirty="0">
                <a:sym typeface="Symbol" panose="05050102010706020507" pitchFamily="18" charset="2"/>
              </a:rPr>
              <a:t>K</a:t>
            </a:r>
            <a:r>
              <a:rPr lang="en-GB" baseline="30000" dirty="0">
                <a:sym typeface="Symbol" panose="05050102010706020507" pitchFamily="18" charset="2"/>
              </a:rPr>
              <a:t>-1</a:t>
            </a:r>
            <a:r>
              <a:rPr lang="en-GB" dirty="0">
                <a:sym typeface="Symbol" panose="05050102010706020507" pitchFamily="18" charset="2"/>
              </a:rPr>
              <a:t>, </a:t>
            </a:r>
            <a:r>
              <a:rPr lang="en-GB" dirty="0"/>
              <a:t>calculate the temperature change of the air. </a:t>
            </a:r>
          </a:p>
          <a:p>
            <a:pPr marL="0" indent="0">
              <a:buNone/>
            </a:pPr>
            <a:r>
              <a:rPr lang="en-GB" dirty="0"/>
              <a:t>[</a:t>
            </a:r>
            <a:r>
              <a:rPr lang="en-GB" dirty="0" err="1"/>
              <a:t>ans</a:t>
            </a:r>
            <a:r>
              <a:rPr lang="en-GB" dirty="0"/>
              <a:t>: 251 m/s, 99.5 m/s, 34.9 kW, -35</a:t>
            </a:r>
            <a:r>
              <a:rPr lang="en-GB" dirty="0">
                <a:sym typeface="Symbol" panose="05050102010706020507" pitchFamily="18" charset="2"/>
              </a:rPr>
              <a:t>C]</a:t>
            </a:r>
            <a:endParaRPr lang="en-GB" dirty="0"/>
          </a:p>
        </p:txBody>
      </p:sp>
    </p:spTree>
    <p:extLst>
      <p:ext uri="{BB962C8B-B14F-4D97-AF65-F5344CB8AC3E}">
        <p14:creationId xmlns:p14="http://schemas.microsoft.com/office/powerpoint/2010/main" val="1867095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7547"/>
            <a:ext cx="10515600" cy="1325563"/>
          </a:xfrm>
        </p:spPr>
        <p:txBody>
          <a:bodyPr/>
          <a:lstStyle/>
          <a:p>
            <a:r>
              <a:rPr lang="en-GB" dirty="0"/>
              <a:t>Entropy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59099"/>
                <a:ext cx="10515600" cy="5550794"/>
              </a:xfrm>
            </p:spPr>
            <p:txBody>
              <a:bodyPr>
                <a:normAutofit fontScale="92500" lnSpcReduction="20000"/>
              </a:bodyPr>
              <a:lstStyle/>
              <a:p>
                <a:r>
                  <a:rPr lang="en-GB" dirty="0"/>
                  <a:t>By the first and second law of thermodynamics, from TF2, we have:</a:t>
                </a:r>
              </a:p>
              <a:p>
                <a:pPr marL="0" indent="0">
                  <a:buNone/>
                </a:pPr>
                <a14:m>
                  <m:oMathPara xmlns:m="http://schemas.openxmlformats.org/officeDocument/2006/math">
                    <m:oMathParaPr>
                      <m:jc m:val="centerGroup"/>
                    </m:oMathParaPr>
                    <m:oMath xmlns:m="http://schemas.openxmlformats.org/officeDocument/2006/math">
                      <m:r>
                        <a:rPr lang="en-GB" b="0" i="1" smtClean="0">
                          <a:ln>
                            <a:solidFill>
                              <a:srgbClr val="4ADA4D"/>
                            </a:solidFill>
                          </a:ln>
                          <a:solidFill>
                            <a:schemeClr val="tx1"/>
                          </a:solidFill>
                          <a:latin typeface="Cambria Math" panose="02040503050406030204" pitchFamily="18" charset="0"/>
                        </a:rPr>
                        <m:t>𝑇𝑑𝑠</m:t>
                      </m:r>
                      <m:r>
                        <a:rPr lang="en-GB" b="0" i="1" smtClean="0">
                          <a:ln>
                            <a:solidFill>
                              <a:srgbClr val="4ADA4D"/>
                            </a:solidFill>
                          </a:ln>
                          <a:solidFill>
                            <a:schemeClr val="tx1"/>
                          </a:solidFill>
                          <a:latin typeface="Cambria Math" panose="02040503050406030204" pitchFamily="18" charset="0"/>
                        </a:rPr>
                        <m:t>=</m:t>
                      </m:r>
                      <m:r>
                        <a:rPr lang="en-GB" b="0" i="1" smtClean="0">
                          <a:ln>
                            <a:solidFill>
                              <a:srgbClr val="4ADA4D"/>
                            </a:solidFill>
                          </a:ln>
                          <a:solidFill>
                            <a:schemeClr val="tx1"/>
                          </a:solidFill>
                          <a:latin typeface="Cambria Math" panose="02040503050406030204" pitchFamily="18" charset="0"/>
                        </a:rPr>
                        <m:t>𝑑𝑢</m:t>
                      </m:r>
                      <m:r>
                        <a:rPr lang="en-GB" b="0" i="1" smtClean="0">
                          <a:ln>
                            <a:solidFill>
                              <a:srgbClr val="4ADA4D"/>
                            </a:solidFill>
                          </a:ln>
                          <a:solidFill>
                            <a:schemeClr val="tx1"/>
                          </a:solidFill>
                          <a:latin typeface="Cambria Math" panose="02040503050406030204" pitchFamily="18" charset="0"/>
                        </a:rPr>
                        <m:t>+</m:t>
                      </m:r>
                      <m:r>
                        <a:rPr lang="en-GB" b="0" i="1" smtClean="0">
                          <a:ln>
                            <a:solidFill>
                              <a:srgbClr val="4ADA4D"/>
                            </a:solidFill>
                          </a:ln>
                          <a:solidFill>
                            <a:schemeClr val="tx1"/>
                          </a:solidFill>
                          <a:latin typeface="Cambria Math" panose="02040503050406030204" pitchFamily="18" charset="0"/>
                        </a:rPr>
                        <m:t>𝑝𝑑𝑣</m:t>
                      </m:r>
                    </m:oMath>
                  </m:oMathPara>
                </a14:m>
                <a:endParaRPr lang="en-GB" dirty="0">
                  <a:ln>
                    <a:solidFill>
                      <a:srgbClr val="4ADA4D"/>
                    </a:solidFill>
                  </a:ln>
                  <a:solidFill>
                    <a:schemeClr val="tx1"/>
                  </a:solidFill>
                </a:endParaRPr>
              </a:p>
              <a:p>
                <a:r>
                  <a:rPr lang="en-GB" dirty="0"/>
                  <a:t>And since </a:t>
                </a:r>
                <a:r>
                  <a:rPr lang="en-GB" i="1" dirty="0"/>
                  <a:t>dh = du + </a:t>
                </a:r>
                <a:r>
                  <a:rPr lang="en-GB" i="1" dirty="0" err="1"/>
                  <a:t>pdv</a:t>
                </a:r>
                <a:r>
                  <a:rPr lang="en-GB" i="1" dirty="0"/>
                  <a:t> +</a:t>
                </a:r>
                <a:r>
                  <a:rPr lang="en-GB" i="1" dirty="0" err="1"/>
                  <a:t>vdp</a:t>
                </a:r>
                <a:r>
                  <a:rPr lang="en-GB" dirty="0"/>
                  <a:t>, </a:t>
                </a:r>
                <a:r>
                  <a:rPr lang="en-GB"/>
                  <a:t>we have:</a:t>
                </a:r>
                <a:endParaRPr lang="en-GB" dirty="0"/>
              </a:p>
              <a:p>
                <a:pPr marL="0" indent="0">
                  <a:buNone/>
                </a:pPr>
                <a14:m>
                  <m:oMathPara xmlns:m="http://schemas.openxmlformats.org/officeDocument/2006/math">
                    <m:oMathParaPr>
                      <m:jc m:val="centerGroup"/>
                    </m:oMathParaPr>
                    <m:oMath xmlns:m="http://schemas.openxmlformats.org/officeDocument/2006/math">
                      <m:r>
                        <a:rPr lang="en-GB" b="0" i="1" smtClean="0">
                          <a:ln>
                            <a:solidFill>
                              <a:srgbClr val="4ADA4D"/>
                            </a:solidFill>
                          </a:ln>
                          <a:solidFill>
                            <a:schemeClr val="tx1"/>
                          </a:solidFill>
                          <a:latin typeface="Cambria Math" panose="02040503050406030204" pitchFamily="18" charset="0"/>
                        </a:rPr>
                        <m:t>𝑇𝑑𝑠</m:t>
                      </m:r>
                      <m:r>
                        <a:rPr lang="en-GB" b="0" i="1" smtClean="0">
                          <a:ln>
                            <a:solidFill>
                              <a:srgbClr val="4ADA4D"/>
                            </a:solidFill>
                          </a:ln>
                          <a:solidFill>
                            <a:schemeClr val="tx1"/>
                          </a:solidFill>
                          <a:latin typeface="Cambria Math" panose="02040503050406030204" pitchFamily="18" charset="0"/>
                        </a:rPr>
                        <m:t>=</m:t>
                      </m:r>
                      <m:r>
                        <a:rPr lang="en-GB" b="0" i="1" smtClean="0">
                          <a:ln>
                            <a:solidFill>
                              <a:srgbClr val="4ADA4D"/>
                            </a:solidFill>
                          </a:ln>
                          <a:solidFill>
                            <a:schemeClr val="tx1"/>
                          </a:solidFill>
                          <a:latin typeface="Cambria Math" panose="02040503050406030204" pitchFamily="18" charset="0"/>
                        </a:rPr>
                        <m:t>𝑑h</m:t>
                      </m:r>
                      <m:r>
                        <a:rPr lang="en-GB" b="0" i="1" smtClean="0">
                          <a:ln>
                            <a:solidFill>
                              <a:srgbClr val="4ADA4D"/>
                            </a:solidFill>
                          </a:ln>
                          <a:solidFill>
                            <a:schemeClr val="tx1"/>
                          </a:solidFill>
                          <a:latin typeface="Cambria Math" panose="02040503050406030204" pitchFamily="18" charset="0"/>
                        </a:rPr>
                        <m:t>−</m:t>
                      </m:r>
                      <m:r>
                        <a:rPr lang="en-GB" b="0" i="1" smtClean="0">
                          <a:ln>
                            <a:solidFill>
                              <a:srgbClr val="4ADA4D"/>
                            </a:solidFill>
                          </a:ln>
                          <a:solidFill>
                            <a:schemeClr val="tx1"/>
                          </a:solidFill>
                          <a:latin typeface="Cambria Math" panose="02040503050406030204" pitchFamily="18" charset="0"/>
                        </a:rPr>
                        <m:t>𝑣𝑑𝑝</m:t>
                      </m:r>
                    </m:oMath>
                  </m:oMathPara>
                </a14:m>
                <a:endParaRPr lang="en-GB" dirty="0">
                  <a:ln>
                    <a:solidFill>
                      <a:srgbClr val="4ADA4D"/>
                    </a:solidFill>
                  </a:ln>
                  <a:solidFill>
                    <a:schemeClr val="tx1"/>
                  </a:solidFill>
                </a:endParaRPr>
              </a:p>
              <a:p>
                <a:r>
                  <a:rPr lang="en-GB" dirty="0"/>
                  <a:t>If there are no shear forces, i.e. no friction or mixing flow, then the process is isentropic, and </a:t>
                </a:r>
                <a:r>
                  <a:rPr lang="en-GB" i="1" dirty="0" err="1"/>
                  <a:t>Tds</a:t>
                </a:r>
                <a:r>
                  <a:rPr lang="en-GB" i="1" dirty="0"/>
                  <a:t> = 0</a:t>
                </a:r>
                <a:r>
                  <a:rPr lang="en-GB" dirty="0"/>
                  <a:t>, so that:</a:t>
                </a:r>
              </a:p>
              <a:p>
                <a:pPr marL="0" indent="0">
                  <a:buNone/>
                </a:pPr>
                <a14:m>
                  <m:oMathPara xmlns:m="http://schemas.openxmlformats.org/officeDocument/2006/math">
                    <m:oMathParaPr>
                      <m:jc m:val="centerGroup"/>
                    </m:oMathParaPr>
                    <m:oMath xmlns:m="http://schemas.openxmlformats.org/officeDocument/2006/math">
                      <m:r>
                        <a:rPr lang="en-GB" b="0" i="1" smtClean="0">
                          <a:ln>
                            <a:solidFill>
                              <a:srgbClr val="4ADA4D"/>
                            </a:solidFill>
                          </a:ln>
                          <a:solidFill>
                            <a:schemeClr val="tx1"/>
                          </a:solidFill>
                          <a:latin typeface="Cambria Math" panose="02040503050406030204" pitchFamily="18" charset="0"/>
                        </a:rPr>
                        <m:t>𝑑h</m:t>
                      </m:r>
                      <m:r>
                        <a:rPr lang="en-GB" b="0" i="1" smtClean="0">
                          <a:ln>
                            <a:solidFill>
                              <a:srgbClr val="4ADA4D"/>
                            </a:solidFill>
                          </a:ln>
                          <a:solidFill>
                            <a:schemeClr val="tx1"/>
                          </a:solidFill>
                          <a:latin typeface="Cambria Math" panose="02040503050406030204" pitchFamily="18" charset="0"/>
                        </a:rPr>
                        <m:t>=</m:t>
                      </m:r>
                      <m:r>
                        <a:rPr lang="en-GB" b="0" i="1" smtClean="0">
                          <a:ln>
                            <a:solidFill>
                              <a:srgbClr val="4ADA4D"/>
                            </a:solidFill>
                          </a:ln>
                          <a:solidFill>
                            <a:schemeClr val="tx1"/>
                          </a:solidFill>
                          <a:latin typeface="Cambria Math" panose="02040503050406030204" pitchFamily="18" charset="0"/>
                        </a:rPr>
                        <m:t>𝑣𝑑𝑝</m:t>
                      </m:r>
                      <m:r>
                        <a:rPr lang="en-GB" b="0" i="1" smtClean="0">
                          <a:ln>
                            <a:solidFill>
                              <a:srgbClr val="4ADA4D"/>
                            </a:solidFill>
                          </a:ln>
                          <a:solidFill>
                            <a:schemeClr val="tx1"/>
                          </a:solidFill>
                          <a:latin typeface="Cambria Math" panose="02040503050406030204" pitchFamily="18" charset="0"/>
                        </a:rPr>
                        <m:t>=</m:t>
                      </m:r>
                      <m:f>
                        <m:fPr>
                          <m:ctrlPr>
                            <a:rPr lang="en-GB" b="0" i="1" smtClean="0">
                              <a:ln>
                                <a:solidFill>
                                  <a:srgbClr val="4ADA4D"/>
                                </a:solidFill>
                              </a:ln>
                              <a:solidFill>
                                <a:schemeClr val="tx1"/>
                              </a:solidFill>
                              <a:latin typeface="Cambria Math" panose="02040503050406030204" pitchFamily="18" charset="0"/>
                            </a:rPr>
                          </m:ctrlPr>
                        </m:fPr>
                        <m:num>
                          <m:r>
                            <a:rPr lang="en-GB" b="0" i="1" smtClean="0">
                              <a:ln>
                                <a:solidFill>
                                  <a:srgbClr val="4ADA4D"/>
                                </a:solidFill>
                              </a:ln>
                              <a:solidFill>
                                <a:schemeClr val="tx1"/>
                              </a:solidFill>
                              <a:latin typeface="Cambria Math" panose="02040503050406030204" pitchFamily="18" charset="0"/>
                            </a:rPr>
                            <m:t>𝑑𝑝</m:t>
                          </m:r>
                        </m:num>
                        <m:den>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𝜌</m:t>
                          </m:r>
                        </m:den>
                      </m:f>
                    </m:oMath>
                  </m:oMathPara>
                </a14:m>
                <a:endParaRPr lang="en-GB" i="1" dirty="0"/>
              </a:p>
              <a:p>
                <a:r>
                  <a:rPr lang="en-GB" dirty="0"/>
                  <a:t>By SFEE, which on a streamline is </a:t>
                </a:r>
                <a:r>
                  <a:rPr lang="en-GB" i="1" dirty="0"/>
                  <a:t>dh + </a:t>
                </a:r>
                <a:r>
                  <a:rPr lang="en-GB" i="1" dirty="0" err="1"/>
                  <a:t>cdc</a:t>
                </a:r>
                <a:r>
                  <a:rPr lang="en-GB" i="1" dirty="0"/>
                  <a:t> + </a:t>
                </a:r>
                <a:r>
                  <a:rPr lang="en-GB" i="1" dirty="0" err="1"/>
                  <a:t>gdz</a:t>
                </a:r>
                <a:r>
                  <a:rPr lang="en-GB" i="1" dirty="0"/>
                  <a:t> = 0 (i.e. h+c</a:t>
                </a:r>
                <a:r>
                  <a:rPr lang="en-GB" i="1" baseline="30000" dirty="0"/>
                  <a:t>2</a:t>
                </a:r>
                <a:r>
                  <a:rPr lang="en-GB" i="1" dirty="0"/>
                  <a:t>/2+gz=constant)</a:t>
                </a:r>
                <a:r>
                  <a:rPr lang="en-GB" dirty="0"/>
                  <a:t>, with the expression for </a:t>
                </a:r>
                <a:r>
                  <a:rPr lang="en-GB" i="1" dirty="0"/>
                  <a:t>dh</a:t>
                </a:r>
                <a:r>
                  <a:rPr lang="en-GB" dirty="0"/>
                  <a:t> from above, it reduces to Bernoulli equation:</a:t>
                </a:r>
              </a:p>
              <a:p>
                <a:pPr marL="0" indent="0">
                  <a:buNone/>
                </a:pPr>
                <a14:m>
                  <m:oMathPara xmlns:m="http://schemas.openxmlformats.org/officeDocument/2006/math">
                    <m:oMathParaPr>
                      <m:jc m:val="centerGroup"/>
                    </m:oMathParaPr>
                    <m:oMath xmlns:m="http://schemas.openxmlformats.org/officeDocument/2006/math">
                      <m:f>
                        <m:fPr>
                          <m:ctrlPr>
                            <a:rPr lang="en-GB" i="1" smtClean="0">
                              <a:ln>
                                <a:solidFill>
                                  <a:srgbClr val="4ADA4D"/>
                                </a:solidFill>
                              </a:ln>
                              <a:solidFill>
                                <a:sysClr val="windowText" lastClr="000000"/>
                              </a:solidFill>
                              <a:latin typeface="Cambria Math" panose="02040503050406030204" pitchFamily="18" charset="0"/>
                            </a:rPr>
                          </m:ctrlPr>
                        </m:fPr>
                        <m:num>
                          <m:r>
                            <a:rPr lang="en-GB" b="0" i="1" smtClean="0">
                              <a:ln>
                                <a:solidFill>
                                  <a:srgbClr val="4ADA4D"/>
                                </a:solidFill>
                              </a:ln>
                              <a:solidFill>
                                <a:sysClr val="windowText" lastClr="000000"/>
                              </a:solidFill>
                              <a:latin typeface="Cambria Math" panose="02040503050406030204" pitchFamily="18" charset="0"/>
                            </a:rPr>
                            <m:t>𝑑𝑝</m:t>
                          </m:r>
                        </m:num>
                        <m:den>
                          <m:r>
                            <a:rPr lang="en-GB" i="1" smtClean="0">
                              <a:ln>
                                <a:solidFill>
                                  <a:srgbClr val="4ADA4D"/>
                                </a:solidFill>
                              </a:ln>
                              <a:solidFill>
                                <a:sysClr val="windowText" lastClr="000000"/>
                              </a:solidFill>
                              <a:latin typeface="Cambria Math" panose="02040503050406030204" pitchFamily="18" charset="0"/>
                              <a:ea typeface="Cambria Math" panose="02040503050406030204" pitchFamily="18" charset="0"/>
                            </a:rPr>
                            <m:t>𝜌</m:t>
                          </m:r>
                        </m:den>
                      </m:f>
                      <m:r>
                        <a:rPr lang="en-GB" b="0" i="1" smtClean="0">
                          <a:ln>
                            <a:solidFill>
                              <a:srgbClr val="4ADA4D"/>
                            </a:solidFill>
                          </a:ln>
                          <a:solidFill>
                            <a:sysClr val="windowText" lastClr="000000"/>
                          </a:solidFill>
                          <a:latin typeface="Cambria Math" panose="02040503050406030204" pitchFamily="18" charset="0"/>
                        </a:rPr>
                        <m:t>+</m:t>
                      </m:r>
                      <m:r>
                        <a:rPr lang="en-GB" b="0" i="1" smtClean="0">
                          <a:ln>
                            <a:solidFill>
                              <a:srgbClr val="4ADA4D"/>
                            </a:solidFill>
                          </a:ln>
                          <a:solidFill>
                            <a:sysClr val="windowText" lastClr="000000"/>
                          </a:solidFill>
                          <a:latin typeface="Cambria Math" panose="02040503050406030204" pitchFamily="18" charset="0"/>
                        </a:rPr>
                        <m:t>𝑐𝑑𝑐</m:t>
                      </m:r>
                      <m:r>
                        <a:rPr lang="en-GB" b="0" i="1" smtClean="0">
                          <a:ln>
                            <a:solidFill>
                              <a:srgbClr val="4ADA4D"/>
                            </a:solidFill>
                          </a:ln>
                          <a:solidFill>
                            <a:sysClr val="windowText" lastClr="000000"/>
                          </a:solidFill>
                          <a:latin typeface="Cambria Math" panose="02040503050406030204" pitchFamily="18" charset="0"/>
                        </a:rPr>
                        <m:t>+</m:t>
                      </m:r>
                      <m:r>
                        <a:rPr lang="en-GB" b="0" i="1" smtClean="0">
                          <a:ln>
                            <a:solidFill>
                              <a:srgbClr val="4ADA4D"/>
                            </a:solidFill>
                          </a:ln>
                          <a:solidFill>
                            <a:sysClr val="windowText" lastClr="000000"/>
                          </a:solidFill>
                          <a:latin typeface="Cambria Math" panose="02040503050406030204" pitchFamily="18" charset="0"/>
                        </a:rPr>
                        <m:t>𝑔𝑑𝑧</m:t>
                      </m:r>
                      <m:r>
                        <a:rPr lang="en-GB" b="0" i="1" smtClean="0">
                          <a:ln>
                            <a:solidFill>
                              <a:srgbClr val="4ADA4D"/>
                            </a:solidFill>
                          </a:ln>
                          <a:solidFill>
                            <a:sysClr val="windowText" lastClr="000000"/>
                          </a:solidFill>
                          <a:latin typeface="Cambria Math" panose="02040503050406030204" pitchFamily="18" charset="0"/>
                        </a:rPr>
                        <m:t>=0</m:t>
                      </m:r>
                    </m:oMath>
                  </m:oMathPara>
                </a14:m>
                <a:endParaRPr lang="en-GB" dirty="0">
                  <a:ln>
                    <a:solidFill>
                      <a:srgbClr val="4ADA4D"/>
                    </a:solidFill>
                  </a:ln>
                  <a:solidFill>
                    <a:sysClr val="windowText" lastClr="000000"/>
                  </a:solidFill>
                </a:endParaRPr>
              </a:p>
              <a:p>
                <a:r>
                  <a:rPr lang="en-GB" dirty="0"/>
                  <a:t>Stagnation pressure is constant if fluid is incompressible and there are only small pressure changes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59099"/>
                <a:ext cx="10515600" cy="5550794"/>
              </a:xfrm>
              <a:blipFill>
                <a:blip r:embed="rId2"/>
                <a:stretch>
                  <a:fillRect l="-928" t="-2744" r="-812"/>
                </a:stretch>
              </a:blipFill>
            </p:spPr>
            <p:txBody>
              <a:bodyPr/>
              <a:lstStyle/>
              <a:p>
                <a:r>
                  <a:rPr lang="en-GB">
                    <a:noFill/>
                  </a:rPr>
                  <a:t> </a:t>
                </a:r>
              </a:p>
            </p:txBody>
          </p:sp>
        </mc:Fallback>
      </mc:AlternateContent>
    </p:spTree>
    <p:extLst>
      <p:ext uri="{BB962C8B-B14F-4D97-AF65-F5344CB8AC3E}">
        <p14:creationId xmlns:p14="http://schemas.microsoft.com/office/powerpoint/2010/main" val="1399115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6" name="Oval 5"/>
          <p:cNvSpPr/>
          <p:nvPr/>
        </p:nvSpPr>
        <p:spPr>
          <a:xfrm>
            <a:off x="8373291" y="2207623"/>
            <a:ext cx="992778" cy="613954"/>
          </a:xfrm>
          <a:prstGeom prst="ellipse">
            <a:avLst/>
          </a:prstGeom>
          <a:solidFill>
            <a:srgbClr val="FCD0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540034" y="2207623"/>
            <a:ext cx="666206" cy="613954"/>
          </a:xfrm>
          <a:prstGeom prst="ellipse">
            <a:avLst/>
          </a:prstGeom>
          <a:solidFill>
            <a:srgbClr val="FCD0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dirty="0" err="1"/>
              <a:t>Rothalpy</a:t>
            </a:r>
            <a:r>
              <a:rPr lang="en-GB" dirty="0"/>
              <a:t> – </a:t>
            </a:r>
            <a:r>
              <a:rPr lang="en-GB" dirty="0" err="1"/>
              <a:t>ro</a:t>
            </a:r>
            <a:r>
              <a:rPr lang="en-GB" dirty="0">
                <a:solidFill>
                  <a:srgbClr val="FF0066"/>
                </a:solidFill>
              </a:rPr>
              <a:t>(</a:t>
            </a:r>
            <a:r>
              <a:rPr lang="en-GB" dirty="0" err="1">
                <a:solidFill>
                  <a:srgbClr val="FF0066"/>
                </a:solidFill>
              </a:rPr>
              <a:t>tational</a:t>
            </a:r>
            <a:r>
              <a:rPr lang="en-GB" dirty="0">
                <a:solidFill>
                  <a:srgbClr val="FF0066"/>
                </a:solidFill>
              </a:rPr>
              <a:t> stagnation </a:t>
            </a:r>
            <a:r>
              <a:rPr lang="en-GB" dirty="0" err="1">
                <a:solidFill>
                  <a:srgbClr val="FF0066"/>
                </a:solidFill>
              </a:rPr>
              <a:t>en</a:t>
            </a:r>
            <a:r>
              <a:rPr lang="en-GB" dirty="0">
                <a:solidFill>
                  <a:srgbClr val="FF0066"/>
                </a:solidFill>
              </a:rPr>
              <a:t>)</a:t>
            </a:r>
            <a:r>
              <a:rPr lang="en-GB" dirty="0" err="1"/>
              <a:t>thalpy</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GB" dirty="0"/>
                  <a:t>Rewrite Euler work equation:</a:t>
                </a:r>
              </a:p>
              <a:p>
                <a14:m>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𝑊</m:t>
                            </m:r>
                          </m:e>
                        </m:acc>
                      </m:e>
                      <m:sub>
                        <m:r>
                          <a:rPr lang="en-GB" i="1">
                            <a:latin typeface="Cambria Math" panose="02040503050406030204" pitchFamily="18" charset="0"/>
                          </a:rPr>
                          <m:t>𝑐</m:t>
                        </m:r>
                      </m:sub>
                    </m:sSub>
                    <m:r>
                      <a:rPr lang="en-GB" i="1">
                        <a:latin typeface="Cambria Math" panose="02040503050406030204" pitchFamily="18" charset="0"/>
                      </a:rPr>
                      <m:t>=−</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𝑊</m:t>
                            </m:r>
                          </m:e>
                        </m:acc>
                      </m:e>
                      <m:sub>
                        <m:r>
                          <a:rPr lang="en-GB" i="1">
                            <a:latin typeface="Cambria Math" panose="02040503050406030204" pitchFamily="18" charset="0"/>
                          </a:rPr>
                          <m:t>𝑥</m:t>
                        </m:r>
                      </m:sub>
                    </m:sSub>
                    <m:r>
                      <a:rPr lang="en-GB" i="1">
                        <a:latin typeface="Cambria Math" panose="02040503050406030204" pitchFamily="18" charset="0"/>
                      </a:rPr>
                      <m:t>=</m:t>
                    </m:r>
                    <m:acc>
                      <m:accPr>
                        <m:chr m:val="̇"/>
                        <m:ctrlPr>
                          <a:rPr lang="en-GB" i="1">
                            <a:latin typeface="Cambria Math" panose="02040503050406030204" pitchFamily="18" charset="0"/>
                          </a:rPr>
                        </m:ctrlPr>
                      </m:accPr>
                      <m:e>
                        <m:r>
                          <a:rPr lang="en-GB" i="1">
                            <a:latin typeface="Cambria Math" panose="02040503050406030204" pitchFamily="18" charset="0"/>
                          </a:rPr>
                          <m:t>𝑚</m:t>
                        </m:r>
                      </m:e>
                    </m:acc>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h</m:t>
                            </m:r>
                          </m:e>
                          <m:sub>
                            <m:r>
                              <a:rPr lang="en-GB" i="1">
                                <a:latin typeface="Cambria Math" panose="02040503050406030204" pitchFamily="18" charset="0"/>
                              </a:rPr>
                              <m:t>01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h</m:t>
                            </m:r>
                          </m:e>
                          <m:sub>
                            <m:r>
                              <a:rPr lang="en-GB" i="1">
                                <a:latin typeface="Cambria Math" panose="02040503050406030204" pitchFamily="18" charset="0"/>
                              </a:rPr>
                              <m:t>02</m:t>
                            </m:r>
                          </m:sub>
                        </m:sSub>
                      </m:e>
                    </m:d>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𝜏</m:t>
                        </m:r>
                      </m:e>
                      <m:sub>
                        <m:r>
                          <a:rPr lang="en-GB" i="1">
                            <a:latin typeface="Cambria Math" panose="02040503050406030204" pitchFamily="18" charset="0"/>
                          </a:rPr>
                          <m:t>𝐴</m:t>
                        </m:r>
                      </m:sub>
                    </m:sSub>
                    <m:r>
                      <a:rPr lang="en-GB" i="1">
                        <a:latin typeface="Cambria Math" panose="02040503050406030204" pitchFamily="18" charset="0"/>
                      </a:rPr>
                      <m:t>𝜔</m:t>
                    </m:r>
                    <m:r>
                      <a:rPr lang="en-GB" i="1">
                        <a:latin typeface="Cambria Math" panose="02040503050406030204" pitchFamily="18" charset="0"/>
                      </a:rPr>
                      <m:t>=</m:t>
                    </m:r>
                    <m:acc>
                      <m:accPr>
                        <m:chr m:val="̇"/>
                        <m:ctrlPr>
                          <a:rPr lang="en-GB" i="1">
                            <a:latin typeface="Cambria Math" panose="02040503050406030204" pitchFamily="18" charset="0"/>
                          </a:rPr>
                        </m:ctrlPr>
                      </m:accPr>
                      <m:e>
                        <m:r>
                          <a:rPr lang="en-GB" i="1">
                            <a:latin typeface="Cambria Math" panose="02040503050406030204" pitchFamily="18" charset="0"/>
                          </a:rPr>
                          <m:t>𝑚</m:t>
                        </m:r>
                      </m:e>
                    </m:acc>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m:t>
                            </m:r>
                            <m:r>
                              <a:rPr lang="en-GB" i="1">
                                <a:latin typeface="Cambria Math" panose="02040503050406030204" pitchFamily="18" charset="0"/>
                              </a:rPr>
                              <m:t>𝑈</m:t>
                            </m:r>
                          </m:e>
                          <m:sub>
                            <m:r>
                              <a:rPr lang="en-GB" i="1">
                                <a:latin typeface="Cambria Math" panose="02040503050406030204" pitchFamily="18" charset="0"/>
                              </a:rPr>
                              <m:t>2</m:t>
                            </m:r>
                          </m:sub>
                        </m:sSub>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𝜃</m:t>
                            </m:r>
                            <m:r>
                              <a:rPr lang="en-GB" i="1">
                                <a:latin typeface="Cambria Math" panose="02040503050406030204" pitchFamily="18" charset="0"/>
                              </a:rPr>
                              <m:t>2</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𝑈</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𝜃</m:t>
                            </m:r>
                            <m:r>
                              <a:rPr lang="en-GB" i="1">
                                <a:latin typeface="Cambria Math" panose="02040503050406030204" pitchFamily="18" charset="0"/>
                              </a:rPr>
                              <m:t>1</m:t>
                            </m:r>
                          </m:sub>
                        </m:sSub>
                      </m:e>
                    </m:d>
                  </m:oMath>
                </a14:m>
                <a:endParaRPr lang="en-GB" dirty="0"/>
              </a:p>
              <a:p>
                <a:pPr marL="0" indent="0">
                  <a:buNone/>
                </a:pPr>
                <a14:m>
                  <m:oMathPara xmlns:m="http://schemas.openxmlformats.org/officeDocument/2006/math">
                    <m:oMathParaPr>
                      <m:jc m:val="centerGroup"/>
                    </m:oMathParaPr>
                    <m:oMath xmlns:m="http://schemas.openxmlformats.org/officeDocument/2006/math">
                      <m:r>
                        <a:rPr lang="en-GB" b="0" i="1" smtClean="0">
                          <a:ln>
                            <a:solidFill>
                              <a:srgbClr val="4ADA4D"/>
                            </a:solidFill>
                          </a:ln>
                          <a:solidFill>
                            <a:schemeClr val="tx1"/>
                          </a:solidFill>
                          <a:latin typeface="Cambria Math" panose="02040503050406030204" pitchFamily="18" charset="0"/>
                        </a:rPr>
                        <m:t>𝐼</m:t>
                      </m:r>
                      <m:r>
                        <a:rPr lang="en-GB" b="0" i="1" smtClean="0">
                          <a:ln>
                            <a:solidFill>
                              <a:srgbClr val="4ADA4D"/>
                            </a:solidFill>
                          </a:ln>
                          <a:solidFill>
                            <a:schemeClr val="tx1"/>
                          </a:solidFill>
                          <a:latin typeface="Cambria Math" panose="02040503050406030204" pitchFamily="18" charset="0"/>
                        </a:rPr>
                        <m:t>=</m:t>
                      </m:r>
                      <m:sSub>
                        <m:sSubPr>
                          <m:ctrlPr>
                            <a:rPr lang="en-GB" b="0"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h</m:t>
                          </m:r>
                        </m:e>
                        <m:sub>
                          <m:r>
                            <a:rPr lang="en-GB" b="0" i="1" smtClean="0">
                              <a:ln>
                                <a:solidFill>
                                  <a:srgbClr val="4ADA4D"/>
                                </a:solidFill>
                              </a:ln>
                              <a:solidFill>
                                <a:schemeClr val="tx1"/>
                              </a:solidFill>
                              <a:latin typeface="Cambria Math" panose="02040503050406030204" pitchFamily="18" charset="0"/>
                            </a:rPr>
                            <m:t>0</m:t>
                          </m:r>
                        </m:sub>
                      </m:sSub>
                      <m:r>
                        <a:rPr lang="en-GB" b="0" i="1" smtClean="0">
                          <a:ln>
                            <a:solidFill>
                              <a:srgbClr val="4ADA4D"/>
                            </a:solidFill>
                          </a:ln>
                          <a:solidFill>
                            <a:schemeClr val="tx1"/>
                          </a:solidFill>
                          <a:latin typeface="Cambria Math" panose="02040503050406030204" pitchFamily="18" charset="0"/>
                        </a:rPr>
                        <m:t>−</m:t>
                      </m:r>
                      <m:r>
                        <a:rPr lang="en-GB" b="0" i="1" smtClean="0">
                          <a:ln>
                            <a:solidFill>
                              <a:srgbClr val="4ADA4D"/>
                            </a:solidFill>
                          </a:ln>
                          <a:solidFill>
                            <a:schemeClr val="tx1"/>
                          </a:solidFill>
                          <a:latin typeface="Cambria Math" panose="02040503050406030204" pitchFamily="18" charset="0"/>
                        </a:rPr>
                        <m:t>𝑈</m:t>
                      </m:r>
                      <m:sSub>
                        <m:sSubPr>
                          <m:ctrlPr>
                            <a:rPr lang="en-GB" b="0"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𝑐</m:t>
                          </m:r>
                        </m:e>
                        <m:sub>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𝜃</m:t>
                          </m:r>
                        </m:sub>
                      </m:sSub>
                    </m:oMath>
                  </m:oMathPara>
                </a14:m>
                <a:endParaRPr lang="en-GB" dirty="0"/>
              </a:p>
              <a:p>
                <a:r>
                  <a:rPr lang="en-GB" i="1" dirty="0">
                    <a:latin typeface="Times New Roman" panose="02020603050405020304" pitchFamily="18" charset="0"/>
                    <a:cs typeface="Times New Roman" panose="02020603050405020304" pitchFamily="18" charset="0"/>
                  </a:rPr>
                  <a:t>I</a:t>
                </a:r>
                <a:r>
                  <a:rPr lang="en-GB" dirty="0"/>
                  <a:t> is constant along streamlines through a turbomachine</a:t>
                </a:r>
              </a:p>
              <a:p>
                <a:r>
                  <a:rPr lang="en-GB" dirty="0"/>
                  <a:t>By using static enthalpy, and relative velocity, </a:t>
                </a:r>
                <a:r>
                  <a:rPr lang="en-GB" i="1" dirty="0"/>
                  <a:t>w</a:t>
                </a:r>
                <a:r>
                  <a:rPr lang="en-GB" dirty="0"/>
                  <a:t> (i.e. [</a:t>
                </a:r>
                <a:r>
                  <a:rPr lang="en-GB" i="1" dirty="0" err="1"/>
                  <a:t>c</a:t>
                </a:r>
                <a:r>
                  <a:rPr lang="en-GB" i="1" baseline="-25000" dirty="0" err="1"/>
                  <a:t>A</a:t>
                </a:r>
                <a:r>
                  <a:rPr lang="en-GB" i="1" dirty="0"/>
                  <a:t>, </a:t>
                </a:r>
                <a:r>
                  <a:rPr lang="en-GB" i="1" dirty="0" err="1"/>
                  <a:t>c</a:t>
                </a:r>
                <a:r>
                  <a:rPr lang="en-GB" i="1" baseline="-25000" dirty="0" err="1"/>
                  <a:t>r</a:t>
                </a:r>
                <a:r>
                  <a:rPr lang="en-GB" i="1" dirty="0"/>
                  <a:t>, c</a:t>
                </a:r>
                <a:r>
                  <a:rPr lang="en-GB" i="1" baseline="-25000" dirty="0">
                    <a:sym typeface="Symbol" panose="05050102010706020507" pitchFamily="18" charset="2"/>
                  </a:rPr>
                  <a:t></a:t>
                </a:r>
                <a:r>
                  <a:rPr lang="en-GB" i="1" dirty="0">
                    <a:sym typeface="Symbol" panose="05050102010706020507" pitchFamily="18" charset="2"/>
                  </a:rPr>
                  <a:t>-U</a:t>
                </a:r>
                <a:r>
                  <a:rPr lang="en-GB" dirty="0">
                    <a:sym typeface="Symbol" panose="05050102010706020507" pitchFamily="18" charset="2"/>
                  </a:rPr>
                  <a:t>]</a:t>
                </a:r>
              </a:p>
              <a:p>
                <a:pPr marL="0" indent="0">
                  <a:buNone/>
                </a:pPr>
                <a14:m>
                  <m:oMathPara xmlns:m="http://schemas.openxmlformats.org/officeDocument/2006/math">
                    <m:oMathParaPr>
                      <m:jc m:val="centerGroup"/>
                    </m:oMathParaPr>
                    <m:oMath xmlns:m="http://schemas.openxmlformats.org/officeDocument/2006/math">
                      <m:r>
                        <a:rPr lang="en-GB" b="0" i="1" smtClean="0">
                          <a:ln>
                            <a:solidFill>
                              <a:srgbClr val="4ADA4D"/>
                            </a:solidFill>
                          </a:ln>
                          <a:solidFill>
                            <a:schemeClr val="tx1"/>
                          </a:solidFill>
                          <a:latin typeface="Cambria Math" panose="02040503050406030204" pitchFamily="18" charset="0"/>
                          <a:sym typeface="Symbol" panose="05050102010706020507" pitchFamily="18" charset="2"/>
                        </a:rPr>
                        <m:t>𝐼</m:t>
                      </m:r>
                      <m:r>
                        <a:rPr lang="en-GB" b="0" i="1" smtClean="0">
                          <a:ln>
                            <a:solidFill>
                              <a:srgbClr val="4ADA4D"/>
                            </a:solidFill>
                          </a:ln>
                          <a:solidFill>
                            <a:schemeClr val="tx1"/>
                          </a:solidFill>
                          <a:latin typeface="Cambria Math" panose="02040503050406030204" pitchFamily="18" charset="0"/>
                          <a:sym typeface="Symbol" panose="05050102010706020507" pitchFamily="18" charset="2"/>
                        </a:rPr>
                        <m:t>=</m:t>
                      </m:r>
                      <m:sSub>
                        <m:sSubPr>
                          <m:ctrlPr>
                            <a:rPr lang="en-GB" b="0" i="1" smtClean="0">
                              <a:ln>
                                <a:solidFill>
                                  <a:srgbClr val="4ADA4D"/>
                                </a:solidFill>
                              </a:ln>
                              <a:solidFill>
                                <a:schemeClr val="tx1"/>
                              </a:solidFill>
                              <a:latin typeface="Cambria Math" panose="02040503050406030204" pitchFamily="18" charset="0"/>
                              <a:sym typeface="Symbol" panose="05050102010706020507" pitchFamily="18" charset="2"/>
                            </a:rPr>
                          </m:ctrlPr>
                        </m:sSubPr>
                        <m:e>
                          <m:r>
                            <a:rPr lang="en-GB" b="0" i="1" smtClean="0">
                              <a:ln>
                                <a:solidFill>
                                  <a:srgbClr val="4ADA4D"/>
                                </a:solidFill>
                              </a:ln>
                              <a:solidFill>
                                <a:schemeClr val="tx1"/>
                              </a:solidFill>
                              <a:latin typeface="Cambria Math" panose="02040503050406030204" pitchFamily="18" charset="0"/>
                              <a:sym typeface="Symbol" panose="05050102010706020507" pitchFamily="18" charset="2"/>
                            </a:rPr>
                            <m:t>h</m:t>
                          </m:r>
                        </m:e>
                        <m:sub>
                          <m:r>
                            <a:rPr lang="en-GB" b="0" i="1" smtClean="0">
                              <a:ln>
                                <a:solidFill>
                                  <a:srgbClr val="4ADA4D"/>
                                </a:solidFill>
                              </a:ln>
                              <a:solidFill>
                                <a:schemeClr val="tx1"/>
                              </a:solidFill>
                              <a:latin typeface="Cambria Math" panose="02040503050406030204" pitchFamily="18" charset="0"/>
                              <a:sym typeface="Symbol" panose="05050102010706020507" pitchFamily="18" charset="2"/>
                            </a:rPr>
                            <m:t>0,</m:t>
                          </m:r>
                          <m:r>
                            <a:rPr lang="en-GB" b="0" i="1" smtClean="0">
                              <a:ln>
                                <a:solidFill>
                                  <a:srgbClr val="4ADA4D"/>
                                </a:solidFill>
                              </a:ln>
                              <a:solidFill>
                                <a:schemeClr val="tx1"/>
                              </a:solidFill>
                              <a:latin typeface="Cambria Math" panose="02040503050406030204" pitchFamily="18" charset="0"/>
                              <a:sym typeface="Symbol" panose="05050102010706020507" pitchFamily="18" charset="2"/>
                            </a:rPr>
                            <m:t>𝑟𝑒𝑙</m:t>
                          </m:r>
                        </m:sub>
                      </m:sSub>
                      <m:r>
                        <a:rPr lang="en-GB" b="0" i="1" smtClean="0">
                          <a:ln>
                            <a:solidFill>
                              <a:srgbClr val="4ADA4D"/>
                            </a:solidFill>
                          </a:ln>
                          <a:solidFill>
                            <a:schemeClr val="tx1"/>
                          </a:solidFill>
                          <a:latin typeface="Cambria Math" panose="02040503050406030204" pitchFamily="18" charset="0"/>
                          <a:sym typeface="Symbol" panose="05050102010706020507" pitchFamily="18" charset="2"/>
                        </a:rPr>
                        <m:t>−</m:t>
                      </m:r>
                      <m:f>
                        <m:fPr>
                          <m:ctrlPr>
                            <a:rPr lang="en-GB" b="0" i="1" smtClean="0">
                              <a:ln>
                                <a:solidFill>
                                  <a:srgbClr val="4ADA4D"/>
                                </a:solidFill>
                              </a:ln>
                              <a:solidFill>
                                <a:schemeClr val="tx1"/>
                              </a:solidFill>
                              <a:latin typeface="Cambria Math" panose="02040503050406030204" pitchFamily="18" charset="0"/>
                              <a:sym typeface="Symbol" panose="05050102010706020507" pitchFamily="18" charset="2"/>
                            </a:rPr>
                          </m:ctrlPr>
                        </m:fPr>
                        <m:num>
                          <m:r>
                            <a:rPr lang="en-GB" b="0" i="1" smtClean="0">
                              <a:ln>
                                <a:solidFill>
                                  <a:srgbClr val="4ADA4D"/>
                                </a:solidFill>
                              </a:ln>
                              <a:solidFill>
                                <a:schemeClr val="tx1"/>
                              </a:solidFill>
                              <a:latin typeface="Cambria Math" panose="02040503050406030204" pitchFamily="18" charset="0"/>
                              <a:sym typeface="Symbol" panose="05050102010706020507" pitchFamily="18" charset="2"/>
                            </a:rPr>
                            <m:t>1</m:t>
                          </m:r>
                        </m:num>
                        <m:den>
                          <m:r>
                            <a:rPr lang="en-GB" b="0" i="1" smtClean="0">
                              <a:ln>
                                <a:solidFill>
                                  <a:srgbClr val="4ADA4D"/>
                                </a:solidFill>
                              </a:ln>
                              <a:solidFill>
                                <a:schemeClr val="tx1"/>
                              </a:solidFill>
                              <a:latin typeface="Cambria Math" panose="02040503050406030204" pitchFamily="18" charset="0"/>
                              <a:sym typeface="Symbol" panose="05050102010706020507" pitchFamily="18" charset="2"/>
                            </a:rPr>
                            <m:t>2</m:t>
                          </m:r>
                        </m:den>
                      </m:f>
                      <m:sSup>
                        <m:sSupPr>
                          <m:ctrlPr>
                            <a:rPr lang="en-GB" b="0" i="1" smtClean="0">
                              <a:ln>
                                <a:solidFill>
                                  <a:srgbClr val="4ADA4D"/>
                                </a:solidFill>
                              </a:ln>
                              <a:solidFill>
                                <a:schemeClr val="tx1"/>
                              </a:solidFill>
                              <a:latin typeface="Cambria Math" panose="02040503050406030204" pitchFamily="18" charset="0"/>
                              <a:sym typeface="Symbol" panose="05050102010706020507" pitchFamily="18" charset="2"/>
                            </a:rPr>
                          </m:ctrlPr>
                        </m:sSupPr>
                        <m:e>
                          <m:r>
                            <a:rPr lang="en-GB" b="0" i="1" smtClean="0">
                              <a:ln>
                                <a:solidFill>
                                  <a:srgbClr val="4ADA4D"/>
                                </a:solidFill>
                              </a:ln>
                              <a:solidFill>
                                <a:schemeClr val="tx1"/>
                              </a:solidFill>
                              <a:latin typeface="Cambria Math" panose="02040503050406030204" pitchFamily="18" charset="0"/>
                              <a:sym typeface="Symbol" panose="05050102010706020507" pitchFamily="18" charset="2"/>
                            </a:rPr>
                            <m:t>𝑈</m:t>
                          </m:r>
                        </m:e>
                        <m:sup>
                          <m:r>
                            <a:rPr lang="en-GB" b="0" i="1" smtClean="0">
                              <a:ln>
                                <a:solidFill>
                                  <a:srgbClr val="4ADA4D"/>
                                </a:solidFill>
                              </a:ln>
                              <a:solidFill>
                                <a:schemeClr val="tx1"/>
                              </a:solidFill>
                              <a:latin typeface="Cambria Math" panose="02040503050406030204" pitchFamily="18" charset="0"/>
                              <a:sym typeface="Symbol" panose="05050102010706020507" pitchFamily="18" charset="2"/>
                            </a:rPr>
                            <m:t>2</m:t>
                          </m:r>
                        </m:sup>
                      </m:sSup>
                    </m:oMath>
                  </m:oMathPara>
                </a14:m>
                <a:endParaRPr lang="en-GB" dirty="0">
                  <a:sym typeface="Symbol" panose="05050102010706020507" pitchFamily="18" charset="2"/>
                </a:endParaRPr>
              </a:p>
              <a:p>
                <a:r>
                  <a:rPr lang="en-GB" dirty="0"/>
                  <a:t>Where </a:t>
                </a:r>
                <a:r>
                  <a:rPr lang="en-GB" i="1" dirty="0"/>
                  <a:t>h</a:t>
                </a:r>
                <a:r>
                  <a:rPr lang="en-GB" i="1" baseline="-25000" dirty="0"/>
                  <a:t>0,rel</a:t>
                </a:r>
                <a:r>
                  <a:rPr lang="en-GB" i="1" dirty="0"/>
                  <a:t> = h + ½w</a:t>
                </a:r>
                <a:r>
                  <a:rPr lang="en-GB" i="1" baseline="30000" dirty="0"/>
                  <a:t>2</a:t>
                </a:r>
              </a:p>
              <a:p>
                <a:r>
                  <a:rPr lang="en-GB" dirty="0"/>
                  <a:t>i.e. relative stagnation enthalpy is constant through blades provided the blade speed is constant</a:t>
                </a:r>
                <a:r>
                  <a:rPr lang="en-GB" i="1" dirty="0"/>
                  <a:t> </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43" t="-3081" b="-2381"/>
                </a:stretch>
              </a:blipFill>
            </p:spPr>
            <p:txBody>
              <a:bodyPr/>
              <a:lstStyle/>
              <a:p>
                <a:r>
                  <a:rPr lang="en-GB">
                    <a:noFill/>
                  </a:rPr>
                  <a:t> </a:t>
                </a:r>
              </a:p>
            </p:txBody>
          </p:sp>
        </mc:Fallback>
      </mc:AlternateContent>
    </p:spTree>
    <p:extLst>
      <p:ext uri="{BB962C8B-B14F-4D97-AF65-F5344CB8AC3E}">
        <p14:creationId xmlns:p14="http://schemas.microsoft.com/office/powerpoint/2010/main" val="2732596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95308"/>
            <a:ext cx="10515600" cy="1325563"/>
          </a:xfrm>
        </p:spPr>
        <p:txBody>
          <a:bodyPr/>
          <a:lstStyle/>
          <a:p>
            <a:r>
              <a:rPr lang="en-GB" dirty="0"/>
              <a:t>How to get the </a:t>
            </a:r>
            <a:r>
              <a:rPr lang="en-GB" dirty="0" err="1"/>
              <a:t>rothalpy</a:t>
            </a:r>
            <a:r>
              <a:rPr lang="en-GB" dirty="0"/>
              <a:t> in terms of </a:t>
            </a:r>
            <a:r>
              <a:rPr lang="en-GB" i="1" dirty="0"/>
              <a:t>w</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61600"/>
                <a:ext cx="10515600" cy="5182891"/>
              </a:xfrm>
            </p:spPr>
            <p:txBody>
              <a:bodyPr>
                <a:normAutofit fontScale="77500" lnSpcReduction="20000"/>
              </a:bodyPr>
              <a:lstStyle/>
              <a:p>
                <a14:m>
                  <m:oMath xmlns:m="http://schemas.openxmlformats.org/officeDocument/2006/math">
                    <m:r>
                      <a:rPr lang="en-GB" sz="3800" b="0" i="1" smtClean="0">
                        <a:latin typeface="Cambria Math" panose="02040503050406030204" pitchFamily="18" charset="0"/>
                      </a:rPr>
                      <m:t>𝐼</m:t>
                    </m:r>
                    <m:r>
                      <a:rPr lang="en-GB" sz="3800" b="0" i="1" smtClean="0">
                        <a:latin typeface="Cambria Math" panose="02040503050406030204" pitchFamily="18" charset="0"/>
                      </a:rPr>
                      <m:t>=</m:t>
                    </m:r>
                    <m:sSub>
                      <m:sSubPr>
                        <m:ctrlPr>
                          <a:rPr lang="en-GB" sz="3800" b="0" i="1" smtClean="0">
                            <a:latin typeface="Cambria Math" panose="02040503050406030204" pitchFamily="18" charset="0"/>
                          </a:rPr>
                        </m:ctrlPr>
                      </m:sSubPr>
                      <m:e>
                        <m:r>
                          <a:rPr lang="en-GB" sz="3800" b="0" i="1" smtClean="0">
                            <a:latin typeface="Cambria Math" panose="02040503050406030204" pitchFamily="18" charset="0"/>
                          </a:rPr>
                          <m:t>h</m:t>
                        </m:r>
                      </m:e>
                      <m:sub>
                        <m:r>
                          <a:rPr lang="en-GB" sz="3800" b="0" i="1" smtClean="0">
                            <a:latin typeface="Cambria Math" panose="02040503050406030204" pitchFamily="18" charset="0"/>
                          </a:rPr>
                          <m:t>0</m:t>
                        </m:r>
                      </m:sub>
                    </m:sSub>
                    <m:r>
                      <a:rPr lang="en-GB" sz="3800" b="0" i="1" smtClean="0">
                        <a:latin typeface="Cambria Math" panose="02040503050406030204" pitchFamily="18" charset="0"/>
                      </a:rPr>
                      <m:t>−</m:t>
                    </m:r>
                    <m:r>
                      <a:rPr lang="en-GB" sz="3800" b="0" i="1" smtClean="0">
                        <a:latin typeface="Cambria Math" panose="02040503050406030204" pitchFamily="18" charset="0"/>
                      </a:rPr>
                      <m:t>𝑈</m:t>
                    </m:r>
                    <m:sSub>
                      <m:sSubPr>
                        <m:ctrlPr>
                          <a:rPr lang="en-GB" sz="3800" b="0" i="1" smtClean="0">
                            <a:latin typeface="Cambria Math" panose="02040503050406030204" pitchFamily="18" charset="0"/>
                          </a:rPr>
                        </m:ctrlPr>
                      </m:sSubPr>
                      <m:e>
                        <m:r>
                          <a:rPr lang="en-GB" sz="3800" b="0" i="1" smtClean="0">
                            <a:latin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𝜃</m:t>
                        </m:r>
                      </m:sub>
                    </m:sSub>
                  </m:oMath>
                </a14:m>
                <a:r>
                  <a:rPr lang="en-GB" sz="3800" dirty="0"/>
                  <a:t> and </a:t>
                </a:r>
                <a14:m>
                  <m:oMath xmlns:m="http://schemas.openxmlformats.org/officeDocument/2006/math">
                    <m:sSub>
                      <m:sSubPr>
                        <m:ctrlPr>
                          <a:rPr lang="en-GB" sz="3800" i="1" smtClean="0">
                            <a:latin typeface="Cambria Math" panose="02040503050406030204" pitchFamily="18" charset="0"/>
                          </a:rPr>
                        </m:ctrlPr>
                      </m:sSubPr>
                      <m:e>
                        <m:r>
                          <a:rPr lang="en-GB" sz="3800" b="0" i="1" smtClean="0">
                            <a:latin typeface="Cambria Math" panose="02040503050406030204" pitchFamily="18" charset="0"/>
                          </a:rPr>
                          <m:t>h</m:t>
                        </m:r>
                      </m:e>
                      <m:sub>
                        <m:r>
                          <a:rPr lang="en-GB" sz="3800" b="0" i="1" smtClean="0">
                            <a:latin typeface="Cambria Math" panose="02040503050406030204" pitchFamily="18" charset="0"/>
                          </a:rPr>
                          <m:t>0</m:t>
                        </m:r>
                      </m:sub>
                    </m:sSub>
                    <m:r>
                      <a:rPr lang="en-GB" sz="3800" b="0" i="1" smtClean="0">
                        <a:latin typeface="Cambria Math" panose="02040503050406030204" pitchFamily="18" charset="0"/>
                      </a:rPr>
                      <m:t>=</m:t>
                    </m:r>
                    <m:r>
                      <a:rPr lang="en-GB" sz="3800" b="0" i="1" smtClean="0">
                        <a:latin typeface="Cambria Math" panose="02040503050406030204" pitchFamily="18" charset="0"/>
                      </a:rPr>
                      <m:t>h</m:t>
                    </m:r>
                    <m:r>
                      <a:rPr lang="en-GB" sz="3800" b="0" i="1" smtClean="0">
                        <a:latin typeface="Cambria Math" panose="02040503050406030204" pitchFamily="18" charset="0"/>
                      </a:rPr>
                      <m:t>+</m:t>
                    </m:r>
                    <m:f>
                      <m:fPr>
                        <m:ctrlPr>
                          <a:rPr lang="en-GB" sz="3800" b="0" i="1" smtClean="0">
                            <a:latin typeface="Cambria Math" panose="02040503050406030204" pitchFamily="18" charset="0"/>
                          </a:rPr>
                        </m:ctrlPr>
                      </m:fPr>
                      <m:num>
                        <m:r>
                          <a:rPr lang="en-GB" sz="3800" b="0" i="1" smtClean="0">
                            <a:latin typeface="Cambria Math" panose="02040503050406030204" pitchFamily="18" charset="0"/>
                          </a:rPr>
                          <m:t>1</m:t>
                        </m:r>
                      </m:num>
                      <m:den>
                        <m:r>
                          <a:rPr lang="en-GB" sz="3800" b="0" i="1" smtClean="0">
                            <a:latin typeface="Cambria Math" panose="02040503050406030204" pitchFamily="18" charset="0"/>
                          </a:rPr>
                          <m:t>2</m:t>
                        </m:r>
                      </m:den>
                    </m:f>
                    <m:sSup>
                      <m:sSupPr>
                        <m:ctrlPr>
                          <a:rPr lang="en-GB" sz="3800" b="0" i="1" smtClean="0">
                            <a:latin typeface="Cambria Math" panose="02040503050406030204" pitchFamily="18" charset="0"/>
                          </a:rPr>
                        </m:ctrlPr>
                      </m:sSupPr>
                      <m:e>
                        <m:r>
                          <a:rPr lang="en-GB" sz="3800" b="0" i="1" smtClean="0">
                            <a:latin typeface="Cambria Math" panose="02040503050406030204" pitchFamily="18" charset="0"/>
                          </a:rPr>
                          <m:t>𝑐</m:t>
                        </m:r>
                      </m:e>
                      <m:sup>
                        <m:r>
                          <a:rPr lang="en-GB" sz="3800" b="0" i="1" smtClean="0">
                            <a:latin typeface="Cambria Math" panose="02040503050406030204" pitchFamily="18" charset="0"/>
                          </a:rPr>
                          <m:t>2</m:t>
                        </m:r>
                      </m:sup>
                    </m:sSup>
                  </m:oMath>
                </a14:m>
                <a:endParaRPr lang="en-GB" sz="3800" dirty="0"/>
              </a:p>
              <a:p>
                <a:r>
                  <a:rPr lang="en-GB" sz="3800" dirty="0"/>
                  <a:t>So </a:t>
                </a:r>
                <a14:m>
                  <m:oMath xmlns:m="http://schemas.openxmlformats.org/officeDocument/2006/math">
                    <m:r>
                      <a:rPr lang="en-GB" sz="3800" i="1">
                        <a:latin typeface="Cambria Math" panose="02040503050406030204" pitchFamily="18" charset="0"/>
                      </a:rPr>
                      <m:t>𝐼</m:t>
                    </m:r>
                    <m:r>
                      <a:rPr lang="en-GB" sz="3800" i="1">
                        <a:latin typeface="Cambria Math" panose="02040503050406030204" pitchFamily="18" charset="0"/>
                      </a:rPr>
                      <m:t>=</m:t>
                    </m:r>
                    <m:r>
                      <a:rPr lang="en-GB" sz="3800" i="1">
                        <a:latin typeface="Cambria Math" panose="02040503050406030204" pitchFamily="18" charset="0"/>
                      </a:rPr>
                      <m:t>h</m:t>
                    </m:r>
                    <m:r>
                      <a:rPr lang="en-GB" sz="3800" i="1">
                        <a:latin typeface="Cambria Math" panose="02040503050406030204" pitchFamily="18" charset="0"/>
                      </a:rPr>
                      <m:t>+</m:t>
                    </m:r>
                    <m:f>
                      <m:fPr>
                        <m:ctrlPr>
                          <a:rPr lang="en-GB" sz="3800" i="1">
                            <a:latin typeface="Cambria Math" panose="02040503050406030204" pitchFamily="18" charset="0"/>
                          </a:rPr>
                        </m:ctrlPr>
                      </m:fPr>
                      <m:num>
                        <m:r>
                          <a:rPr lang="en-GB" sz="3800" i="1">
                            <a:latin typeface="Cambria Math" panose="02040503050406030204" pitchFamily="18" charset="0"/>
                          </a:rPr>
                          <m:t>1</m:t>
                        </m:r>
                      </m:num>
                      <m:den>
                        <m:r>
                          <a:rPr lang="en-GB" sz="3800" i="1">
                            <a:latin typeface="Cambria Math" panose="02040503050406030204" pitchFamily="18" charset="0"/>
                          </a:rPr>
                          <m:t>2</m:t>
                        </m:r>
                      </m:den>
                    </m:f>
                    <m:sSup>
                      <m:sSupPr>
                        <m:ctrlPr>
                          <a:rPr lang="en-GB" sz="3800" i="1">
                            <a:latin typeface="Cambria Math" panose="02040503050406030204" pitchFamily="18" charset="0"/>
                          </a:rPr>
                        </m:ctrlPr>
                      </m:sSupPr>
                      <m:e>
                        <m:r>
                          <a:rPr lang="en-GB" sz="3800" i="1">
                            <a:latin typeface="Cambria Math" panose="02040503050406030204" pitchFamily="18" charset="0"/>
                          </a:rPr>
                          <m:t>𝑐</m:t>
                        </m:r>
                      </m:e>
                      <m:sup>
                        <m:r>
                          <a:rPr lang="en-GB" sz="3800" i="1">
                            <a:latin typeface="Cambria Math" panose="02040503050406030204" pitchFamily="18" charset="0"/>
                          </a:rPr>
                          <m:t>2</m:t>
                        </m:r>
                      </m:sup>
                    </m:sSup>
                    <m:r>
                      <a:rPr lang="en-GB" sz="3800" i="1">
                        <a:latin typeface="Cambria Math" panose="02040503050406030204" pitchFamily="18" charset="0"/>
                      </a:rPr>
                      <m:t>−</m:t>
                    </m:r>
                    <m:r>
                      <a:rPr lang="en-GB" sz="3800" i="1">
                        <a:latin typeface="Cambria Math" panose="02040503050406030204" pitchFamily="18" charset="0"/>
                      </a:rPr>
                      <m:t>𝑈</m:t>
                    </m:r>
                    <m:sSub>
                      <m:sSubPr>
                        <m:ctrlPr>
                          <a:rPr lang="en-GB" sz="3800" i="1">
                            <a:latin typeface="Cambria Math" panose="02040503050406030204" pitchFamily="18" charset="0"/>
                          </a:rPr>
                        </m:ctrlPr>
                      </m:sSubPr>
                      <m:e>
                        <m:r>
                          <a:rPr lang="en-GB" sz="3800" i="1">
                            <a:latin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𝜃</m:t>
                        </m:r>
                      </m:sub>
                    </m:sSub>
                  </m:oMath>
                </a14:m>
                <a:endParaRPr lang="en-GB" sz="3800" dirty="0"/>
              </a:p>
              <a:p>
                <a:r>
                  <a:rPr lang="en-GB" sz="3800" dirty="0"/>
                  <a:t>But </a:t>
                </a:r>
                <a14:m>
                  <m:oMath xmlns:m="http://schemas.openxmlformats.org/officeDocument/2006/math">
                    <m:sSup>
                      <m:sSupPr>
                        <m:ctrlPr>
                          <a:rPr lang="en-GB" sz="3800" i="1" smtClean="0">
                            <a:latin typeface="Cambria Math" panose="02040503050406030204" pitchFamily="18" charset="0"/>
                          </a:rPr>
                        </m:ctrlPr>
                      </m:sSupPr>
                      <m:e>
                        <m:r>
                          <a:rPr lang="en-GB" sz="3800" b="0" i="1" smtClean="0">
                            <a:latin typeface="Cambria Math" panose="02040503050406030204" pitchFamily="18" charset="0"/>
                          </a:rPr>
                          <m:t>𝑐</m:t>
                        </m:r>
                      </m:e>
                      <m:sup>
                        <m:r>
                          <a:rPr lang="en-GB" sz="3800" b="0" i="1" smtClean="0">
                            <a:latin typeface="Cambria Math" panose="02040503050406030204" pitchFamily="18" charset="0"/>
                          </a:rPr>
                          <m:t>2</m:t>
                        </m:r>
                      </m:sup>
                    </m:sSup>
                    <m:r>
                      <a:rPr lang="en-GB" sz="3800" b="0" i="1" smtClean="0">
                        <a:latin typeface="Cambria Math" panose="02040503050406030204" pitchFamily="18" charset="0"/>
                      </a:rPr>
                      <m:t>=</m:t>
                    </m:r>
                    <m:sSubSup>
                      <m:sSubSupPr>
                        <m:ctrlPr>
                          <a:rPr lang="en-GB" sz="3800" b="0" i="1" smtClean="0">
                            <a:latin typeface="Cambria Math" panose="02040503050406030204" pitchFamily="18" charset="0"/>
                          </a:rPr>
                        </m:ctrlPr>
                      </m:sSubSupPr>
                      <m:e>
                        <m:r>
                          <a:rPr lang="en-GB" sz="3800" b="0" i="1" smtClean="0">
                            <a:latin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𝜃</m:t>
                        </m:r>
                      </m:sub>
                      <m:sup>
                        <m:r>
                          <a:rPr lang="en-GB" sz="3800" b="0" i="1" smtClean="0">
                            <a:latin typeface="Cambria Math" panose="02040503050406030204" pitchFamily="18" charset="0"/>
                          </a:rPr>
                          <m:t>2</m:t>
                        </m:r>
                      </m:sup>
                    </m:sSubSup>
                    <m:r>
                      <a:rPr lang="en-GB" sz="3800" b="0" i="1" smtClean="0">
                        <a:latin typeface="Cambria Math" panose="02040503050406030204" pitchFamily="18" charset="0"/>
                      </a:rPr>
                      <m:t>+</m:t>
                    </m:r>
                    <m:sSubSup>
                      <m:sSubSupPr>
                        <m:ctrlPr>
                          <a:rPr lang="en-GB" sz="3800" b="0" i="1" smtClean="0">
                            <a:latin typeface="Cambria Math" panose="02040503050406030204" pitchFamily="18" charset="0"/>
                          </a:rPr>
                        </m:ctrlPr>
                      </m:sSubSupPr>
                      <m:e>
                        <m:r>
                          <a:rPr lang="en-GB" sz="3800" b="0" i="1" smtClean="0">
                            <a:latin typeface="Cambria Math" panose="02040503050406030204" pitchFamily="18" charset="0"/>
                          </a:rPr>
                          <m:t>𝑐</m:t>
                        </m:r>
                      </m:e>
                      <m:sub>
                        <m:r>
                          <a:rPr lang="en-GB" sz="3800" b="0" i="1" smtClean="0">
                            <a:latin typeface="Cambria Math" panose="02040503050406030204" pitchFamily="18" charset="0"/>
                          </a:rPr>
                          <m:t>𝑥</m:t>
                        </m:r>
                      </m:sub>
                      <m:sup>
                        <m:r>
                          <a:rPr lang="en-GB" sz="3800" b="0" i="1" smtClean="0">
                            <a:latin typeface="Cambria Math" panose="02040503050406030204" pitchFamily="18" charset="0"/>
                          </a:rPr>
                          <m:t>2</m:t>
                        </m:r>
                      </m:sup>
                    </m:sSubSup>
                    <m:r>
                      <a:rPr lang="en-GB" sz="3800" b="0" i="1" smtClean="0">
                        <a:latin typeface="Cambria Math" panose="02040503050406030204" pitchFamily="18" charset="0"/>
                      </a:rPr>
                      <m:t>+</m:t>
                    </m:r>
                    <m:sSubSup>
                      <m:sSubSupPr>
                        <m:ctrlPr>
                          <a:rPr lang="en-GB" sz="3800" b="0" i="1" smtClean="0">
                            <a:latin typeface="Cambria Math" panose="02040503050406030204" pitchFamily="18" charset="0"/>
                          </a:rPr>
                        </m:ctrlPr>
                      </m:sSubSupPr>
                      <m:e>
                        <m:r>
                          <a:rPr lang="en-GB" sz="3800" b="0" i="1" smtClean="0">
                            <a:latin typeface="Cambria Math" panose="02040503050406030204" pitchFamily="18" charset="0"/>
                          </a:rPr>
                          <m:t>𝑐</m:t>
                        </m:r>
                      </m:e>
                      <m:sub>
                        <m:r>
                          <a:rPr lang="en-GB" sz="3800" b="0" i="1" smtClean="0">
                            <a:latin typeface="Cambria Math" panose="02040503050406030204" pitchFamily="18" charset="0"/>
                          </a:rPr>
                          <m:t>𝑟</m:t>
                        </m:r>
                      </m:sub>
                      <m:sup>
                        <m:r>
                          <a:rPr lang="en-GB" sz="3800" b="0" i="1" smtClean="0">
                            <a:latin typeface="Cambria Math" panose="02040503050406030204" pitchFamily="18" charset="0"/>
                          </a:rPr>
                          <m:t>2</m:t>
                        </m:r>
                      </m:sup>
                    </m:sSubSup>
                  </m:oMath>
                </a14:m>
                <a:endParaRPr lang="en-GB" sz="3800" dirty="0"/>
              </a:p>
              <a:p>
                <a:r>
                  <a:rPr lang="en-GB" sz="3800" dirty="0"/>
                  <a:t>So </a:t>
                </a:r>
                <a14:m>
                  <m:oMath xmlns:m="http://schemas.openxmlformats.org/officeDocument/2006/math">
                    <m:r>
                      <a:rPr lang="en-GB" sz="3800" i="1">
                        <a:latin typeface="Cambria Math" panose="02040503050406030204" pitchFamily="18" charset="0"/>
                      </a:rPr>
                      <m:t>𝐼</m:t>
                    </m:r>
                    <m:r>
                      <a:rPr lang="en-GB" sz="3800" i="1">
                        <a:latin typeface="Cambria Math" panose="02040503050406030204" pitchFamily="18" charset="0"/>
                      </a:rPr>
                      <m:t>=</m:t>
                    </m:r>
                    <m:r>
                      <a:rPr lang="en-GB" sz="3800" i="1">
                        <a:latin typeface="Cambria Math" panose="02040503050406030204" pitchFamily="18" charset="0"/>
                      </a:rPr>
                      <m:t>h</m:t>
                    </m:r>
                    <m:r>
                      <a:rPr lang="en-GB" sz="3800" i="1">
                        <a:latin typeface="Cambria Math" panose="02040503050406030204" pitchFamily="18" charset="0"/>
                      </a:rPr>
                      <m:t>+</m:t>
                    </m:r>
                    <m:f>
                      <m:fPr>
                        <m:ctrlPr>
                          <a:rPr lang="en-GB" sz="3800" i="1">
                            <a:latin typeface="Cambria Math" panose="02040503050406030204" pitchFamily="18" charset="0"/>
                          </a:rPr>
                        </m:ctrlPr>
                      </m:fPr>
                      <m:num>
                        <m:r>
                          <a:rPr lang="en-GB" sz="3800" i="1">
                            <a:latin typeface="Cambria Math" panose="02040503050406030204" pitchFamily="18" charset="0"/>
                          </a:rPr>
                          <m:t>1</m:t>
                        </m:r>
                      </m:num>
                      <m:den>
                        <m:r>
                          <a:rPr lang="en-GB" sz="3800" i="1">
                            <a:latin typeface="Cambria Math" panose="02040503050406030204" pitchFamily="18" charset="0"/>
                          </a:rPr>
                          <m:t>2</m:t>
                        </m:r>
                      </m:den>
                    </m:f>
                    <m:d>
                      <m:dPr>
                        <m:ctrlPr>
                          <a:rPr lang="en-GB" sz="3800" i="1" smtClean="0">
                            <a:latin typeface="Cambria Math" panose="02040503050406030204" pitchFamily="18" charset="0"/>
                          </a:rPr>
                        </m:ctrlPr>
                      </m:dPr>
                      <m:e>
                        <m:sSubSup>
                          <m:sSubSupPr>
                            <m:ctrlPr>
                              <a:rPr lang="en-GB" sz="3800" i="1">
                                <a:latin typeface="Cambria Math" panose="02040503050406030204" pitchFamily="18" charset="0"/>
                              </a:rPr>
                            </m:ctrlPr>
                          </m:sSubSupPr>
                          <m:e>
                            <m:r>
                              <a:rPr lang="en-GB" sz="3800" i="1">
                                <a:latin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𝜃</m:t>
                            </m:r>
                          </m:sub>
                          <m:sup>
                            <m:r>
                              <a:rPr lang="en-GB" sz="3800" i="1">
                                <a:latin typeface="Cambria Math" panose="02040503050406030204" pitchFamily="18" charset="0"/>
                              </a:rPr>
                              <m:t>2</m:t>
                            </m:r>
                          </m:sup>
                        </m:sSubSup>
                        <m:r>
                          <a:rPr lang="en-GB" sz="3800" i="1">
                            <a:latin typeface="Cambria Math" panose="02040503050406030204" pitchFamily="18" charset="0"/>
                          </a:rPr>
                          <m:t>+</m:t>
                        </m:r>
                        <m:sSubSup>
                          <m:sSubSupPr>
                            <m:ctrlPr>
                              <a:rPr lang="en-GB" sz="3800" i="1">
                                <a:latin typeface="Cambria Math" panose="02040503050406030204" pitchFamily="18" charset="0"/>
                              </a:rPr>
                            </m:ctrlPr>
                          </m:sSubSupPr>
                          <m:e>
                            <m:r>
                              <a:rPr lang="en-GB" sz="3800" i="1">
                                <a:latin typeface="Cambria Math" panose="02040503050406030204" pitchFamily="18" charset="0"/>
                              </a:rPr>
                              <m:t>𝑐</m:t>
                            </m:r>
                          </m:e>
                          <m:sub>
                            <m:r>
                              <a:rPr lang="en-GB" sz="3800" i="1">
                                <a:latin typeface="Cambria Math" panose="02040503050406030204" pitchFamily="18" charset="0"/>
                              </a:rPr>
                              <m:t>𝑥</m:t>
                            </m:r>
                          </m:sub>
                          <m:sup>
                            <m:r>
                              <a:rPr lang="en-GB" sz="3800" i="1">
                                <a:latin typeface="Cambria Math" panose="02040503050406030204" pitchFamily="18" charset="0"/>
                              </a:rPr>
                              <m:t>2</m:t>
                            </m:r>
                          </m:sup>
                        </m:sSubSup>
                        <m:r>
                          <a:rPr lang="en-GB" sz="3800" i="1">
                            <a:latin typeface="Cambria Math" panose="02040503050406030204" pitchFamily="18" charset="0"/>
                          </a:rPr>
                          <m:t>+</m:t>
                        </m:r>
                        <m:sSubSup>
                          <m:sSubSupPr>
                            <m:ctrlPr>
                              <a:rPr lang="en-GB" sz="3800" i="1">
                                <a:latin typeface="Cambria Math" panose="02040503050406030204" pitchFamily="18" charset="0"/>
                              </a:rPr>
                            </m:ctrlPr>
                          </m:sSubSupPr>
                          <m:e>
                            <m:r>
                              <a:rPr lang="en-GB" sz="3800" i="1">
                                <a:latin typeface="Cambria Math" panose="02040503050406030204" pitchFamily="18" charset="0"/>
                              </a:rPr>
                              <m:t>𝑐</m:t>
                            </m:r>
                          </m:e>
                          <m:sub>
                            <m:r>
                              <a:rPr lang="en-GB" sz="3800" i="1">
                                <a:latin typeface="Cambria Math" panose="02040503050406030204" pitchFamily="18" charset="0"/>
                              </a:rPr>
                              <m:t>𝑟</m:t>
                            </m:r>
                          </m:sub>
                          <m:sup>
                            <m:r>
                              <a:rPr lang="en-GB" sz="3800" i="1">
                                <a:latin typeface="Cambria Math" panose="02040503050406030204" pitchFamily="18" charset="0"/>
                              </a:rPr>
                              <m:t>2</m:t>
                            </m:r>
                          </m:sup>
                        </m:sSubSup>
                      </m:e>
                    </m:d>
                    <m:r>
                      <a:rPr lang="en-GB" sz="3800" i="1">
                        <a:latin typeface="Cambria Math" panose="02040503050406030204" pitchFamily="18" charset="0"/>
                      </a:rPr>
                      <m:t>−</m:t>
                    </m:r>
                    <m:r>
                      <a:rPr lang="en-GB" sz="3800" i="1">
                        <a:latin typeface="Cambria Math" panose="02040503050406030204" pitchFamily="18" charset="0"/>
                      </a:rPr>
                      <m:t>𝑈</m:t>
                    </m:r>
                    <m:sSub>
                      <m:sSubPr>
                        <m:ctrlPr>
                          <a:rPr lang="en-GB" sz="3800" i="1">
                            <a:latin typeface="Cambria Math" panose="02040503050406030204" pitchFamily="18" charset="0"/>
                          </a:rPr>
                        </m:ctrlPr>
                      </m:sSubPr>
                      <m:e>
                        <m:r>
                          <a:rPr lang="en-GB" sz="3800" i="1">
                            <a:latin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𝜃</m:t>
                        </m:r>
                      </m:sub>
                    </m:sSub>
                  </m:oMath>
                </a14:m>
                <a:endParaRPr lang="en-GB" sz="3800" dirty="0"/>
              </a:p>
              <a:p>
                <a:r>
                  <a:rPr lang="en-GB" sz="3800" b="0" dirty="0">
                    <a:ea typeface="Cambria Math" panose="02040503050406030204" pitchFamily="18" charset="0"/>
                  </a:rPr>
                  <a:t>Now </a:t>
                </a:r>
                <a14:m>
                  <m:oMath xmlns:m="http://schemas.openxmlformats.org/officeDocument/2006/math">
                    <m:sSup>
                      <m:sSupPr>
                        <m:ctrlPr>
                          <a:rPr lang="en-GB" sz="3800" b="0" i="1" smtClean="0">
                            <a:latin typeface="Cambria Math" panose="02040503050406030204" pitchFamily="18" charset="0"/>
                            <a:ea typeface="Cambria Math" panose="02040503050406030204" pitchFamily="18" charset="0"/>
                          </a:rPr>
                        </m:ctrlPr>
                      </m:sSupPr>
                      <m:e>
                        <m:r>
                          <a:rPr lang="en-GB" sz="3800" b="0" i="1" smtClean="0">
                            <a:latin typeface="Cambria Math" panose="02040503050406030204" pitchFamily="18" charset="0"/>
                            <a:ea typeface="Cambria Math" panose="02040503050406030204" pitchFamily="18" charset="0"/>
                          </a:rPr>
                          <m:t>𝑤</m:t>
                        </m:r>
                      </m:e>
                      <m:sup>
                        <m:r>
                          <a:rPr lang="en-GB" sz="3800" b="0" i="1" smtClean="0">
                            <a:latin typeface="Cambria Math" panose="02040503050406030204" pitchFamily="18" charset="0"/>
                            <a:ea typeface="Cambria Math" panose="02040503050406030204" pitchFamily="18" charset="0"/>
                          </a:rPr>
                          <m:t>2</m:t>
                        </m:r>
                      </m:sup>
                    </m:sSup>
                    <m:r>
                      <a:rPr lang="en-GB" sz="3800" b="0" i="1" smtClean="0">
                        <a:latin typeface="Cambria Math" panose="02040503050406030204" pitchFamily="18" charset="0"/>
                        <a:ea typeface="Cambria Math" panose="02040503050406030204" pitchFamily="18" charset="0"/>
                      </a:rPr>
                      <m:t>=</m:t>
                    </m:r>
                    <m:sSup>
                      <m:sSupPr>
                        <m:ctrlPr>
                          <a:rPr lang="en-GB" sz="3800" b="0" i="1" smtClean="0">
                            <a:latin typeface="Cambria Math" panose="02040503050406030204" pitchFamily="18" charset="0"/>
                            <a:ea typeface="Cambria Math" panose="02040503050406030204" pitchFamily="18" charset="0"/>
                          </a:rPr>
                        </m:ctrlPr>
                      </m:sSupPr>
                      <m:e>
                        <m:d>
                          <m:dPr>
                            <m:ctrlPr>
                              <a:rPr lang="en-GB" sz="3800" b="0" i="1" smtClean="0">
                                <a:latin typeface="Cambria Math" panose="02040503050406030204" pitchFamily="18" charset="0"/>
                                <a:ea typeface="Cambria Math" panose="02040503050406030204" pitchFamily="18" charset="0"/>
                              </a:rPr>
                            </m:ctrlPr>
                          </m:dPr>
                          <m:e>
                            <m:r>
                              <a:rPr lang="en-GB" sz="3800" b="0" i="1" smtClean="0">
                                <a:latin typeface="Cambria Math" panose="02040503050406030204" pitchFamily="18" charset="0"/>
                                <a:ea typeface="Cambria Math" panose="02040503050406030204" pitchFamily="18" charset="0"/>
                              </a:rPr>
                              <m:t>𝑈</m:t>
                            </m:r>
                            <m:r>
                              <a:rPr lang="en-GB" sz="3800" b="0" i="1" smtClean="0">
                                <a:latin typeface="Cambria Math" panose="02040503050406030204" pitchFamily="18" charset="0"/>
                                <a:ea typeface="Cambria Math" panose="02040503050406030204" pitchFamily="18" charset="0"/>
                              </a:rPr>
                              <m:t>−</m:t>
                            </m:r>
                            <m:sSub>
                              <m:sSubPr>
                                <m:ctrlPr>
                                  <a:rPr lang="en-GB" sz="3800" b="0" i="1" smtClean="0">
                                    <a:latin typeface="Cambria Math" panose="02040503050406030204" pitchFamily="18" charset="0"/>
                                    <a:ea typeface="Cambria Math" panose="02040503050406030204" pitchFamily="18" charset="0"/>
                                  </a:rPr>
                                </m:ctrlPr>
                              </m:sSubPr>
                              <m:e>
                                <m:r>
                                  <a:rPr lang="en-GB" sz="3800" b="0" i="1" smtClean="0">
                                    <a:latin typeface="Cambria Math" panose="02040503050406030204" pitchFamily="18" charset="0"/>
                                    <a:ea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𝜃</m:t>
                                </m:r>
                              </m:sub>
                            </m:sSub>
                          </m:e>
                        </m:d>
                      </m:e>
                      <m:sup>
                        <m:r>
                          <a:rPr lang="en-GB" sz="3800" b="0" i="1" smtClean="0">
                            <a:latin typeface="Cambria Math" panose="02040503050406030204" pitchFamily="18" charset="0"/>
                            <a:ea typeface="Cambria Math" panose="02040503050406030204" pitchFamily="18" charset="0"/>
                          </a:rPr>
                          <m:t>2</m:t>
                        </m:r>
                      </m:sup>
                    </m:sSup>
                    <m:r>
                      <a:rPr lang="en-GB" sz="3800" b="0" i="1" smtClean="0">
                        <a:latin typeface="Cambria Math" panose="02040503050406030204" pitchFamily="18" charset="0"/>
                        <a:ea typeface="Cambria Math" panose="02040503050406030204" pitchFamily="18" charset="0"/>
                      </a:rPr>
                      <m:t>+</m:t>
                    </m:r>
                    <m:sSubSup>
                      <m:sSubSupPr>
                        <m:ctrlPr>
                          <a:rPr lang="en-GB" sz="3800" b="0" i="1" smtClean="0">
                            <a:latin typeface="Cambria Math" panose="02040503050406030204" pitchFamily="18" charset="0"/>
                            <a:ea typeface="Cambria Math" panose="02040503050406030204" pitchFamily="18" charset="0"/>
                          </a:rPr>
                        </m:ctrlPr>
                      </m:sSubSupPr>
                      <m:e>
                        <m:r>
                          <a:rPr lang="en-GB" sz="3800" b="0" i="1" smtClean="0">
                            <a:latin typeface="Cambria Math" panose="02040503050406030204" pitchFamily="18" charset="0"/>
                            <a:ea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𝑥</m:t>
                        </m:r>
                      </m:sub>
                      <m:sup>
                        <m:r>
                          <a:rPr lang="en-GB" sz="3800" b="0" i="1" smtClean="0">
                            <a:latin typeface="Cambria Math" panose="02040503050406030204" pitchFamily="18" charset="0"/>
                            <a:ea typeface="Cambria Math" panose="02040503050406030204" pitchFamily="18" charset="0"/>
                          </a:rPr>
                          <m:t>2</m:t>
                        </m:r>
                      </m:sup>
                    </m:sSubSup>
                    <m:r>
                      <a:rPr lang="en-GB" sz="3800" b="0" i="1" smtClean="0">
                        <a:latin typeface="Cambria Math" panose="02040503050406030204" pitchFamily="18" charset="0"/>
                        <a:ea typeface="Cambria Math" panose="02040503050406030204" pitchFamily="18" charset="0"/>
                      </a:rPr>
                      <m:t>+</m:t>
                    </m:r>
                    <m:sSubSup>
                      <m:sSubSupPr>
                        <m:ctrlPr>
                          <a:rPr lang="en-GB" sz="3800" b="0" i="1" smtClean="0">
                            <a:latin typeface="Cambria Math" panose="02040503050406030204" pitchFamily="18" charset="0"/>
                            <a:ea typeface="Cambria Math" panose="02040503050406030204" pitchFamily="18" charset="0"/>
                          </a:rPr>
                        </m:ctrlPr>
                      </m:sSubSupPr>
                      <m:e>
                        <m:r>
                          <a:rPr lang="en-GB" sz="3800" b="0" i="1" smtClean="0">
                            <a:latin typeface="Cambria Math" panose="02040503050406030204" pitchFamily="18" charset="0"/>
                            <a:ea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𝑟</m:t>
                        </m:r>
                      </m:sub>
                      <m:sup>
                        <m:r>
                          <a:rPr lang="en-GB" sz="3800" b="0" i="1" smtClean="0">
                            <a:latin typeface="Cambria Math" panose="02040503050406030204" pitchFamily="18" charset="0"/>
                            <a:ea typeface="Cambria Math" panose="02040503050406030204" pitchFamily="18" charset="0"/>
                          </a:rPr>
                          <m:t>2</m:t>
                        </m:r>
                      </m:sup>
                    </m:sSubSup>
                    <m:r>
                      <a:rPr lang="en-GB" sz="3800" b="0" i="1" smtClean="0">
                        <a:latin typeface="Cambria Math" panose="02040503050406030204" pitchFamily="18" charset="0"/>
                        <a:ea typeface="Cambria Math" panose="02040503050406030204" pitchFamily="18" charset="0"/>
                      </a:rPr>
                      <m:t>=</m:t>
                    </m:r>
                    <m:sSup>
                      <m:sSupPr>
                        <m:ctrlPr>
                          <a:rPr lang="en-GB" sz="3800" b="0" i="1" smtClean="0">
                            <a:latin typeface="Cambria Math" panose="02040503050406030204" pitchFamily="18" charset="0"/>
                            <a:ea typeface="Cambria Math" panose="02040503050406030204" pitchFamily="18" charset="0"/>
                          </a:rPr>
                        </m:ctrlPr>
                      </m:sSupPr>
                      <m:e>
                        <m:r>
                          <a:rPr lang="en-GB" sz="3800" b="0" i="1" smtClean="0">
                            <a:latin typeface="Cambria Math" panose="02040503050406030204" pitchFamily="18" charset="0"/>
                            <a:ea typeface="Cambria Math" panose="02040503050406030204" pitchFamily="18" charset="0"/>
                          </a:rPr>
                          <m:t>𝑈</m:t>
                        </m:r>
                      </m:e>
                      <m:sup>
                        <m:r>
                          <a:rPr lang="en-GB" sz="3800" b="0" i="1" smtClean="0">
                            <a:latin typeface="Cambria Math" panose="02040503050406030204" pitchFamily="18" charset="0"/>
                            <a:ea typeface="Cambria Math" panose="02040503050406030204" pitchFamily="18" charset="0"/>
                          </a:rPr>
                          <m:t>2</m:t>
                        </m:r>
                      </m:sup>
                    </m:sSup>
                    <m:r>
                      <a:rPr lang="en-GB" sz="3800" b="0" i="1" smtClean="0">
                        <a:latin typeface="Cambria Math" panose="02040503050406030204" pitchFamily="18" charset="0"/>
                        <a:ea typeface="Cambria Math" panose="02040503050406030204" pitchFamily="18" charset="0"/>
                      </a:rPr>
                      <m:t>+</m:t>
                    </m:r>
                    <m:sSubSup>
                      <m:sSubSupPr>
                        <m:ctrlPr>
                          <a:rPr lang="en-GB" sz="3800" b="0" i="1" smtClean="0">
                            <a:latin typeface="Cambria Math" panose="02040503050406030204" pitchFamily="18" charset="0"/>
                            <a:ea typeface="Cambria Math" panose="02040503050406030204" pitchFamily="18" charset="0"/>
                          </a:rPr>
                        </m:ctrlPr>
                      </m:sSubSupPr>
                      <m:e>
                        <m:r>
                          <a:rPr lang="en-GB" sz="3800" b="0" i="1" smtClean="0">
                            <a:latin typeface="Cambria Math" panose="02040503050406030204" pitchFamily="18" charset="0"/>
                            <a:ea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𝜃</m:t>
                        </m:r>
                      </m:sub>
                      <m:sup>
                        <m:r>
                          <a:rPr lang="en-GB" sz="3800" b="0" i="1" smtClean="0">
                            <a:latin typeface="Cambria Math" panose="02040503050406030204" pitchFamily="18" charset="0"/>
                            <a:ea typeface="Cambria Math" panose="02040503050406030204" pitchFamily="18" charset="0"/>
                          </a:rPr>
                          <m:t>2</m:t>
                        </m:r>
                      </m:sup>
                    </m:sSubSup>
                    <m:r>
                      <a:rPr lang="en-GB" sz="3800" b="0" i="1" smtClean="0">
                        <a:latin typeface="Cambria Math" panose="02040503050406030204" pitchFamily="18" charset="0"/>
                        <a:ea typeface="Cambria Math" panose="02040503050406030204" pitchFamily="18" charset="0"/>
                      </a:rPr>
                      <m:t>−2</m:t>
                    </m:r>
                    <m:r>
                      <a:rPr lang="en-GB" sz="3800" b="0" i="1" smtClean="0">
                        <a:latin typeface="Cambria Math" panose="02040503050406030204" pitchFamily="18" charset="0"/>
                        <a:ea typeface="Cambria Math" panose="02040503050406030204" pitchFamily="18" charset="0"/>
                      </a:rPr>
                      <m:t>𝑈</m:t>
                    </m:r>
                    <m:sSub>
                      <m:sSubPr>
                        <m:ctrlPr>
                          <a:rPr lang="en-GB" sz="3800" b="0" i="1" smtClean="0">
                            <a:latin typeface="Cambria Math" panose="02040503050406030204" pitchFamily="18" charset="0"/>
                            <a:ea typeface="Cambria Math" panose="02040503050406030204" pitchFamily="18" charset="0"/>
                          </a:rPr>
                        </m:ctrlPr>
                      </m:sSubPr>
                      <m:e>
                        <m:r>
                          <a:rPr lang="en-GB" sz="3800" b="0" i="1" smtClean="0">
                            <a:latin typeface="Cambria Math" panose="02040503050406030204" pitchFamily="18" charset="0"/>
                            <a:ea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𝜃</m:t>
                        </m:r>
                      </m:sub>
                    </m:sSub>
                    <m:r>
                      <a:rPr lang="en-GB" sz="3800" i="1">
                        <a:latin typeface="Cambria Math" panose="02040503050406030204" pitchFamily="18" charset="0"/>
                        <a:ea typeface="Cambria Math" panose="02040503050406030204" pitchFamily="18" charset="0"/>
                      </a:rPr>
                      <m:t>+</m:t>
                    </m:r>
                    <m:sSubSup>
                      <m:sSubSupPr>
                        <m:ctrlPr>
                          <a:rPr lang="en-GB" sz="3800" i="1">
                            <a:latin typeface="Cambria Math" panose="02040503050406030204" pitchFamily="18" charset="0"/>
                            <a:ea typeface="Cambria Math" panose="02040503050406030204" pitchFamily="18" charset="0"/>
                          </a:rPr>
                        </m:ctrlPr>
                      </m:sSubSupPr>
                      <m:e>
                        <m:r>
                          <a:rPr lang="en-GB" sz="3800" i="1">
                            <a:latin typeface="Cambria Math" panose="02040503050406030204" pitchFamily="18" charset="0"/>
                            <a:ea typeface="Cambria Math" panose="02040503050406030204" pitchFamily="18" charset="0"/>
                          </a:rPr>
                          <m:t>𝑐</m:t>
                        </m:r>
                      </m:e>
                      <m:sub>
                        <m:r>
                          <a:rPr lang="en-GB" sz="3800" b="0" i="1" smtClean="0">
                            <a:latin typeface="Cambria Math" panose="02040503050406030204" pitchFamily="18" charset="0"/>
                            <a:ea typeface="Cambria Math" panose="02040503050406030204" pitchFamily="18" charset="0"/>
                          </a:rPr>
                          <m:t>𝑥</m:t>
                        </m:r>
                      </m:sub>
                      <m:sup>
                        <m:r>
                          <a:rPr lang="en-GB" sz="3800" i="1">
                            <a:latin typeface="Cambria Math" panose="02040503050406030204" pitchFamily="18" charset="0"/>
                            <a:ea typeface="Cambria Math" panose="02040503050406030204" pitchFamily="18" charset="0"/>
                          </a:rPr>
                          <m:t>2</m:t>
                        </m:r>
                      </m:sup>
                    </m:sSubSup>
                    <m:r>
                      <a:rPr lang="en-GB" sz="3800" i="1">
                        <a:latin typeface="Cambria Math" panose="02040503050406030204" pitchFamily="18" charset="0"/>
                        <a:ea typeface="Cambria Math" panose="02040503050406030204" pitchFamily="18" charset="0"/>
                      </a:rPr>
                      <m:t>+</m:t>
                    </m:r>
                    <m:sSubSup>
                      <m:sSubSupPr>
                        <m:ctrlPr>
                          <a:rPr lang="en-GB" sz="3800" i="1">
                            <a:latin typeface="Cambria Math" panose="02040503050406030204" pitchFamily="18" charset="0"/>
                            <a:ea typeface="Cambria Math" panose="02040503050406030204" pitchFamily="18" charset="0"/>
                          </a:rPr>
                        </m:ctrlPr>
                      </m:sSubSupPr>
                      <m:e>
                        <m:r>
                          <a:rPr lang="en-GB" sz="3800" i="1">
                            <a:latin typeface="Cambria Math" panose="02040503050406030204" pitchFamily="18" charset="0"/>
                            <a:ea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𝑟</m:t>
                        </m:r>
                      </m:sub>
                      <m:sup>
                        <m:r>
                          <a:rPr lang="en-GB" sz="3800" i="1">
                            <a:latin typeface="Cambria Math" panose="02040503050406030204" pitchFamily="18" charset="0"/>
                            <a:ea typeface="Cambria Math" panose="02040503050406030204" pitchFamily="18" charset="0"/>
                          </a:rPr>
                          <m:t>2</m:t>
                        </m:r>
                      </m:sup>
                    </m:sSubSup>
                  </m:oMath>
                </a14:m>
                <a:endParaRPr lang="en-GB" sz="3800" dirty="0">
                  <a:ea typeface="Cambria Math" panose="02040503050406030204" pitchFamily="18" charset="0"/>
                </a:endParaRPr>
              </a:p>
              <a:p>
                <a:r>
                  <a:rPr lang="en-GB" sz="3800" b="0" dirty="0"/>
                  <a:t>Therefore: </a:t>
                </a:r>
                <a14:m>
                  <m:oMath xmlns:m="http://schemas.openxmlformats.org/officeDocument/2006/math">
                    <m:sSup>
                      <m:sSupPr>
                        <m:ctrlPr>
                          <a:rPr lang="en-GB" sz="3800" i="1">
                            <a:latin typeface="Cambria Math" panose="02040503050406030204" pitchFamily="18" charset="0"/>
                            <a:ea typeface="Cambria Math" panose="02040503050406030204" pitchFamily="18" charset="0"/>
                          </a:rPr>
                        </m:ctrlPr>
                      </m:sSupPr>
                      <m:e>
                        <m:r>
                          <a:rPr lang="en-GB" sz="3800" i="1">
                            <a:latin typeface="Cambria Math" panose="02040503050406030204" pitchFamily="18" charset="0"/>
                            <a:ea typeface="Cambria Math" panose="02040503050406030204" pitchFamily="18" charset="0"/>
                          </a:rPr>
                          <m:t>𝑤</m:t>
                        </m:r>
                      </m:e>
                      <m:sup>
                        <m:r>
                          <a:rPr lang="en-GB" sz="3800" i="1">
                            <a:latin typeface="Cambria Math" panose="02040503050406030204" pitchFamily="18" charset="0"/>
                            <a:ea typeface="Cambria Math" panose="02040503050406030204" pitchFamily="18" charset="0"/>
                          </a:rPr>
                          <m:t>2</m:t>
                        </m:r>
                      </m:sup>
                    </m:sSup>
                    <m:r>
                      <a:rPr lang="en-GB" sz="3800" b="0" i="1" smtClean="0">
                        <a:latin typeface="Cambria Math" panose="02040503050406030204" pitchFamily="18" charset="0"/>
                        <a:ea typeface="Cambria Math" panose="02040503050406030204" pitchFamily="18" charset="0"/>
                      </a:rPr>
                      <m:t>−</m:t>
                    </m:r>
                    <m:sSup>
                      <m:sSupPr>
                        <m:ctrlPr>
                          <a:rPr lang="en-GB" sz="3800" i="1">
                            <a:latin typeface="Cambria Math" panose="02040503050406030204" pitchFamily="18" charset="0"/>
                            <a:ea typeface="Cambria Math" panose="02040503050406030204" pitchFamily="18" charset="0"/>
                          </a:rPr>
                        </m:ctrlPr>
                      </m:sSupPr>
                      <m:e>
                        <m:r>
                          <a:rPr lang="en-GB" sz="3800" i="1">
                            <a:latin typeface="Cambria Math" panose="02040503050406030204" pitchFamily="18" charset="0"/>
                            <a:ea typeface="Cambria Math" panose="02040503050406030204" pitchFamily="18" charset="0"/>
                          </a:rPr>
                          <m:t>𝑈</m:t>
                        </m:r>
                      </m:e>
                      <m:sup>
                        <m:r>
                          <a:rPr lang="en-GB" sz="3800" i="1">
                            <a:latin typeface="Cambria Math" panose="02040503050406030204" pitchFamily="18" charset="0"/>
                            <a:ea typeface="Cambria Math" panose="02040503050406030204" pitchFamily="18" charset="0"/>
                          </a:rPr>
                          <m:t>2</m:t>
                        </m:r>
                      </m:sup>
                    </m:sSup>
                    <m:r>
                      <a:rPr lang="en-GB" sz="3800" b="0" i="1" smtClean="0">
                        <a:latin typeface="Cambria Math" panose="02040503050406030204" pitchFamily="18" charset="0"/>
                        <a:ea typeface="Cambria Math" panose="02040503050406030204" pitchFamily="18" charset="0"/>
                      </a:rPr>
                      <m:t>+</m:t>
                    </m:r>
                    <m:r>
                      <a:rPr lang="en-GB" sz="3800" i="1">
                        <a:latin typeface="Cambria Math" panose="02040503050406030204" pitchFamily="18" charset="0"/>
                        <a:ea typeface="Cambria Math" panose="02040503050406030204" pitchFamily="18" charset="0"/>
                      </a:rPr>
                      <m:t>2</m:t>
                    </m:r>
                    <m:r>
                      <a:rPr lang="en-GB" sz="3800" i="1">
                        <a:latin typeface="Cambria Math" panose="02040503050406030204" pitchFamily="18" charset="0"/>
                        <a:ea typeface="Cambria Math" panose="02040503050406030204" pitchFamily="18" charset="0"/>
                      </a:rPr>
                      <m:t>𝑈</m:t>
                    </m:r>
                    <m:sSub>
                      <m:sSubPr>
                        <m:ctrlPr>
                          <a:rPr lang="en-GB" sz="3800" i="1">
                            <a:latin typeface="Cambria Math" panose="02040503050406030204" pitchFamily="18" charset="0"/>
                            <a:ea typeface="Cambria Math" panose="02040503050406030204" pitchFamily="18" charset="0"/>
                          </a:rPr>
                        </m:ctrlPr>
                      </m:sSubPr>
                      <m:e>
                        <m:r>
                          <a:rPr lang="en-GB" sz="3800" i="1">
                            <a:latin typeface="Cambria Math" panose="02040503050406030204" pitchFamily="18" charset="0"/>
                            <a:ea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𝜃</m:t>
                        </m:r>
                      </m:sub>
                    </m:sSub>
                    <m:r>
                      <a:rPr lang="en-GB" sz="3800" b="0" i="1" smtClean="0">
                        <a:latin typeface="Cambria Math" panose="02040503050406030204" pitchFamily="18" charset="0"/>
                        <a:ea typeface="Cambria Math" panose="02040503050406030204" pitchFamily="18" charset="0"/>
                      </a:rPr>
                      <m:t>=</m:t>
                    </m:r>
                    <m:sSubSup>
                      <m:sSubSupPr>
                        <m:ctrlPr>
                          <a:rPr lang="en-GB" sz="3800" i="1">
                            <a:latin typeface="Cambria Math" panose="02040503050406030204" pitchFamily="18" charset="0"/>
                            <a:ea typeface="Cambria Math" panose="02040503050406030204" pitchFamily="18" charset="0"/>
                          </a:rPr>
                        </m:ctrlPr>
                      </m:sSubSupPr>
                      <m:e>
                        <m:r>
                          <a:rPr lang="en-GB" sz="3800" i="1">
                            <a:latin typeface="Cambria Math" panose="02040503050406030204" pitchFamily="18" charset="0"/>
                            <a:ea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𝜃</m:t>
                        </m:r>
                      </m:sub>
                      <m:sup>
                        <m:r>
                          <a:rPr lang="en-GB" sz="3800" i="1">
                            <a:latin typeface="Cambria Math" panose="02040503050406030204" pitchFamily="18" charset="0"/>
                            <a:ea typeface="Cambria Math" panose="02040503050406030204" pitchFamily="18" charset="0"/>
                          </a:rPr>
                          <m:t>2</m:t>
                        </m:r>
                      </m:sup>
                    </m:sSubSup>
                    <m:r>
                      <a:rPr lang="en-GB" sz="3800" b="0" i="1" smtClean="0">
                        <a:latin typeface="Cambria Math" panose="02040503050406030204" pitchFamily="18" charset="0"/>
                        <a:ea typeface="Cambria Math" panose="02040503050406030204" pitchFamily="18" charset="0"/>
                      </a:rPr>
                      <m:t>+</m:t>
                    </m:r>
                    <m:sSubSup>
                      <m:sSubSupPr>
                        <m:ctrlPr>
                          <a:rPr lang="en-GB" sz="3800" i="1">
                            <a:latin typeface="Cambria Math" panose="02040503050406030204" pitchFamily="18" charset="0"/>
                            <a:ea typeface="Cambria Math" panose="02040503050406030204" pitchFamily="18" charset="0"/>
                          </a:rPr>
                        </m:ctrlPr>
                      </m:sSubSupPr>
                      <m:e>
                        <m:r>
                          <a:rPr lang="en-GB" sz="3800" i="1">
                            <a:latin typeface="Cambria Math" panose="02040503050406030204" pitchFamily="18" charset="0"/>
                            <a:ea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𝑥</m:t>
                        </m:r>
                      </m:sub>
                      <m:sup>
                        <m:r>
                          <a:rPr lang="en-GB" sz="3800" i="1">
                            <a:latin typeface="Cambria Math" panose="02040503050406030204" pitchFamily="18" charset="0"/>
                            <a:ea typeface="Cambria Math" panose="02040503050406030204" pitchFamily="18" charset="0"/>
                          </a:rPr>
                          <m:t>2</m:t>
                        </m:r>
                      </m:sup>
                    </m:sSubSup>
                    <m:r>
                      <a:rPr lang="en-GB" sz="3800" i="1">
                        <a:latin typeface="Cambria Math" panose="02040503050406030204" pitchFamily="18" charset="0"/>
                        <a:ea typeface="Cambria Math" panose="02040503050406030204" pitchFamily="18" charset="0"/>
                      </a:rPr>
                      <m:t>+</m:t>
                    </m:r>
                    <m:sSubSup>
                      <m:sSubSupPr>
                        <m:ctrlPr>
                          <a:rPr lang="en-GB" sz="3800" i="1">
                            <a:latin typeface="Cambria Math" panose="02040503050406030204" pitchFamily="18" charset="0"/>
                            <a:ea typeface="Cambria Math" panose="02040503050406030204" pitchFamily="18" charset="0"/>
                          </a:rPr>
                        </m:ctrlPr>
                      </m:sSubSupPr>
                      <m:e>
                        <m:r>
                          <a:rPr lang="en-GB" sz="3800" i="1">
                            <a:latin typeface="Cambria Math" panose="02040503050406030204" pitchFamily="18" charset="0"/>
                            <a:ea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𝑟</m:t>
                        </m:r>
                      </m:sub>
                      <m:sup>
                        <m:r>
                          <a:rPr lang="en-GB" sz="3800" i="1">
                            <a:latin typeface="Cambria Math" panose="02040503050406030204" pitchFamily="18" charset="0"/>
                            <a:ea typeface="Cambria Math" panose="02040503050406030204" pitchFamily="18" charset="0"/>
                          </a:rPr>
                          <m:t>2</m:t>
                        </m:r>
                      </m:sup>
                    </m:sSubSup>
                  </m:oMath>
                </a14:m>
                <a:endParaRPr lang="en-GB" sz="3800" b="0" dirty="0"/>
              </a:p>
              <a:p>
                <a:r>
                  <a:rPr lang="en-GB" sz="3800" b="0" dirty="0"/>
                  <a:t>So substituting into the expression for </a:t>
                </a:r>
                <a:r>
                  <a:rPr lang="en-GB" sz="3800" b="0" i="1" dirty="0">
                    <a:latin typeface="Times New Roman" panose="02020603050405020304" pitchFamily="18" charset="0"/>
                    <a:cs typeface="Times New Roman" panose="02020603050405020304" pitchFamily="18" charset="0"/>
                  </a:rPr>
                  <a:t>I</a:t>
                </a:r>
                <a:r>
                  <a:rPr lang="en-GB" sz="3800" b="0" dirty="0"/>
                  <a:t>:</a:t>
                </a:r>
              </a:p>
              <a:p>
                <a14:m>
                  <m:oMath xmlns:m="http://schemas.openxmlformats.org/officeDocument/2006/math">
                    <m:r>
                      <a:rPr lang="en-GB" sz="3800" i="1">
                        <a:latin typeface="Cambria Math" panose="02040503050406030204" pitchFamily="18" charset="0"/>
                      </a:rPr>
                      <m:t>𝐼</m:t>
                    </m:r>
                    <m:r>
                      <a:rPr lang="en-GB" sz="3800" i="1">
                        <a:latin typeface="Cambria Math" panose="02040503050406030204" pitchFamily="18" charset="0"/>
                      </a:rPr>
                      <m:t>=</m:t>
                    </m:r>
                    <m:r>
                      <a:rPr lang="en-GB" sz="3800" i="1">
                        <a:latin typeface="Cambria Math" panose="02040503050406030204" pitchFamily="18" charset="0"/>
                      </a:rPr>
                      <m:t>h</m:t>
                    </m:r>
                    <m:r>
                      <a:rPr lang="en-GB" sz="3800" i="1">
                        <a:latin typeface="Cambria Math" panose="02040503050406030204" pitchFamily="18" charset="0"/>
                      </a:rPr>
                      <m:t>+</m:t>
                    </m:r>
                    <m:f>
                      <m:fPr>
                        <m:ctrlPr>
                          <a:rPr lang="en-GB" sz="3800" i="1">
                            <a:latin typeface="Cambria Math" panose="02040503050406030204" pitchFamily="18" charset="0"/>
                          </a:rPr>
                        </m:ctrlPr>
                      </m:fPr>
                      <m:num>
                        <m:r>
                          <a:rPr lang="en-GB" sz="3800" i="1">
                            <a:latin typeface="Cambria Math" panose="02040503050406030204" pitchFamily="18" charset="0"/>
                          </a:rPr>
                          <m:t>1</m:t>
                        </m:r>
                      </m:num>
                      <m:den>
                        <m:r>
                          <a:rPr lang="en-GB" sz="3800" i="1">
                            <a:latin typeface="Cambria Math" panose="02040503050406030204" pitchFamily="18" charset="0"/>
                          </a:rPr>
                          <m:t>2</m:t>
                        </m:r>
                      </m:den>
                    </m:f>
                    <m:d>
                      <m:dPr>
                        <m:ctrlPr>
                          <a:rPr lang="en-GB" sz="3800" i="1">
                            <a:latin typeface="Cambria Math" panose="02040503050406030204" pitchFamily="18" charset="0"/>
                          </a:rPr>
                        </m:ctrlPr>
                      </m:dPr>
                      <m:e>
                        <m:sSup>
                          <m:sSupPr>
                            <m:ctrlPr>
                              <a:rPr lang="en-GB" sz="3800" i="1">
                                <a:latin typeface="Cambria Math" panose="02040503050406030204" pitchFamily="18" charset="0"/>
                                <a:ea typeface="Cambria Math" panose="02040503050406030204" pitchFamily="18" charset="0"/>
                              </a:rPr>
                            </m:ctrlPr>
                          </m:sSupPr>
                          <m:e>
                            <m:r>
                              <a:rPr lang="en-GB" sz="3800" i="1">
                                <a:latin typeface="Cambria Math" panose="02040503050406030204" pitchFamily="18" charset="0"/>
                                <a:ea typeface="Cambria Math" panose="02040503050406030204" pitchFamily="18" charset="0"/>
                              </a:rPr>
                              <m:t>𝑤</m:t>
                            </m:r>
                          </m:e>
                          <m:sup>
                            <m:r>
                              <a:rPr lang="en-GB" sz="3800" i="1">
                                <a:latin typeface="Cambria Math" panose="02040503050406030204" pitchFamily="18" charset="0"/>
                                <a:ea typeface="Cambria Math" panose="02040503050406030204" pitchFamily="18" charset="0"/>
                              </a:rPr>
                              <m:t>2</m:t>
                            </m:r>
                          </m:sup>
                        </m:sSup>
                        <m:r>
                          <a:rPr lang="en-GB" sz="3800" i="1">
                            <a:latin typeface="Cambria Math" panose="02040503050406030204" pitchFamily="18" charset="0"/>
                            <a:ea typeface="Cambria Math" panose="02040503050406030204" pitchFamily="18" charset="0"/>
                          </a:rPr>
                          <m:t>−</m:t>
                        </m:r>
                        <m:sSup>
                          <m:sSupPr>
                            <m:ctrlPr>
                              <a:rPr lang="en-GB" sz="3800" i="1">
                                <a:latin typeface="Cambria Math" panose="02040503050406030204" pitchFamily="18" charset="0"/>
                                <a:ea typeface="Cambria Math" panose="02040503050406030204" pitchFamily="18" charset="0"/>
                              </a:rPr>
                            </m:ctrlPr>
                          </m:sSupPr>
                          <m:e>
                            <m:r>
                              <a:rPr lang="en-GB" sz="3800" i="1">
                                <a:latin typeface="Cambria Math" panose="02040503050406030204" pitchFamily="18" charset="0"/>
                                <a:ea typeface="Cambria Math" panose="02040503050406030204" pitchFamily="18" charset="0"/>
                              </a:rPr>
                              <m:t>𝑈</m:t>
                            </m:r>
                          </m:e>
                          <m:sup>
                            <m:r>
                              <a:rPr lang="en-GB" sz="3800" i="1">
                                <a:latin typeface="Cambria Math" panose="02040503050406030204" pitchFamily="18" charset="0"/>
                                <a:ea typeface="Cambria Math" panose="02040503050406030204" pitchFamily="18" charset="0"/>
                              </a:rPr>
                              <m:t>2</m:t>
                            </m:r>
                          </m:sup>
                        </m:sSup>
                        <m:r>
                          <a:rPr lang="en-GB" sz="3800" i="1">
                            <a:latin typeface="Cambria Math" panose="02040503050406030204" pitchFamily="18" charset="0"/>
                            <a:ea typeface="Cambria Math" panose="02040503050406030204" pitchFamily="18" charset="0"/>
                          </a:rPr>
                          <m:t>+2</m:t>
                        </m:r>
                        <m:r>
                          <a:rPr lang="en-GB" sz="3800" i="1">
                            <a:latin typeface="Cambria Math" panose="02040503050406030204" pitchFamily="18" charset="0"/>
                            <a:ea typeface="Cambria Math" panose="02040503050406030204" pitchFamily="18" charset="0"/>
                          </a:rPr>
                          <m:t>𝑈</m:t>
                        </m:r>
                        <m:sSub>
                          <m:sSubPr>
                            <m:ctrlPr>
                              <a:rPr lang="en-GB" sz="3800" i="1">
                                <a:latin typeface="Cambria Math" panose="02040503050406030204" pitchFamily="18" charset="0"/>
                                <a:ea typeface="Cambria Math" panose="02040503050406030204" pitchFamily="18" charset="0"/>
                              </a:rPr>
                            </m:ctrlPr>
                          </m:sSubPr>
                          <m:e>
                            <m:r>
                              <a:rPr lang="en-GB" sz="3800" i="1">
                                <a:latin typeface="Cambria Math" panose="02040503050406030204" pitchFamily="18" charset="0"/>
                                <a:ea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𝜃</m:t>
                            </m:r>
                          </m:sub>
                        </m:sSub>
                      </m:e>
                    </m:d>
                    <m:r>
                      <a:rPr lang="en-GB" sz="3800" i="1">
                        <a:latin typeface="Cambria Math" panose="02040503050406030204" pitchFamily="18" charset="0"/>
                      </a:rPr>
                      <m:t>−</m:t>
                    </m:r>
                    <m:r>
                      <a:rPr lang="en-GB" sz="3800" i="1">
                        <a:latin typeface="Cambria Math" panose="02040503050406030204" pitchFamily="18" charset="0"/>
                      </a:rPr>
                      <m:t>𝑈</m:t>
                    </m:r>
                    <m:sSub>
                      <m:sSubPr>
                        <m:ctrlPr>
                          <a:rPr lang="en-GB" sz="3800" i="1">
                            <a:latin typeface="Cambria Math" panose="02040503050406030204" pitchFamily="18" charset="0"/>
                          </a:rPr>
                        </m:ctrlPr>
                      </m:sSubPr>
                      <m:e>
                        <m:r>
                          <a:rPr lang="en-GB" sz="3800" i="1">
                            <a:latin typeface="Cambria Math" panose="02040503050406030204" pitchFamily="18" charset="0"/>
                          </a:rPr>
                          <m:t>𝑐</m:t>
                        </m:r>
                      </m:e>
                      <m:sub>
                        <m:r>
                          <a:rPr lang="en-GB" sz="3800" i="1">
                            <a:latin typeface="Cambria Math" panose="02040503050406030204" pitchFamily="18" charset="0"/>
                            <a:ea typeface="Cambria Math" panose="02040503050406030204" pitchFamily="18" charset="0"/>
                          </a:rPr>
                          <m:t>𝜃</m:t>
                        </m:r>
                      </m:sub>
                    </m:sSub>
                    <m:r>
                      <a:rPr lang="en-GB" sz="3800" i="1" smtClean="0">
                        <a:latin typeface="Cambria Math" panose="02040503050406030204" pitchFamily="18" charset="0"/>
                        <a:ea typeface="Cambria Math" panose="02040503050406030204" pitchFamily="18" charset="0"/>
                      </a:rPr>
                      <m:t>→</m:t>
                    </m:r>
                    <m:r>
                      <a:rPr lang="en-GB" sz="3800" b="0" i="1" smtClean="0">
                        <a:latin typeface="Cambria Math" panose="02040503050406030204" pitchFamily="18" charset="0"/>
                        <a:ea typeface="Cambria Math" panose="02040503050406030204" pitchFamily="18" charset="0"/>
                      </a:rPr>
                      <m:t>𝐼</m:t>
                    </m:r>
                    <m:r>
                      <a:rPr lang="en-GB" sz="3800" b="0" i="1" smtClean="0">
                        <a:latin typeface="Cambria Math" panose="02040503050406030204" pitchFamily="18" charset="0"/>
                        <a:ea typeface="Cambria Math" panose="02040503050406030204" pitchFamily="18" charset="0"/>
                      </a:rPr>
                      <m:t>=</m:t>
                    </m:r>
                    <m:r>
                      <a:rPr lang="en-GB" sz="3800" b="0" i="1" smtClean="0">
                        <a:latin typeface="Cambria Math" panose="02040503050406030204" pitchFamily="18" charset="0"/>
                        <a:ea typeface="Cambria Math" panose="02040503050406030204" pitchFamily="18" charset="0"/>
                      </a:rPr>
                      <m:t>h</m:t>
                    </m:r>
                    <m:r>
                      <a:rPr lang="en-GB" sz="3800" b="0" i="1" smtClean="0">
                        <a:latin typeface="Cambria Math" panose="02040503050406030204" pitchFamily="18" charset="0"/>
                        <a:ea typeface="Cambria Math" panose="02040503050406030204" pitchFamily="18" charset="0"/>
                      </a:rPr>
                      <m:t>+</m:t>
                    </m:r>
                    <m:f>
                      <m:fPr>
                        <m:ctrlPr>
                          <a:rPr lang="en-GB" sz="3800" b="0" i="1" smtClean="0">
                            <a:latin typeface="Cambria Math" panose="02040503050406030204" pitchFamily="18" charset="0"/>
                            <a:ea typeface="Cambria Math" panose="02040503050406030204" pitchFamily="18" charset="0"/>
                          </a:rPr>
                        </m:ctrlPr>
                      </m:fPr>
                      <m:num>
                        <m:r>
                          <a:rPr lang="en-GB" sz="3800" b="0" i="1" smtClean="0">
                            <a:latin typeface="Cambria Math" panose="02040503050406030204" pitchFamily="18" charset="0"/>
                            <a:ea typeface="Cambria Math" panose="02040503050406030204" pitchFamily="18" charset="0"/>
                          </a:rPr>
                          <m:t>1</m:t>
                        </m:r>
                      </m:num>
                      <m:den>
                        <m:r>
                          <a:rPr lang="en-GB" sz="3800" b="0" i="1" smtClean="0">
                            <a:latin typeface="Cambria Math" panose="02040503050406030204" pitchFamily="18" charset="0"/>
                            <a:ea typeface="Cambria Math" panose="02040503050406030204" pitchFamily="18" charset="0"/>
                          </a:rPr>
                          <m:t>2</m:t>
                        </m:r>
                      </m:den>
                    </m:f>
                    <m:sSup>
                      <m:sSupPr>
                        <m:ctrlPr>
                          <a:rPr lang="en-GB" sz="3800" b="0" i="1" smtClean="0">
                            <a:latin typeface="Cambria Math" panose="02040503050406030204" pitchFamily="18" charset="0"/>
                            <a:ea typeface="Cambria Math" panose="02040503050406030204" pitchFamily="18" charset="0"/>
                          </a:rPr>
                        </m:ctrlPr>
                      </m:sSupPr>
                      <m:e>
                        <m:r>
                          <a:rPr lang="en-GB" sz="3800" b="0" i="1" smtClean="0">
                            <a:latin typeface="Cambria Math" panose="02040503050406030204" pitchFamily="18" charset="0"/>
                            <a:ea typeface="Cambria Math" panose="02040503050406030204" pitchFamily="18" charset="0"/>
                          </a:rPr>
                          <m:t>𝑤</m:t>
                        </m:r>
                      </m:e>
                      <m:sup>
                        <m:r>
                          <a:rPr lang="en-GB" sz="3800" b="0" i="1" smtClean="0">
                            <a:latin typeface="Cambria Math" panose="02040503050406030204" pitchFamily="18" charset="0"/>
                            <a:ea typeface="Cambria Math" panose="02040503050406030204" pitchFamily="18" charset="0"/>
                          </a:rPr>
                          <m:t>2</m:t>
                        </m:r>
                      </m:sup>
                    </m:sSup>
                    <m:r>
                      <a:rPr lang="en-GB" sz="3800" b="0" i="1" smtClean="0">
                        <a:latin typeface="Cambria Math" panose="02040503050406030204" pitchFamily="18" charset="0"/>
                        <a:ea typeface="Cambria Math" panose="02040503050406030204" pitchFamily="18" charset="0"/>
                      </a:rPr>
                      <m:t>−</m:t>
                    </m:r>
                    <m:f>
                      <m:fPr>
                        <m:ctrlPr>
                          <a:rPr lang="en-GB" sz="3800" b="0" i="1" smtClean="0">
                            <a:latin typeface="Cambria Math" panose="02040503050406030204" pitchFamily="18" charset="0"/>
                            <a:ea typeface="Cambria Math" panose="02040503050406030204" pitchFamily="18" charset="0"/>
                          </a:rPr>
                        </m:ctrlPr>
                      </m:fPr>
                      <m:num>
                        <m:r>
                          <a:rPr lang="en-GB" sz="3800" b="0" i="1" smtClean="0">
                            <a:latin typeface="Cambria Math" panose="02040503050406030204" pitchFamily="18" charset="0"/>
                            <a:ea typeface="Cambria Math" panose="02040503050406030204" pitchFamily="18" charset="0"/>
                          </a:rPr>
                          <m:t>1</m:t>
                        </m:r>
                      </m:num>
                      <m:den>
                        <m:r>
                          <a:rPr lang="en-GB" sz="3800" b="0" i="1" smtClean="0">
                            <a:latin typeface="Cambria Math" panose="02040503050406030204" pitchFamily="18" charset="0"/>
                            <a:ea typeface="Cambria Math" panose="02040503050406030204" pitchFamily="18" charset="0"/>
                          </a:rPr>
                          <m:t>2</m:t>
                        </m:r>
                      </m:den>
                    </m:f>
                    <m:sSup>
                      <m:sSupPr>
                        <m:ctrlPr>
                          <a:rPr lang="en-GB" sz="3800" b="0" i="1" smtClean="0">
                            <a:latin typeface="Cambria Math" panose="02040503050406030204" pitchFamily="18" charset="0"/>
                            <a:ea typeface="Cambria Math" panose="02040503050406030204" pitchFamily="18" charset="0"/>
                          </a:rPr>
                        </m:ctrlPr>
                      </m:sSupPr>
                      <m:e>
                        <m:r>
                          <a:rPr lang="en-GB" sz="3800" b="0" i="1" smtClean="0">
                            <a:latin typeface="Cambria Math" panose="02040503050406030204" pitchFamily="18" charset="0"/>
                            <a:ea typeface="Cambria Math" panose="02040503050406030204" pitchFamily="18" charset="0"/>
                          </a:rPr>
                          <m:t>𝑈</m:t>
                        </m:r>
                      </m:e>
                      <m:sup>
                        <m:r>
                          <a:rPr lang="en-GB" sz="3800" b="0" i="1" smtClean="0">
                            <a:latin typeface="Cambria Math" panose="02040503050406030204" pitchFamily="18" charset="0"/>
                            <a:ea typeface="Cambria Math" panose="02040503050406030204" pitchFamily="18" charset="0"/>
                          </a:rPr>
                          <m:t>2</m:t>
                        </m:r>
                      </m:sup>
                    </m:sSup>
                  </m:oMath>
                </a14:m>
                <a:endParaRPr lang="en-GB" sz="3800" b="0" dirty="0">
                  <a:ea typeface="Cambria Math" panose="02040503050406030204" pitchFamily="18" charset="0"/>
                </a:endParaRPr>
              </a:p>
              <a:p>
                <a14:m>
                  <m:oMath xmlns:m="http://schemas.openxmlformats.org/officeDocument/2006/math">
                    <m:r>
                      <a:rPr lang="en-GB" sz="3800" b="0" i="1" smtClean="0">
                        <a:latin typeface="Cambria Math" panose="02040503050406030204" pitchFamily="18" charset="0"/>
                      </a:rPr>
                      <m:t>𝐼</m:t>
                    </m:r>
                    <m:r>
                      <a:rPr lang="en-GB" sz="3800" b="0" i="1" smtClean="0">
                        <a:latin typeface="Cambria Math" panose="02040503050406030204" pitchFamily="18" charset="0"/>
                      </a:rPr>
                      <m:t>=</m:t>
                    </m:r>
                    <m:sSub>
                      <m:sSubPr>
                        <m:ctrlPr>
                          <a:rPr lang="en-GB" sz="3800" b="0" i="1" smtClean="0">
                            <a:latin typeface="Cambria Math" panose="02040503050406030204" pitchFamily="18" charset="0"/>
                          </a:rPr>
                        </m:ctrlPr>
                      </m:sSubPr>
                      <m:e>
                        <m:r>
                          <a:rPr lang="en-GB" sz="3800" b="0" i="1" smtClean="0">
                            <a:latin typeface="Cambria Math" panose="02040503050406030204" pitchFamily="18" charset="0"/>
                          </a:rPr>
                          <m:t>h</m:t>
                        </m:r>
                      </m:e>
                      <m:sub>
                        <m:r>
                          <a:rPr lang="en-GB" sz="3800" b="0" i="1" smtClean="0">
                            <a:latin typeface="Cambria Math" panose="02040503050406030204" pitchFamily="18" charset="0"/>
                          </a:rPr>
                          <m:t>0,</m:t>
                        </m:r>
                        <m:r>
                          <a:rPr lang="en-GB" sz="3800" b="0" i="1" smtClean="0">
                            <a:latin typeface="Cambria Math" panose="02040503050406030204" pitchFamily="18" charset="0"/>
                          </a:rPr>
                          <m:t>𝑟𝑒𝑙</m:t>
                        </m:r>
                      </m:sub>
                    </m:sSub>
                    <m:r>
                      <a:rPr lang="en-GB" sz="3800" b="0" i="1" smtClean="0">
                        <a:latin typeface="Cambria Math" panose="02040503050406030204" pitchFamily="18" charset="0"/>
                      </a:rPr>
                      <m:t>−</m:t>
                    </m:r>
                    <m:f>
                      <m:fPr>
                        <m:ctrlPr>
                          <a:rPr lang="en-GB" sz="3800" i="1">
                            <a:latin typeface="Cambria Math" panose="02040503050406030204" pitchFamily="18" charset="0"/>
                            <a:ea typeface="Cambria Math" panose="02040503050406030204" pitchFamily="18" charset="0"/>
                          </a:rPr>
                        </m:ctrlPr>
                      </m:fPr>
                      <m:num>
                        <m:r>
                          <a:rPr lang="en-GB" sz="3800" i="1">
                            <a:latin typeface="Cambria Math" panose="02040503050406030204" pitchFamily="18" charset="0"/>
                            <a:ea typeface="Cambria Math" panose="02040503050406030204" pitchFamily="18" charset="0"/>
                          </a:rPr>
                          <m:t>1</m:t>
                        </m:r>
                      </m:num>
                      <m:den>
                        <m:r>
                          <a:rPr lang="en-GB" sz="3800" i="1">
                            <a:latin typeface="Cambria Math" panose="02040503050406030204" pitchFamily="18" charset="0"/>
                            <a:ea typeface="Cambria Math" panose="02040503050406030204" pitchFamily="18" charset="0"/>
                          </a:rPr>
                          <m:t>2</m:t>
                        </m:r>
                      </m:den>
                    </m:f>
                    <m:sSup>
                      <m:sSupPr>
                        <m:ctrlPr>
                          <a:rPr lang="en-GB" sz="3800" i="1">
                            <a:latin typeface="Cambria Math" panose="02040503050406030204" pitchFamily="18" charset="0"/>
                            <a:ea typeface="Cambria Math" panose="02040503050406030204" pitchFamily="18" charset="0"/>
                          </a:rPr>
                        </m:ctrlPr>
                      </m:sSupPr>
                      <m:e>
                        <m:r>
                          <a:rPr lang="en-GB" sz="3800" i="1">
                            <a:latin typeface="Cambria Math" panose="02040503050406030204" pitchFamily="18" charset="0"/>
                            <a:ea typeface="Cambria Math" panose="02040503050406030204" pitchFamily="18" charset="0"/>
                          </a:rPr>
                          <m:t>𝑈</m:t>
                        </m:r>
                      </m:e>
                      <m:sup>
                        <m:r>
                          <a:rPr lang="en-GB" sz="3800" i="1">
                            <a:latin typeface="Cambria Math" panose="02040503050406030204" pitchFamily="18" charset="0"/>
                            <a:ea typeface="Cambria Math" panose="02040503050406030204" pitchFamily="18" charset="0"/>
                          </a:rPr>
                          <m:t>2</m:t>
                        </m:r>
                      </m:sup>
                    </m:sSup>
                  </m:oMath>
                </a14:m>
                <a:endParaRPr lang="en-GB" b="0"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61600"/>
                <a:ext cx="10515600" cy="5182891"/>
              </a:xfrm>
              <a:blipFill>
                <a:blip r:embed="rId2"/>
                <a:stretch>
                  <a:fillRect l="-1101" t="-2115"/>
                </a:stretch>
              </a:blipFill>
            </p:spPr>
            <p:txBody>
              <a:bodyPr/>
              <a:lstStyle/>
              <a:p>
                <a:r>
                  <a:rPr lang="en-GB">
                    <a:noFill/>
                  </a:rPr>
                  <a:t> </a:t>
                </a:r>
              </a:p>
            </p:txBody>
          </p:sp>
        </mc:Fallback>
      </mc:AlternateContent>
    </p:spTree>
    <p:extLst>
      <p:ext uri="{BB962C8B-B14F-4D97-AF65-F5344CB8AC3E}">
        <p14:creationId xmlns:p14="http://schemas.microsoft.com/office/powerpoint/2010/main" val="2561795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Fluids</a:t>
            </a:r>
          </a:p>
        </p:txBody>
      </p:sp>
      <p:sp>
        <p:nvSpPr>
          <p:cNvPr id="3" name="Content Placeholder 2"/>
          <p:cNvSpPr>
            <a:spLocks noGrp="1"/>
          </p:cNvSpPr>
          <p:nvPr>
            <p:ph idx="1"/>
          </p:nvPr>
        </p:nvSpPr>
        <p:spPr/>
        <p:txBody>
          <a:bodyPr>
            <a:normAutofit lnSpcReduction="10000"/>
          </a:bodyPr>
          <a:lstStyle/>
          <a:p>
            <a:pPr marL="0" indent="0">
              <a:buNone/>
            </a:pPr>
            <a:r>
              <a:rPr lang="en-GB" dirty="0"/>
              <a:t>Gases</a:t>
            </a:r>
          </a:p>
          <a:p>
            <a:r>
              <a:rPr lang="en-GB" dirty="0"/>
              <a:t>Perfect gas obeys gas law and does not alter </a:t>
            </a:r>
            <a:r>
              <a:rPr lang="en-GB" i="1" dirty="0" err="1"/>
              <a:t>c</a:t>
            </a:r>
            <a:r>
              <a:rPr lang="en-GB" i="1" baseline="-25000" dirty="0" err="1"/>
              <a:t>p</a:t>
            </a:r>
            <a:r>
              <a:rPr lang="en-GB" dirty="0"/>
              <a:t> and </a:t>
            </a:r>
            <a:r>
              <a:rPr lang="en-GB" i="1" dirty="0"/>
              <a:t>c</a:t>
            </a:r>
            <a:r>
              <a:rPr lang="en-GB" i="1" baseline="-25000" dirty="0"/>
              <a:t>v</a:t>
            </a:r>
            <a:r>
              <a:rPr lang="en-GB" dirty="0"/>
              <a:t> when temperature changes.</a:t>
            </a:r>
          </a:p>
          <a:p>
            <a:r>
              <a:rPr lang="en-GB" dirty="0"/>
              <a:t>Semi-perfect gas obeys gas law but </a:t>
            </a:r>
            <a:r>
              <a:rPr lang="en-GB" i="1" dirty="0" err="1"/>
              <a:t>c</a:t>
            </a:r>
            <a:r>
              <a:rPr lang="en-GB" i="1" baseline="-25000" dirty="0" err="1"/>
              <a:t>p</a:t>
            </a:r>
            <a:r>
              <a:rPr lang="en-GB" dirty="0"/>
              <a:t> and </a:t>
            </a:r>
            <a:r>
              <a:rPr lang="en-GB" i="1" dirty="0"/>
              <a:t>c</a:t>
            </a:r>
            <a:r>
              <a:rPr lang="en-GB" i="1" baseline="-25000" dirty="0"/>
              <a:t>v</a:t>
            </a:r>
            <a:r>
              <a:rPr lang="en-GB" baseline="-25000" dirty="0"/>
              <a:t> </a:t>
            </a:r>
            <a:r>
              <a:rPr lang="en-GB" dirty="0"/>
              <a:t>alter when temperature changes.</a:t>
            </a:r>
          </a:p>
          <a:p>
            <a:pPr marL="0" indent="0">
              <a:buNone/>
            </a:pPr>
            <a:r>
              <a:rPr lang="en-GB" dirty="0"/>
              <a:t>Steam</a:t>
            </a:r>
          </a:p>
          <a:p>
            <a:r>
              <a:rPr lang="en-GB" dirty="0"/>
              <a:t>Turbomachines using steam operate close to the saturation line, or underneath it and so it is far from being a perfect gas.</a:t>
            </a:r>
          </a:p>
          <a:p>
            <a:r>
              <a:rPr lang="en-GB" dirty="0"/>
              <a:t>Steam tables and charts are used to determine properties, according to the IAPWS, as detailed in the thermodynamic tables.</a:t>
            </a:r>
          </a:p>
        </p:txBody>
      </p:sp>
    </p:spTree>
    <p:extLst>
      <p:ext uri="{BB962C8B-B14F-4D97-AF65-F5344CB8AC3E}">
        <p14:creationId xmlns:p14="http://schemas.microsoft.com/office/powerpoint/2010/main" val="1143689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Turbomachine material to cover</a:t>
            </a:r>
          </a:p>
        </p:txBody>
      </p:sp>
      <p:sp>
        <p:nvSpPr>
          <p:cNvPr id="3" name="Content Placeholder 2"/>
          <p:cNvSpPr>
            <a:spLocks noGrp="1"/>
          </p:cNvSpPr>
          <p:nvPr>
            <p:ph idx="1"/>
          </p:nvPr>
        </p:nvSpPr>
        <p:spPr/>
        <p:txBody>
          <a:bodyPr/>
          <a:lstStyle/>
          <a:p>
            <a:pPr lvl="0"/>
            <a:r>
              <a:rPr lang="en-GB" dirty="0"/>
              <a:t>flow through rotor and stator cascades in compressors and turbines</a:t>
            </a:r>
          </a:p>
          <a:p>
            <a:pPr lvl="0"/>
            <a:r>
              <a:rPr lang="en-GB" dirty="0"/>
              <a:t>aspects of axial flow machines</a:t>
            </a:r>
          </a:p>
          <a:p>
            <a:pPr lvl="0"/>
            <a:r>
              <a:rPr lang="en-GB" dirty="0"/>
              <a:t>cascade flow passage design methods introduction for axial flow machines</a:t>
            </a:r>
          </a:p>
          <a:p>
            <a:pPr lvl="0"/>
            <a:r>
              <a:rPr lang="en-GB" dirty="0">
                <a:solidFill>
                  <a:schemeClr val="bg1">
                    <a:lumMod val="50000"/>
                  </a:schemeClr>
                </a:solidFill>
              </a:rPr>
              <a:t>factors for consideration in radial and mixed flow machines</a:t>
            </a:r>
          </a:p>
          <a:p>
            <a:pPr marL="0" indent="0">
              <a:buNone/>
            </a:pPr>
            <a:endParaRPr lang="en-GB" dirty="0"/>
          </a:p>
        </p:txBody>
      </p:sp>
    </p:spTree>
    <p:extLst>
      <p:ext uri="{BB962C8B-B14F-4D97-AF65-F5344CB8AC3E}">
        <p14:creationId xmlns:p14="http://schemas.microsoft.com/office/powerpoint/2010/main" val="2981942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D474F4-2225-4CE8-89A8-25371D4B3566}"/>
              </a:ext>
            </a:extLst>
          </p:cNvPr>
          <p:cNvSpPr txBox="1"/>
          <p:nvPr/>
        </p:nvSpPr>
        <p:spPr>
          <a:xfrm>
            <a:off x="145774" y="119270"/>
            <a:ext cx="11807687" cy="646331"/>
          </a:xfrm>
          <a:prstGeom prst="rect">
            <a:avLst/>
          </a:prstGeom>
          <a:noFill/>
        </p:spPr>
        <p:txBody>
          <a:bodyPr wrap="square" rtlCol="0">
            <a:spAutoFit/>
          </a:bodyPr>
          <a:lstStyle/>
          <a:p>
            <a:r>
              <a:rPr lang="en-GB" dirty="0"/>
              <a:t>A flow in a turbine has c</a:t>
            </a:r>
            <a:r>
              <a:rPr lang="en-GB" baseline="-25000" dirty="0"/>
              <a:t>x</a:t>
            </a:r>
            <a:r>
              <a:rPr lang="en-GB" dirty="0"/>
              <a:t> = 50 m/s, swirl angle </a:t>
            </a:r>
            <a:r>
              <a:rPr lang="en-GB" dirty="0">
                <a:sym typeface="Symbol" panose="05050102010706020507" pitchFamily="18" charset="2"/>
              </a:rPr>
              <a:t> = 30 and c</a:t>
            </a:r>
            <a:r>
              <a:rPr lang="en-GB" baseline="-25000" dirty="0">
                <a:sym typeface="Symbol" panose="05050102010706020507" pitchFamily="18" charset="2"/>
              </a:rPr>
              <a:t></a:t>
            </a:r>
            <a:r>
              <a:rPr lang="en-GB" dirty="0">
                <a:sym typeface="Symbol" panose="05050102010706020507" pitchFamily="18" charset="2"/>
              </a:rPr>
              <a:t> = 97 m/s.  Calculate </a:t>
            </a:r>
            <a:r>
              <a:rPr lang="en-GB" dirty="0" err="1">
                <a:sym typeface="Symbol" panose="05050102010706020507" pitchFamily="18" charset="2"/>
              </a:rPr>
              <a:t>c</a:t>
            </a:r>
            <a:r>
              <a:rPr lang="en-GB" baseline="-25000" dirty="0" err="1">
                <a:sym typeface="Symbol" panose="05050102010706020507" pitchFamily="18" charset="2"/>
              </a:rPr>
              <a:t>r</a:t>
            </a:r>
            <a:r>
              <a:rPr lang="en-GB" dirty="0">
                <a:sym typeface="Symbol" panose="05050102010706020507" pitchFamily="18" charset="2"/>
              </a:rPr>
              <a:t> and c</a:t>
            </a:r>
            <a:r>
              <a:rPr lang="en-GB" baseline="-25000" dirty="0">
                <a:sym typeface="Symbol" panose="05050102010706020507" pitchFamily="18" charset="2"/>
              </a:rPr>
              <a:t>m</a:t>
            </a:r>
            <a:r>
              <a:rPr lang="en-GB" dirty="0">
                <a:sym typeface="Symbol" panose="05050102010706020507" pitchFamily="18" charset="2"/>
              </a:rPr>
              <a:t> and c. [</a:t>
            </a:r>
            <a:r>
              <a:rPr lang="en-GB" dirty="0" err="1">
                <a:sym typeface="Symbol" panose="05050102010706020507" pitchFamily="18" charset="2"/>
              </a:rPr>
              <a:t>ans</a:t>
            </a:r>
            <a:r>
              <a:rPr lang="en-GB" dirty="0">
                <a:sym typeface="Symbol" panose="05050102010706020507" pitchFamily="18" charset="2"/>
              </a:rPr>
              <a:t>: 160 m/s, 168 m/s and 193 m/s]</a:t>
            </a:r>
            <a:endParaRPr lang="en-GB" dirty="0"/>
          </a:p>
        </p:txBody>
      </p:sp>
    </p:spTree>
    <p:extLst>
      <p:ext uri="{BB962C8B-B14F-4D97-AF65-F5344CB8AC3E}">
        <p14:creationId xmlns:p14="http://schemas.microsoft.com/office/powerpoint/2010/main" val="433354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Video 4" descr="An airplane wing in the sky&#10;&#10;Description automatically generated with medium confidence">
            <a:extLst>
              <a:ext uri="{FF2B5EF4-FFF2-40B4-BE49-F238E27FC236}">
                <a16:creationId xmlns:a16="http://schemas.microsoft.com/office/drawing/2014/main" id="{D7C2E39F-51BB-4419-BD10-401A93C9DBC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5"/>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940F84-2B33-408C-A068-DCE45CE0A9B4}"/>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dirty="0">
                <a:solidFill>
                  <a:srgbClr val="FFFFFF"/>
                </a:solidFill>
              </a:rPr>
              <a:t>Turbomachinery part 2</a:t>
            </a:r>
          </a:p>
        </p:txBody>
      </p:sp>
      <p:sp>
        <p:nvSpPr>
          <p:cNvPr id="3" name="Subtitle 2">
            <a:extLst>
              <a:ext uri="{FF2B5EF4-FFF2-40B4-BE49-F238E27FC236}">
                <a16:creationId xmlns:a16="http://schemas.microsoft.com/office/drawing/2014/main" id="{4559EB49-2B82-4369-94C6-CC996264F4E9}"/>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GB" dirty="0">
                <a:solidFill>
                  <a:srgbClr val="FFFFFF"/>
                </a:solidFill>
              </a:rPr>
              <a:t>Analysis of axial turbomachines</a:t>
            </a:r>
          </a:p>
        </p:txBody>
      </p:sp>
    </p:spTree>
    <p:extLst>
      <p:ext uri="{BB962C8B-B14F-4D97-AF65-F5344CB8AC3E}">
        <p14:creationId xmlns:p14="http://schemas.microsoft.com/office/powerpoint/2010/main" val="374468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anchor="b">
            <a:normAutofit/>
          </a:bodyPr>
          <a:lstStyle/>
          <a:p>
            <a:r>
              <a:rPr lang="en-GB" sz="5400" dirty="0"/>
              <a:t>Axial flow turbomachines</a:t>
            </a:r>
          </a:p>
        </p:txBody>
      </p:sp>
      <p:pic>
        <p:nvPicPr>
          <p:cNvPr id="5" name="Picture 4" descr="Abstract white spiral">
            <a:extLst>
              <a:ext uri="{FF2B5EF4-FFF2-40B4-BE49-F238E27FC236}">
                <a16:creationId xmlns:a16="http://schemas.microsoft.com/office/drawing/2014/main" id="{D27156A8-DA6A-F31D-A525-1652FB286636}"/>
              </a:ext>
            </a:extLst>
          </p:cNvPr>
          <p:cNvPicPr>
            <a:picLocks noChangeAspect="1"/>
          </p:cNvPicPr>
          <p:nvPr/>
        </p:nvPicPr>
        <p:blipFill rotWithShape="1">
          <a:blip r:embed="rId2"/>
          <a:srcRect l="14838" r="3422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297762" y="2706624"/>
            <a:ext cx="6251110" cy="3483864"/>
          </a:xfrm>
        </p:spPr>
        <p:txBody>
          <a:bodyPr>
            <a:normAutofit/>
          </a:bodyPr>
          <a:lstStyle/>
          <a:p>
            <a:r>
              <a:rPr lang="en-GB" sz="1900" dirty="0"/>
              <a:t>Description of blade profiles</a:t>
            </a:r>
          </a:p>
          <a:p>
            <a:r>
              <a:rPr lang="en-GB" sz="1900" dirty="0"/>
              <a:t>Description of flow in cascades</a:t>
            </a:r>
          </a:p>
          <a:p>
            <a:pPr lvl="0"/>
            <a:r>
              <a:rPr lang="en-GB" sz="1900" dirty="0"/>
              <a:t>general cascade flow characteristics</a:t>
            </a:r>
          </a:p>
          <a:p>
            <a:pPr lvl="0"/>
            <a:r>
              <a:rPr lang="en-GB" sz="1900" dirty="0"/>
              <a:t>The flow through turbine cascades</a:t>
            </a:r>
          </a:p>
          <a:p>
            <a:pPr lvl="0"/>
            <a:r>
              <a:rPr lang="en-GB" sz="1900" dirty="0"/>
              <a:t>The flow through compressor cascades</a:t>
            </a:r>
          </a:p>
          <a:p>
            <a:pPr lvl="0"/>
            <a:r>
              <a:rPr lang="en-GB" sz="1900" dirty="0"/>
              <a:t>definition of important parameters for the design aspects of the flow and defining an initial design strategy for particular situations</a:t>
            </a:r>
          </a:p>
          <a:p>
            <a:pPr lvl="0"/>
            <a:r>
              <a:rPr lang="en-GB" sz="1900" dirty="0"/>
              <a:t>A stage where the absolute velocity and direction at outlet and inlet are the same is called a normal stage</a:t>
            </a:r>
          </a:p>
        </p:txBody>
      </p:sp>
    </p:spTree>
    <p:extLst>
      <p:ext uri="{BB962C8B-B14F-4D97-AF65-F5344CB8AC3E}">
        <p14:creationId xmlns:p14="http://schemas.microsoft.com/office/powerpoint/2010/main" val="1146404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1" y="365125"/>
            <a:ext cx="5251316" cy="1807305"/>
          </a:xfrm>
        </p:spPr>
        <p:txBody>
          <a:bodyPr>
            <a:normAutofit/>
          </a:bodyPr>
          <a:lstStyle/>
          <a:p>
            <a:r>
              <a:rPr lang="en-GB" sz="4100"/>
              <a:t>Definition of compressor and turbine stage </a:t>
            </a:r>
          </a:p>
        </p:txBody>
      </p:sp>
      <p:sp>
        <p:nvSpPr>
          <p:cNvPr id="3" name="Content Placeholder 2"/>
          <p:cNvSpPr>
            <a:spLocks noGrp="1"/>
          </p:cNvSpPr>
          <p:nvPr>
            <p:ph idx="1"/>
          </p:nvPr>
        </p:nvSpPr>
        <p:spPr>
          <a:xfrm>
            <a:off x="838200" y="2333297"/>
            <a:ext cx="4619621" cy="3843666"/>
          </a:xfrm>
        </p:spPr>
        <p:txBody>
          <a:bodyPr>
            <a:normAutofit/>
          </a:bodyPr>
          <a:lstStyle/>
          <a:p>
            <a:r>
              <a:rPr lang="en-GB" sz="1600"/>
              <a:t>A stage consists of a rotor and a stator</a:t>
            </a:r>
          </a:p>
          <a:p>
            <a:r>
              <a:rPr lang="en-GB" sz="1600"/>
              <a:t>The rotor is responsible for work transfer</a:t>
            </a:r>
          </a:p>
          <a:p>
            <a:r>
              <a:rPr lang="en-GB" sz="1600"/>
              <a:t>The stator is responsible for guiding the flow to the next rotor row</a:t>
            </a:r>
          </a:p>
          <a:p>
            <a:r>
              <a:rPr lang="en-GB" sz="1600"/>
              <a:t>It is useful to consider the </a:t>
            </a:r>
            <a:r>
              <a:rPr lang="en-GB" sz="1600" b="1"/>
              <a:t>absolute velocity </a:t>
            </a:r>
            <a:r>
              <a:rPr lang="en-GB" sz="1600"/>
              <a:t>angles and the </a:t>
            </a:r>
            <a:r>
              <a:rPr lang="en-GB" sz="1600" b="1"/>
              <a:t>relative velocity</a:t>
            </a:r>
            <a:r>
              <a:rPr lang="en-GB" sz="1600"/>
              <a:t> angles</a:t>
            </a:r>
          </a:p>
          <a:p>
            <a:r>
              <a:rPr lang="en-GB" sz="1600"/>
              <a:t>The former defines the work and the latter defines the flow relative to the aerofoils of the row</a:t>
            </a:r>
          </a:p>
          <a:p>
            <a:r>
              <a:rPr lang="en-GB" sz="1600"/>
              <a:t>In a turbine stage, the order is stator (commonly called nozzle) row followed by rotor</a:t>
            </a:r>
          </a:p>
          <a:p>
            <a:r>
              <a:rPr lang="en-GB" sz="1600"/>
              <a:t>In  a compressor stage, the order is rotor row followed by stator row</a:t>
            </a:r>
          </a:p>
        </p:txBody>
      </p:sp>
      <p:pic>
        <p:nvPicPr>
          <p:cNvPr id="5" name="Picture 4" descr="Close up of gears">
            <a:extLst>
              <a:ext uri="{FF2B5EF4-FFF2-40B4-BE49-F238E27FC236}">
                <a16:creationId xmlns:a16="http://schemas.microsoft.com/office/drawing/2014/main" id="{D638BD60-805E-6FBF-7F15-7E0EF1CB5A73}"/>
              </a:ext>
            </a:extLst>
          </p:cNvPr>
          <p:cNvPicPr>
            <a:picLocks noChangeAspect="1"/>
          </p:cNvPicPr>
          <p:nvPr/>
        </p:nvPicPr>
        <p:blipFill rotWithShape="1">
          <a:blip r:embed="rId2"/>
          <a:srcRect l="6213" r="28577"/>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06646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D0F4"/>
        </a:solidFill>
        <a:effectLst/>
      </p:bgPr>
    </p:bg>
    <p:spTree>
      <p:nvGrpSpPr>
        <p:cNvPr id="1" name=""/>
        <p:cNvGrpSpPr/>
        <p:nvPr/>
      </p:nvGrpSpPr>
      <p:grpSpPr>
        <a:xfrm>
          <a:off x="0" y="0"/>
          <a:ext cx="0" cy="0"/>
          <a:chOff x="0" y="0"/>
          <a:chExt cx="0" cy="0"/>
        </a:xfrm>
      </p:grpSpPr>
      <p:pic>
        <p:nvPicPr>
          <p:cNvPr id="4" name="Il27VvHu-s0"/>
          <p:cNvPicPr>
            <a:picLocks noRot="1" noChangeAspect="1"/>
          </p:cNvPicPr>
          <p:nvPr>
            <a:videoFile r:link="rId1"/>
          </p:nvPr>
        </p:nvPicPr>
        <p:blipFill>
          <a:blip r:embed="rId3"/>
          <a:stretch>
            <a:fillRect/>
          </a:stretch>
        </p:blipFill>
        <p:spPr>
          <a:xfrm>
            <a:off x="0" y="-161925"/>
            <a:ext cx="12192000" cy="6858000"/>
          </a:xfrm>
          <a:prstGeom prst="rect">
            <a:avLst/>
          </a:prstGeom>
        </p:spPr>
      </p:pic>
      <p:sp>
        <p:nvSpPr>
          <p:cNvPr id="5" name="Rectangle 4"/>
          <p:cNvSpPr/>
          <p:nvPr/>
        </p:nvSpPr>
        <p:spPr>
          <a:xfrm>
            <a:off x="2582992" y="256435"/>
            <a:ext cx="478509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https://www.youtube.com/watch?v=Il27VvHu-s0</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36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 name="Rectangle 97">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188069" y="381935"/>
            <a:ext cx="9356106" cy="1200329"/>
          </a:xfrm>
        </p:spPr>
        <p:txBody>
          <a:bodyPr vert="horz" lIns="91440" tIns="45720" rIns="91440" bIns="45720" rtlCol="0" anchor="t">
            <a:normAutofit/>
          </a:bodyPr>
          <a:lstStyle/>
          <a:p>
            <a:r>
              <a:rPr lang="en-US" sz="3800" kern="1200" dirty="0">
                <a:solidFill>
                  <a:schemeClr val="tx1"/>
                </a:solidFill>
                <a:latin typeface="+mj-lt"/>
                <a:ea typeface="+mj-ea"/>
                <a:cs typeface="+mj-cs"/>
              </a:rPr>
              <a:t>2D velocity analysis – axial flow simplification</a:t>
            </a:r>
          </a:p>
        </p:txBody>
      </p:sp>
      <p:grpSp>
        <p:nvGrpSpPr>
          <p:cNvPr id="100" name="Group 99">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4200" y="554152"/>
            <a:ext cx="574177" cy="1075866"/>
            <a:chOff x="10994200" y="554152"/>
            <a:chExt cx="574177" cy="1075866"/>
          </a:xfrm>
        </p:grpSpPr>
        <p:sp>
          <p:nvSpPr>
            <p:cNvPr id="101"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02"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0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07" name="Straight Connector 10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400097" y="1651277"/>
            <a:ext cx="4391399" cy="4131387"/>
          </a:xfrm>
          <a:prstGeom prst="rect">
            <a:avLst/>
          </a:prstGeom>
          <a:noFill/>
        </p:spPr>
        <p:txBody>
          <a:bodyPr wrap="square" rtlCol="0">
            <a:spAutoFit/>
          </a:bodyPr>
          <a:lstStyle/>
          <a:p>
            <a:pPr defTabSz="649224">
              <a:spcAft>
                <a:spcPts val="600"/>
              </a:spcAft>
              <a:defRPr/>
            </a:pPr>
            <a:r>
              <a:rPr lang="en-GB" sz="1278" kern="1200" dirty="0">
                <a:solidFill>
                  <a:prstClr val="black"/>
                </a:solidFill>
                <a:latin typeface="Calibri" panose="020F0502020204030204"/>
                <a:ea typeface="+mn-ea"/>
                <a:cs typeface="+mn-cs"/>
              </a:rPr>
              <a:t>This is a compressor stage – rotor in front of a stator</a:t>
            </a:r>
          </a:p>
          <a:p>
            <a:pPr defTabSz="649224">
              <a:spcAft>
                <a:spcPts val="600"/>
              </a:spcAft>
              <a:defRPr/>
            </a:pPr>
            <a:r>
              <a:rPr lang="en-GB" sz="1278" kern="1200" dirty="0">
                <a:solidFill>
                  <a:prstClr val="black"/>
                </a:solidFill>
                <a:latin typeface="Calibri" panose="020F0502020204030204"/>
                <a:ea typeface="+mn-ea"/>
                <a:cs typeface="+mn-cs"/>
              </a:rPr>
              <a:t>Meridional velocity is axial velocity since no radial velocity assumed i.e. c</a:t>
            </a:r>
            <a:r>
              <a:rPr lang="en-GB" sz="1278" kern="1200" baseline="-25000" dirty="0">
                <a:solidFill>
                  <a:prstClr val="black"/>
                </a:solidFill>
                <a:latin typeface="Calibri" panose="020F0502020204030204"/>
                <a:ea typeface="+mn-ea"/>
                <a:cs typeface="+mn-cs"/>
              </a:rPr>
              <a:t>m </a:t>
            </a:r>
            <a:r>
              <a:rPr lang="en-GB" sz="1278" kern="1200" dirty="0">
                <a:solidFill>
                  <a:prstClr val="black"/>
                </a:solidFill>
                <a:latin typeface="Calibri" panose="020F0502020204030204"/>
                <a:ea typeface="+mn-ea"/>
                <a:cs typeface="+mn-cs"/>
              </a:rPr>
              <a:t>= c</a:t>
            </a:r>
            <a:r>
              <a:rPr lang="en-GB" sz="1278" kern="1200" baseline="-25000" dirty="0">
                <a:solidFill>
                  <a:prstClr val="black"/>
                </a:solidFill>
                <a:latin typeface="Calibri" panose="020F0502020204030204"/>
                <a:ea typeface="+mn-ea"/>
                <a:cs typeface="+mn-cs"/>
              </a:rPr>
              <a:t>x</a:t>
            </a:r>
            <a:r>
              <a:rPr lang="en-GB" sz="1278" kern="1200" dirty="0">
                <a:solidFill>
                  <a:prstClr val="black"/>
                </a:solidFill>
                <a:latin typeface="Calibri" panose="020F0502020204030204"/>
                <a:ea typeface="+mn-ea"/>
                <a:cs typeface="+mn-cs"/>
              </a:rPr>
              <a:t>; </a:t>
            </a:r>
          </a:p>
          <a:p>
            <a:pPr defTabSz="649224">
              <a:spcAft>
                <a:spcPts val="600"/>
              </a:spcAft>
              <a:defRPr/>
            </a:pPr>
            <a:r>
              <a:rPr lang="en-GB" sz="1278" kern="1200" dirty="0">
                <a:solidFill>
                  <a:prstClr val="black"/>
                </a:solidFill>
                <a:latin typeface="Calibri" panose="020F0502020204030204"/>
                <a:ea typeface="+mn-ea"/>
                <a:cs typeface="+mn-cs"/>
                <a:sym typeface="Symbol" panose="05050102010706020507" pitchFamily="18" charset="2"/>
              </a:rPr>
              <a:t> is th</a:t>
            </a:r>
            <a:r>
              <a:rPr lang="en-GB" sz="1278" dirty="0">
                <a:solidFill>
                  <a:prstClr val="black"/>
                </a:solidFill>
                <a:latin typeface="Calibri" panose="020F0502020204030204"/>
                <a:sym typeface="Symbol" panose="05050102010706020507" pitchFamily="18" charset="2"/>
              </a:rPr>
              <a:t>e swirl angle (verify by inspection it is tan</a:t>
            </a:r>
            <a:r>
              <a:rPr lang="en-GB" sz="1278" baseline="30000" dirty="0">
                <a:solidFill>
                  <a:prstClr val="black"/>
                </a:solidFill>
                <a:latin typeface="Calibri" panose="020F0502020204030204"/>
                <a:sym typeface="Symbol" panose="05050102010706020507" pitchFamily="18" charset="2"/>
              </a:rPr>
              <a:t>-1</a:t>
            </a:r>
            <a:r>
              <a:rPr lang="en-GB" sz="1278" dirty="0">
                <a:solidFill>
                  <a:prstClr val="black"/>
                </a:solidFill>
                <a:latin typeface="Calibri" panose="020F0502020204030204"/>
                <a:sym typeface="Symbol" panose="05050102010706020507" pitchFamily="18" charset="2"/>
              </a:rPr>
              <a:t>(c</a:t>
            </a:r>
            <a:r>
              <a:rPr lang="en-GB" sz="1278" baseline="-25000" dirty="0">
                <a:solidFill>
                  <a:prstClr val="black"/>
                </a:solidFill>
                <a:latin typeface="Calibri" panose="020F0502020204030204"/>
                <a:sym typeface="Symbol" panose="05050102010706020507" pitchFamily="18" charset="2"/>
              </a:rPr>
              <a:t></a:t>
            </a:r>
            <a:r>
              <a:rPr lang="en-GB" sz="1278" dirty="0">
                <a:solidFill>
                  <a:prstClr val="black"/>
                </a:solidFill>
                <a:latin typeface="Calibri" panose="020F0502020204030204"/>
                <a:sym typeface="Symbol" panose="05050102010706020507" pitchFamily="18" charset="2"/>
              </a:rPr>
              <a:t>/c</a:t>
            </a:r>
            <a:r>
              <a:rPr lang="en-GB" sz="1278" baseline="-25000" dirty="0">
                <a:solidFill>
                  <a:prstClr val="black"/>
                </a:solidFill>
                <a:latin typeface="Calibri" panose="020F0502020204030204"/>
                <a:sym typeface="Symbol" panose="05050102010706020507" pitchFamily="18" charset="2"/>
              </a:rPr>
              <a:t>x</a:t>
            </a:r>
            <a:r>
              <a:rPr lang="en-GB" sz="1278" dirty="0">
                <a:solidFill>
                  <a:prstClr val="black"/>
                </a:solidFill>
                <a:latin typeface="Calibri" panose="020F0502020204030204"/>
                <a:sym typeface="Symbol" panose="05050102010706020507" pitchFamily="18" charset="2"/>
              </a:rPr>
              <a:t>).  It is the absolute velocity angle.</a:t>
            </a:r>
            <a:endParaRPr lang="en-GB" sz="1278" kern="1200" dirty="0">
              <a:solidFill>
                <a:prstClr val="black"/>
              </a:solidFill>
              <a:latin typeface="Calibri" panose="020F0502020204030204"/>
              <a:ea typeface="+mn-ea"/>
              <a:cs typeface="+mn-cs"/>
            </a:endParaRPr>
          </a:p>
          <a:p>
            <a:pPr defTabSz="649224">
              <a:spcAft>
                <a:spcPts val="600"/>
              </a:spcAft>
              <a:defRPr/>
            </a:pPr>
            <a:r>
              <a:rPr lang="en-GB" sz="1278" kern="1200" dirty="0">
                <a:solidFill>
                  <a:prstClr val="black"/>
                </a:solidFill>
                <a:latin typeface="Calibri" panose="020F0502020204030204"/>
                <a:ea typeface="+mn-ea"/>
                <a:cs typeface="+mn-cs"/>
              </a:rPr>
              <a:t>All velocities are resolved axially or circumferentially</a:t>
            </a:r>
          </a:p>
          <a:p>
            <a:pPr defTabSz="649224">
              <a:spcAft>
                <a:spcPts val="600"/>
              </a:spcAft>
              <a:defRPr/>
            </a:pPr>
            <a:r>
              <a:rPr lang="en-GB" sz="1278" kern="1200" dirty="0">
                <a:solidFill>
                  <a:prstClr val="black"/>
                </a:solidFill>
                <a:latin typeface="Calibri" panose="020F0502020204030204"/>
                <a:ea typeface="+mn-ea"/>
                <a:cs typeface="+mn-cs"/>
              </a:rPr>
              <a:t>Note: </a:t>
            </a:r>
            <a:r>
              <a:rPr lang="en-GB" sz="1278" b="1" kern="1200" dirty="0">
                <a:solidFill>
                  <a:prstClr val="black"/>
                </a:solidFill>
                <a:latin typeface="Calibri" panose="020F0502020204030204"/>
                <a:ea typeface="+mn-ea"/>
                <a:cs typeface="+mn-cs"/>
              </a:rPr>
              <a:t>c</a:t>
            </a:r>
            <a:r>
              <a:rPr lang="en-GB" sz="1278" b="1" kern="1200" baseline="-25000" dirty="0">
                <a:solidFill>
                  <a:prstClr val="black"/>
                </a:solidFill>
                <a:latin typeface="Calibri" panose="020F0502020204030204"/>
                <a:ea typeface="+mn-ea"/>
                <a:cs typeface="+mn-cs"/>
              </a:rPr>
              <a:t> </a:t>
            </a:r>
            <a:r>
              <a:rPr lang="en-GB" sz="1278" b="1" kern="1200" dirty="0">
                <a:solidFill>
                  <a:prstClr val="black"/>
                </a:solidFill>
                <a:latin typeface="Calibri" panose="020F0502020204030204"/>
                <a:ea typeface="+mn-ea"/>
                <a:cs typeface="+mn-cs"/>
              </a:rPr>
              <a:t> indicates absolute velocity, w indicates relative to the blade speed velocity.</a:t>
            </a:r>
          </a:p>
          <a:p>
            <a:pPr defTabSz="649224">
              <a:spcAft>
                <a:spcPts val="600"/>
              </a:spcAft>
              <a:defRPr/>
            </a:pPr>
            <a:r>
              <a:rPr lang="en-GB" sz="1278" kern="1200" dirty="0">
                <a:solidFill>
                  <a:prstClr val="black"/>
                </a:solidFill>
                <a:latin typeface="Calibri" panose="020F0502020204030204"/>
                <a:ea typeface="+mn-ea"/>
                <a:cs typeface="+mn-cs"/>
              </a:rPr>
              <a:t>Therefore, w indicates the angle of attack of the flow approaching the blade, whereas c indicates how much the flow is turned by the stage which is related to work by the Euler work equation.</a:t>
            </a:r>
          </a:p>
          <a:p>
            <a:pPr defTabSz="649224">
              <a:spcAft>
                <a:spcPts val="600"/>
              </a:spcAft>
              <a:defRPr/>
            </a:pPr>
            <a:endParaRPr lang="en-GB" sz="1278" kern="1200" dirty="0">
              <a:solidFill>
                <a:prstClr val="black"/>
              </a:solidFill>
              <a:latin typeface="Calibri" panose="020F0502020204030204"/>
              <a:ea typeface="+mn-ea"/>
              <a:cs typeface="+mn-cs"/>
            </a:endParaRPr>
          </a:p>
          <a:p>
            <a:pPr defTabSz="649224">
              <a:spcAft>
                <a:spcPts val="600"/>
              </a:spcAft>
              <a:defRPr/>
            </a:pPr>
            <a:r>
              <a:rPr lang="en-GB" sz="1278" kern="1200" dirty="0">
                <a:solidFill>
                  <a:prstClr val="black"/>
                </a:solidFill>
                <a:latin typeface="Calibri" panose="020F0502020204030204"/>
                <a:ea typeface="+mn-ea"/>
                <a:cs typeface="+mn-cs"/>
              </a:rPr>
              <a:t>The azimuthal (circumferential) velocity can be divided into the component of the absolute and of the relative velocity vectors, which add up to the blade velocity.</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p:cNvPicPr>
            <a:picLocks noChangeAspect="1"/>
          </p:cNvPicPr>
          <p:nvPr/>
        </p:nvPicPr>
        <p:blipFill>
          <a:blip r:embed="rId2"/>
          <a:stretch>
            <a:fillRect/>
          </a:stretch>
        </p:blipFill>
        <p:spPr>
          <a:xfrm rot="2859484">
            <a:off x="2797731" y="3393076"/>
            <a:ext cx="1573251" cy="309031"/>
          </a:xfrm>
          <a:prstGeom prst="rect">
            <a:avLst/>
          </a:prstGeom>
        </p:spPr>
      </p:pic>
      <p:pic>
        <p:nvPicPr>
          <p:cNvPr id="7" name="Picture 6"/>
          <p:cNvPicPr>
            <a:picLocks noChangeAspect="1"/>
          </p:cNvPicPr>
          <p:nvPr/>
        </p:nvPicPr>
        <p:blipFill>
          <a:blip r:embed="rId2"/>
          <a:stretch>
            <a:fillRect/>
          </a:stretch>
        </p:blipFill>
        <p:spPr>
          <a:xfrm rot="2859484">
            <a:off x="4403753" y="3364671"/>
            <a:ext cx="1573251" cy="309031"/>
          </a:xfrm>
          <a:prstGeom prst="rect">
            <a:avLst/>
          </a:prstGeom>
        </p:spPr>
      </p:pic>
      <p:pic>
        <p:nvPicPr>
          <p:cNvPr id="10" name="Picture 9"/>
          <p:cNvPicPr>
            <a:picLocks noChangeAspect="1"/>
          </p:cNvPicPr>
          <p:nvPr/>
        </p:nvPicPr>
        <p:blipFill>
          <a:blip r:embed="rId2"/>
          <a:stretch>
            <a:fillRect/>
          </a:stretch>
        </p:blipFill>
        <p:spPr>
          <a:xfrm rot="7383721" flipV="1">
            <a:off x="3628496" y="4953911"/>
            <a:ext cx="1321127" cy="314014"/>
          </a:xfrm>
          <a:prstGeom prst="rect">
            <a:avLst/>
          </a:prstGeom>
        </p:spPr>
      </p:pic>
      <p:cxnSp>
        <p:nvCxnSpPr>
          <p:cNvPr id="12" name="Straight Arrow Connector 11"/>
          <p:cNvCxnSpPr/>
          <p:nvPr/>
        </p:nvCxnSpPr>
        <p:spPr>
          <a:xfrm>
            <a:off x="3834433" y="2732208"/>
            <a:ext cx="813020" cy="304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603461" y="3037091"/>
            <a:ext cx="10439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603461" y="2732208"/>
            <a:ext cx="230973" cy="304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834433" y="2334937"/>
            <a:ext cx="0" cy="1773862"/>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130077" y="2642370"/>
            <a:ext cx="330422" cy="485646"/>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w</a:t>
            </a:r>
            <a:r>
              <a:rPr lang="en-GB" sz="1278" kern="1200" baseline="-25000">
                <a:solidFill>
                  <a:prstClr val="black"/>
                </a:solidFill>
                <a:latin typeface="Calibri" panose="020F0502020204030204"/>
                <a:ea typeface="+mn-ea"/>
                <a:cs typeface="+mn-cs"/>
              </a:rPr>
              <a:t>1</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p:cNvSpPr txBox="1"/>
          <p:nvPr/>
        </p:nvSpPr>
        <p:spPr>
          <a:xfrm>
            <a:off x="3501489" y="2682349"/>
            <a:ext cx="330422"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c</a:t>
            </a:r>
            <a:r>
              <a:rPr lang="en-GB" sz="1278" kern="1200" baseline="-25000">
                <a:solidFill>
                  <a:prstClr val="black"/>
                </a:solidFill>
                <a:latin typeface="Calibri" panose="020F0502020204030204"/>
                <a:ea typeface="+mn-ea"/>
                <a:cs typeface="+mn-cs"/>
              </a:rPr>
              <a:t>1</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Box 24"/>
          <p:cNvSpPr txBox="1"/>
          <p:nvPr/>
        </p:nvSpPr>
        <p:spPr>
          <a:xfrm>
            <a:off x="3929750" y="3033213"/>
            <a:ext cx="330422"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U</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7" name="Straight Arrow Connector 26"/>
          <p:cNvCxnSpPr/>
          <p:nvPr/>
        </p:nvCxnSpPr>
        <p:spPr>
          <a:xfrm>
            <a:off x="5646302" y="4100612"/>
            <a:ext cx="132133" cy="525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772099" y="4441311"/>
            <a:ext cx="330422" cy="485646"/>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w</a:t>
            </a:r>
            <a:r>
              <a:rPr lang="en-GB" sz="1278" kern="1200" baseline="-25000">
                <a:solidFill>
                  <a:prstClr val="black"/>
                </a:solidFill>
                <a:latin typeface="Calibri" panose="020F0502020204030204"/>
                <a:ea typeface="+mn-ea"/>
                <a:cs typeface="+mn-cs"/>
              </a:rPr>
              <a:t>2</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9" name="Straight Arrow Connector 28"/>
          <p:cNvCxnSpPr/>
          <p:nvPr/>
        </p:nvCxnSpPr>
        <p:spPr>
          <a:xfrm flipH="1">
            <a:off x="4710587" y="4596919"/>
            <a:ext cx="10439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036876" y="4593041"/>
            <a:ext cx="330422"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U</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2" name="Straight Arrow Connector 31"/>
          <p:cNvCxnSpPr/>
          <p:nvPr/>
        </p:nvCxnSpPr>
        <p:spPr>
          <a:xfrm flipH="1">
            <a:off x="4729066" y="4116190"/>
            <a:ext cx="909547" cy="467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774339" y="4213992"/>
            <a:ext cx="330422"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c</a:t>
            </a:r>
            <a:r>
              <a:rPr lang="en-GB" sz="1278" kern="1200" baseline="-25000">
                <a:solidFill>
                  <a:prstClr val="black"/>
                </a:solidFill>
                <a:latin typeface="Calibri" panose="020F0502020204030204"/>
                <a:ea typeface="+mn-ea"/>
                <a:cs typeface="+mn-cs"/>
              </a:rPr>
              <a:t>2</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9" name="Straight Arrow Connector 38"/>
          <p:cNvCxnSpPr/>
          <p:nvPr/>
        </p:nvCxnSpPr>
        <p:spPr>
          <a:xfrm flipH="1">
            <a:off x="3718947" y="5689932"/>
            <a:ext cx="254966" cy="5160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516008" y="5940544"/>
            <a:ext cx="330422"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c</a:t>
            </a:r>
            <a:r>
              <a:rPr lang="en-GB" sz="1278" kern="1200" baseline="-25000">
                <a:solidFill>
                  <a:prstClr val="black"/>
                </a:solidFill>
                <a:latin typeface="Calibri" panose="020F0502020204030204"/>
                <a:ea typeface="+mn-ea"/>
                <a:cs typeface="+mn-cs"/>
              </a:rPr>
              <a:t>3</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7" name="Picture 46"/>
          <p:cNvPicPr>
            <a:picLocks noChangeAspect="1"/>
          </p:cNvPicPr>
          <p:nvPr/>
        </p:nvPicPr>
        <p:blipFill>
          <a:blip r:embed="rId2"/>
          <a:stretch>
            <a:fillRect/>
          </a:stretch>
        </p:blipFill>
        <p:spPr>
          <a:xfrm rot="7383721" flipV="1">
            <a:off x="2457256" y="4953911"/>
            <a:ext cx="1321127" cy="314014"/>
          </a:xfrm>
          <a:prstGeom prst="rect">
            <a:avLst/>
          </a:prstGeom>
        </p:spPr>
      </p:pic>
      <p:pic>
        <p:nvPicPr>
          <p:cNvPr id="48" name="Picture 47"/>
          <p:cNvPicPr>
            <a:picLocks noChangeAspect="1"/>
          </p:cNvPicPr>
          <p:nvPr/>
        </p:nvPicPr>
        <p:blipFill>
          <a:blip r:embed="rId2"/>
          <a:stretch>
            <a:fillRect/>
          </a:stretch>
        </p:blipFill>
        <p:spPr>
          <a:xfrm rot="7383721" flipV="1">
            <a:off x="4800245" y="4986396"/>
            <a:ext cx="1321127" cy="314014"/>
          </a:xfrm>
          <a:prstGeom prst="rect">
            <a:avLst/>
          </a:prstGeom>
        </p:spPr>
      </p:pic>
      <p:sp>
        <p:nvSpPr>
          <p:cNvPr id="50" name="Rectangle 49"/>
          <p:cNvSpPr/>
          <p:nvPr/>
        </p:nvSpPr>
        <p:spPr>
          <a:xfrm>
            <a:off x="6388173" y="5561182"/>
            <a:ext cx="4300845" cy="878959"/>
          </a:xfrm>
          <a:prstGeom prst="rect">
            <a:avLst/>
          </a:prstGeom>
        </p:spPr>
        <p:txBody>
          <a:bodyPr wrap="square">
            <a:spAutoFit/>
          </a:bodyPr>
          <a:lstStyle/>
          <a:p>
            <a:pPr defTabSz="649224">
              <a:spcAft>
                <a:spcPts val="600"/>
              </a:spcAft>
              <a:defRPr/>
            </a:pPr>
            <a:r>
              <a:rPr lang="en-GB" sz="1278" kern="1200" dirty="0">
                <a:solidFill>
                  <a:prstClr val="black"/>
                </a:solidFill>
                <a:latin typeface="Calibri" panose="020F0502020204030204"/>
                <a:ea typeface="+mn-ea"/>
                <a:cs typeface="+mn-cs"/>
              </a:rPr>
              <a:t>There is no relative velocity on the stator – it is stationary, it sees c</a:t>
            </a:r>
            <a:r>
              <a:rPr lang="en-GB" sz="1278" kern="1200" baseline="-25000" dirty="0">
                <a:solidFill>
                  <a:prstClr val="black"/>
                </a:solidFill>
                <a:latin typeface="Calibri" panose="020F0502020204030204"/>
                <a:ea typeface="+mn-ea"/>
                <a:cs typeface="+mn-cs"/>
              </a:rPr>
              <a:t>2</a:t>
            </a:r>
            <a:r>
              <a:rPr lang="en-GB" sz="1278" kern="1200" dirty="0">
                <a:solidFill>
                  <a:prstClr val="black"/>
                </a:solidFill>
                <a:latin typeface="Calibri" panose="020F0502020204030204"/>
                <a:ea typeface="+mn-ea"/>
                <a:cs typeface="+mn-cs"/>
              </a:rPr>
              <a:t> absolute approaching it and c</a:t>
            </a:r>
            <a:r>
              <a:rPr lang="en-GB" sz="1278" kern="1200" baseline="-25000" dirty="0">
                <a:solidFill>
                  <a:prstClr val="black"/>
                </a:solidFill>
                <a:latin typeface="Calibri" panose="020F0502020204030204"/>
                <a:ea typeface="+mn-ea"/>
                <a:cs typeface="+mn-cs"/>
              </a:rPr>
              <a:t>3</a:t>
            </a:r>
            <a:r>
              <a:rPr lang="en-GB" sz="1278" kern="1200" dirty="0">
                <a:solidFill>
                  <a:prstClr val="black"/>
                </a:solidFill>
                <a:latin typeface="Calibri" panose="020F0502020204030204"/>
                <a:ea typeface="+mn-ea"/>
                <a:cs typeface="+mn-cs"/>
              </a:rPr>
              <a:t> absolute leaves it, note in this case the obvious slip of the c</a:t>
            </a:r>
            <a:r>
              <a:rPr lang="en-GB" sz="1278" kern="1200" baseline="-25000" dirty="0">
                <a:solidFill>
                  <a:prstClr val="black"/>
                </a:solidFill>
                <a:latin typeface="Calibri" panose="020F0502020204030204"/>
                <a:ea typeface="+mn-ea"/>
                <a:cs typeface="+mn-cs"/>
              </a:rPr>
              <a:t>3</a:t>
            </a:r>
            <a:r>
              <a:rPr lang="en-GB" sz="1278" kern="1200" dirty="0">
                <a:solidFill>
                  <a:prstClr val="black"/>
                </a:solidFill>
                <a:latin typeface="Calibri" panose="020F0502020204030204"/>
                <a:ea typeface="+mn-ea"/>
                <a:cs typeface="+mn-cs"/>
              </a:rPr>
              <a:t> velocity, i.e. the angle of the vector is not the same as the trailing edge angle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TextBox 50"/>
          <p:cNvSpPr txBox="1"/>
          <p:nvPr/>
        </p:nvSpPr>
        <p:spPr>
          <a:xfrm>
            <a:off x="1709493" y="3101763"/>
            <a:ext cx="1230820"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Rotor</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TextBox 51"/>
          <p:cNvSpPr txBox="1"/>
          <p:nvPr/>
        </p:nvSpPr>
        <p:spPr>
          <a:xfrm>
            <a:off x="1709493" y="4725514"/>
            <a:ext cx="748348"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Stator</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TextBox 52"/>
          <p:cNvSpPr txBox="1"/>
          <p:nvPr/>
        </p:nvSpPr>
        <p:spPr>
          <a:xfrm rot="16200000">
            <a:off x="3351587" y="2061023"/>
            <a:ext cx="956443" cy="485646"/>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Reference direction</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4" name="Straight Connector 53"/>
          <p:cNvCxnSpPr/>
          <p:nvPr/>
        </p:nvCxnSpPr>
        <p:spPr>
          <a:xfrm>
            <a:off x="5635524" y="3033213"/>
            <a:ext cx="0" cy="17738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973913" y="4432160"/>
            <a:ext cx="0" cy="1773862"/>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544427" y="3086951"/>
            <a:ext cx="399851" cy="310854"/>
          </a:xfrm>
          <a:prstGeom prst="rect">
            <a:avLst/>
          </a:prstGeom>
          <a:noFill/>
        </p:spPr>
        <p:txBody>
          <a:bodyPr wrap="square" rtlCol="0">
            <a:spAutoFit/>
          </a:bodyPr>
          <a:lstStyle/>
          <a:p>
            <a:pPr defTabSz="649224">
              <a:spcAft>
                <a:spcPts val="600"/>
              </a:spcAft>
              <a:defRPr/>
            </a:pPr>
            <a:r>
              <a:rPr lang="en-GB" sz="1420" kern="1200">
                <a:solidFill>
                  <a:prstClr val="black"/>
                </a:solidFill>
                <a:latin typeface="Calibri" panose="020F0502020204030204"/>
                <a:ea typeface="+mn-ea"/>
                <a:cs typeface="+mn-cs"/>
                <a:sym typeface="Symbol" panose="05050102010706020507" pitchFamily="18" charset="2"/>
              </a:rPr>
              <a:t></a:t>
            </a:r>
            <a:r>
              <a:rPr lang="en-GB" sz="1420" kern="1200" baseline="-25000">
                <a:solidFill>
                  <a:prstClr val="black"/>
                </a:solidFill>
                <a:latin typeface="Calibri" panose="020F0502020204030204"/>
                <a:ea typeface="+mn-ea"/>
                <a:cs typeface="+mn-cs"/>
                <a:sym typeface="Symbol" panose="05050102010706020507" pitchFamily="18" charset="2"/>
              </a:rPr>
              <a:t>1</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TextBox 56"/>
          <p:cNvSpPr txBox="1"/>
          <p:nvPr/>
        </p:nvSpPr>
        <p:spPr>
          <a:xfrm>
            <a:off x="4218865" y="3112612"/>
            <a:ext cx="399851" cy="310854"/>
          </a:xfrm>
          <a:prstGeom prst="rect">
            <a:avLst/>
          </a:prstGeom>
          <a:noFill/>
        </p:spPr>
        <p:txBody>
          <a:bodyPr wrap="square" rtlCol="0">
            <a:spAutoFit/>
          </a:bodyPr>
          <a:lstStyle/>
          <a:p>
            <a:pPr defTabSz="649224">
              <a:spcAft>
                <a:spcPts val="600"/>
              </a:spcAft>
              <a:defRPr/>
            </a:pPr>
            <a:r>
              <a:rPr lang="en-GB" sz="1420" kern="1200">
                <a:solidFill>
                  <a:prstClr val="black"/>
                </a:solidFill>
                <a:latin typeface="Calibri" panose="020F0502020204030204"/>
                <a:ea typeface="+mn-ea"/>
                <a:cs typeface="+mn-cs"/>
                <a:sym typeface="Symbol" panose="05050102010706020507" pitchFamily="18" charset="2"/>
              </a:rPr>
              <a:t></a:t>
            </a:r>
            <a:r>
              <a:rPr lang="en-GB" sz="1420" kern="1200" baseline="-25000">
                <a:solidFill>
                  <a:prstClr val="black"/>
                </a:solidFill>
                <a:latin typeface="Calibri" panose="020F0502020204030204"/>
                <a:ea typeface="+mn-ea"/>
                <a:cs typeface="+mn-cs"/>
                <a:sym typeface="Symbol" panose="05050102010706020507" pitchFamily="18" charset="2"/>
              </a:rPr>
              <a:t>1</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9" name="Straight Arrow Connector 58"/>
          <p:cNvCxnSpPr/>
          <p:nvPr/>
        </p:nvCxnSpPr>
        <p:spPr>
          <a:xfrm flipV="1">
            <a:off x="3730852" y="2907316"/>
            <a:ext cx="40037" cy="272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flipV="1">
            <a:off x="3944278" y="2862091"/>
            <a:ext cx="351009" cy="3172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flipV="1">
            <a:off x="3735114" y="2875410"/>
            <a:ext cx="90081" cy="22667"/>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3834433" y="2796828"/>
            <a:ext cx="139480" cy="101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421998" y="4228625"/>
            <a:ext cx="213525" cy="134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5635524" y="4345572"/>
            <a:ext cx="79543" cy="11626"/>
          </a:xfrm>
          <a:prstGeom prst="line">
            <a:avLst/>
          </a:prstGeom>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5293856" y="4192339"/>
            <a:ext cx="399851" cy="310854"/>
          </a:xfrm>
          <a:prstGeom prst="rect">
            <a:avLst/>
          </a:prstGeom>
          <a:noFill/>
        </p:spPr>
        <p:txBody>
          <a:bodyPr wrap="square" rtlCol="0">
            <a:spAutoFit/>
          </a:bodyPr>
          <a:lstStyle/>
          <a:p>
            <a:pPr defTabSz="649224">
              <a:spcAft>
                <a:spcPts val="600"/>
              </a:spcAft>
              <a:defRPr/>
            </a:pPr>
            <a:r>
              <a:rPr lang="en-GB" sz="1420" kern="1200">
                <a:solidFill>
                  <a:prstClr val="black"/>
                </a:solidFill>
                <a:latin typeface="Calibri" panose="020F0502020204030204"/>
                <a:ea typeface="+mn-ea"/>
                <a:cs typeface="+mn-cs"/>
                <a:sym typeface="Symbol" panose="05050102010706020507" pitchFamily="18" charset="2"/>
              </a:rPr>
              <a:t></a:t>
            </a:r>
            <a:r>
              <a:rPr lang="en-GB" sz="1420" kern="1200" baseline="-25000">
                <a:solidFill>
                  <a:prstClr val="black"/>
                </a:solidFill>
                <a:latin typeface="Calibri" panose="020F0502020204030204"/>
                <a:ea typeface="+mn-ea"/>
                <a:cs typeface="+mn-cs"/>
                <a:sym typeface="Symbol" panose="05050102010706020507" pitchFamily="18" charset="2"/>
              </a:rPr>
              <a:t>2</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TextBox 81"/>
          <p:cNvSpPr txBox="1"/>
          <p:nvPr/>
        </p:nvSpPr>
        <p:spPr>
          <a:xfrm>
            <a:off x="6078625" y="3936052"/>
            <a:ext cx="399851" cy="310854"/>
          </a:xfrm>
          <a:prstGeom prst="rect">
            <a:avLst/>
          </a:prstGeom>
          <a:noFill/>
        </p:spPr>
        <p:txBody>
          <a:bodyPr wrap="square" rtlCol="0">
            <a:spAutoFit/>
          </a:bodyPr>
          <a:lstStyle/>
          <a:p>
            <a:pPr defTabSz="649224">
              <a:spcAft>
                <a:spcPts val="600"/>
              </a:spcAft>
              <a:defRPr/>
            </a:pPr>
            <a:r>
              <a:rPr lang="en-GB" sz="1420" kern="1200">
                <a:solidFill>
                  <a:prstClr val="black"/>
                </a:solidFill>
                <a:latin typeface="Calibri" panose="020F0502020204030204"/>
                <a:ea typeface="+mn-ea"/>
                <a:cs typeface="+mn-cs"/>
                <a:sym typeface="Symbol" panose="05050102010706020507" pitchFamily="18" charset="2"/>
              </a:rPr>
              <a:t></a:t>
            </a:r>
            <a:r>
              <a:rPr lang="en-GB" sz="1420" kern="1200" baseline="-25000">
                <a:solidFill>
                  <a:prstClr val="black"/>
                </a:solidFill>
                <a:latin typeface="Calibri" panose="020F0502020204030204"/>
                <a:ea typeface="+mn-ea"/>
                <a:cs typeface="+mn-cs"/>
                <a:sym typeface="Symbol" panose="05050102010706020507" pitchFamily="18" charset="2"/>
              </a:rPr>
              <a:t>2</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84" name="Straight Arrow Connector 83"/>
          <p:cNvCxnSpPr>
            <a:endCxn id="81" idx="3"/>
          </p:cNvCxnSpPr>
          <p:nvPr/>
        </p:nvCxnSpPr>
        <p:spPr>
          <a:xfrm flipH="1">
            <a:off x="5693708" y="4091538"/>
            <a:ext cx="408941" cy="24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4060647" y="5750178"/>
            <a:ext cx="399851" cy="310854"/>
          </a:xfrm>
          <a:prstGeom prst="rect">
            <a:avLst/>
          </a:prstGeom>
          <a:noFill/>
        </p:spPr>
        <p:txBody>
          <a:bodyPr wrap="square" rtlCol="0">
            <a:spAutoFit/>
          </a:bodyPr>
          <a:lstStyle/>
          <a:p>
            <a:pPr defTabSz="649224">
              <a:spcAft>
                <a:spcPts val="600"/>
              </a:spcAft>
              <a:defRPr/>
            </a:pPr>
            <a:r>
              <a:rPr lang="en-GB" sz="1420" kern="1200">
                <a:solidFill>
                  <a:prstClr val="black"/>
                </a:solidFill>
                <a:latin typeface="Calibri" panose="020F0502020204030204"/>
                <a:ea typeface="+mn-ea"/>
                <a:cs typeface="+mn-cs"/>
                <a:sym typeface="Symbol" panose="05050102010706020507" pitchFamily="18" charset="2"/>
              </a:rPr>
              <a:t></a:t>
            </a:r>
            <a:r>
              <a:rPr lang="en-GB" sz="1420" kern="1200" baseline="-25000">
                <a:solidFill>
                  <a:prstClr val="black"/>
                </a:solidFill>
                <a:latin typeface="Calibri" panose="020F0502020204030204"/>
                <a:ea typeface="+mn-ea"/>
                <a:cs typeface="+mn-cs"/>
                <a:sym typeface="Symbol" panose="05050102010706020507" pitchFamily="18" charset="2"/>
              </a:rPr>
              <a:t>3</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1" name="Straight Connector 90"/>
          <p:cNvCxnSpPr/>
          <p:nvPr/>
        </p:nvCxnSpPr>
        <p:spPr>
          <a:xfrm>
            <a:off x="3831911" y="5947977"/>
            <a:ext cx="142002" cy="52108"/>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3973913" y="5940544"/>
            <a:ext cx="156164" cy="59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005249" y="2117041"/>
            <a:ext cx="813020" cy="304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1774277" y="2421923"/>
            <a:ext cx="10439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1774277" y="2117041"/>
            <a:ext cx="230973" cy="304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300893" y="2027203"/>
            <a:ext cx="330422" cy="485646"/>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w</a:t>
            </a:r>
            <a:r>
              <a:rPr lang="en-GB" sz="1278" kern="1200" baseline="-25000">
                <a:solidFill>
                  <a:prstClr val="black"/>
                </a:solidFill>
                <a:latin typeface="Calibri" panose="020F0502020204030204"/>
                <a:ea typeface="+mn-ea"/>
                <a:cs typeface="+mn-cs"/>
              </a:rPr>
              <a:t>1</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TextBox 59"/>
          <p:cNvSpPr txBox="1"/>
          <p:nvPr/>
        </p:nvSpPr>
        <p:spPr>
          <a:xfrm>
            <a:off x="1672305" y="2067182"/>
            <a:ext cx="330422" cy="288990"/>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c</a:t>
            </a:r>
            <a:r>
              <a:rPr lang="en-GB" sz="1278" kern="1200" baseline="-25000">
                <a:solidFill>
                  <a:prstClr val="black"/>
                </a:solidFill>
                <a:latin typeface="Calibri" panose="020F0502020204030204"/>
                <a:ea typeface="+mn-ea"/>
                <a:cs typeface="+mn-cs"/>
              </a:rPr>
              <a:t>1</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TextBox 62"/>
          <p:cNvSpPr txBox="1"/>
          <p:nvPr/>
        </p:nvSpPr>
        <p:spPr>
          <a:xfrm>
            <a:off x="1715243" y="2471783"/>
            <a:ext cx="399851" cy="310854"/>
          </a:xfrm>
          <a:prstGeom prst="rect">
            <a:avLst/>
          </a:prstGeom>
          <a:noFill/>
        </p:spPr>
        <p:txBody>
          <a:bodyPr wrap="square" rtlCol="0">
            <a:spAutoFit/>
          </a:bodyPr>
          <a:lstStyle/>
          <a:p>
            <a:pPr defTabSz="649224">
              <a:spcAft>
                <a:spcPts val="600"/>
              </a:spcAft>
              <a:defRPr/>
            </a:pPr>
            <a:r>
              <a:rPr lang="en-GB" sz="1420" kern="1200">
                <a:solidFill>
                  <a:prstClr val="black"/>
                </a:solidFill>
                <a:latin typeface="Calibri" panose="020F0502020204030204"/>
                <a:ea typeface="+mn-ea"/>
                <a:cs typeface="+mn-cs"/>
                <a:sym typeface="Symbol" panose="05050102010706020507" pitchFamily="18" charset="2"/>
              </a:rPr>
              <a:t>c</a:t>
            </a:r>
            <a:r>
              <a:rPr lang="en-GB" sz="1420" kern="1200" baseline="-25000">
                <a:solidFill>
                  <a:prstClr val="black"/>
                </a:solidFill>
                <a:latin typeface="Calibri" panose="020F0502020204030204"/>
                <a:ea typeface="+mn-ea"/>
                <a:cs typeface="+mn-cs"/>
                <a:sym typeface="Symbol" panose="05050102010706020507" pitchFamily="18" charset="2"/>
              </a:rPr>
              <a:t>1</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8" name="Straight Connector 67"/>
          <p:cNvCxnSpPr/>
          <p:nvPr/>
        </p:nvCxnSpPr>
        <p:spPr>
          <a:xfrm flipH="1" flipV="1">
            <a:off x="1905930" y="2260243"/>
            <a:ext cx="90081" cy="22667"/>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2005249" y="2181660"/>
            <a:ext cx="139480" cy="101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004519" y="2027203"/>
            <a:ext cx="0" cy="9200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774277" y="2418045"/>
            <a:ext cx="228450" cy="0"/>
          </a:xfrm>
          <a:prstGeom prst="straightConnector1">
            <a:avLst/>
          </a:prstGeom>
          <a:ln w="3810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72" name="Straight Arrow Connector 71"/>
          <p:cNvCxnSpPr/>
          <p:nvPr/>
        </p:nvCxnSpPr>
        <p:spPr>
          <a:xfrm>
            <a:off x="1996011" y="2117041"/>
            <a:ext cx="6716" cy="301005"/>
          </a:xfrm>
          <a:prstGeom prst="straightConnector1">
            <a:avLst/>
          </a:prstGeom>
          <a:ln w="38100">
            <a:headEnd type="none" w="med" len="med"/>
            <a:tailEnd type="triangle" w="med" len="med"/>
          </a:ln>
        </p:spPr>
        <p:style>
          <a:lnRef idx="3">
            <a:schemeClr val="dk1"/>
          </a:lnRef>
          <a:fillRef idx="0">
            <a:schemeClr val="dk1"/>
          </a:fillRef>
          <a:effectRef idx="2">
            <a:schemeClr val="dk1"/>
          </a:effectRef>
          <a:fontRef idx="minor">
            <a:schemeClr val="tx1"/>
          </a:fontRef>
        </p:style>
      </p:cxnSp>
      <p:sp>
        <p:nvSpPr>
          <p:cNvPr id="73" name="TextBox 72"/>
          <p:cNvSpPr txBox="1"/>
          <p:nvPr/>
        </p:nvSpPr>
        <p:spPr>
          <a:xfrm>
            <a:off x="1950623" y="1912714"/>
            <a:ext cx="399851" cy="310854"/>
          </a:xfrm>
          <a:prstGeom prst="rect">
            <a:avLst/>
          </a:prstGeom>
          <a:noFill/>
        </p:spPr>
        <p:txBody>
          <a:bodyPr wrap="square" rtlCol="0">
            <a:spAutoFit/>
          </a:bodyPr>
          <a:lstStyle/>
          <a:p>
            <a:pPr defTabSz="649224">
              <a:spcAft>
                <a:spcPts val="600"/>
              </a:spcAft>
              <a:defRPr/>
            </a:pPr>
            <a:r>
              <a:rPr lang="en-GB" sz="1420" kern="1200">
                <a:solidFill>
                  <a:prstClr val="black"/>
                </a:solidFill>
                <a:latin typeface="Calibri" panose="020F0502020204030204"/>
                <a:ea typeface="+mn-ea"/>
                <a:cs typeface="+mn-cs"/>
                <a:sym typeface="Symbol" panose="05050102010706020507" pitchFamily="18" charset="2"/>
              </a:rPr>
              <a:t>c</a:t>
            </a:r>
            <a:r>
              <a:rPr lang="en-GB" sz="1420" kern="1200" baseline="-25000">
                <a:solidFill>
                  <a:prstClr val="black"/>
                </a:solidFill>
                <a:latin typeface="Calibri" panose="020F0502020204030204"/>
                <a:ea typeface="+mn-ea"/>
                <a:cs typeface="+mn-cs"/>
                <a:sym typeface="Symbol" panose="05050102010706020507" pitchFamily="18" charset="2"/>
              </a:rPr>
              <a:t>x1</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2163787" y="2642370"/>
            <a:ext cx="1257985" cy="288990"/>
          </a:xfrm>
          <a:prstGeom prst="rect">
            <a:avLst/>
          </a:prstGeom>
          <a:noFill/>
        </p:spPr>
        <p:txBody>
          <a:bodyPr wrap="square" rtlCol="0">
            <a:spAutoFit/>
          </a:bodyPr>
          <a:lstStyle/>
          <a:p>
            <a:pPr defTabSz="649224">
              <a:spcAft>
                <a:spcPts val="600"/>
              </a:spcAft>
              <a:defRPr/>
            </a:pPr>
            <a:r>
              <a:rPr lang="en-GB" sz="1278" kern="1200" dirty="0">
                <a:solidFill>
                  <a:prstClr val="black"/>
                </a:solidFill>
                <a:latin typeface="Calibri" panose="020F0502020204030204"/>
                <a:ea typeface="+mn-ea"/>
                <a:cs typeface="+mn-cs"/>
              </a:rPr>
              <a:t>Swirl angle, </a:t>
            </a:r>
            <a:r>
              <a:rPr lang="en-GB" sz="1278" i="1" kern="1200" dirty="0">
                <a:solidFill>
                  <a:prstClr val="black"/>
                </a:solidFill>
                <a:latin typeface="Calibri" panose="020F0502020204030204"/>
                <a:ea typeface="+mn-ea"/>
                <a:cs typeface="+mn-cs"/>
                <a:sym typeface="Symbol" panose="05050102010706020507" pitchFamily="18" charset="2"/>
              </a:rPr>
              <a:t></a:t>
            </a:r>
            <a:endParaRPr kumimoji="0" lang="en-GB"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E066E9AB-2B75-43C5-AF42-EE2F284C7FE3}"/>
              </a:ext>
            </a:extLst>
          </p:cNvPr>
          <p:cNvCxnSpPr>
            <a:cxnSpLocks/>
          </p:cNvCxnSpPr>
          <p:nvPr/>
        </p:nvCxnSpPr>
        <p:spPr>
          <a:xfrm>
            <a:off x="3153838" y="2853693"/>
            <a:ext cx="482779" cy="344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C8EEDD6E-F961-406C-BDAE-39E838E34F22}"/>
              </a:ext>
            </a:extLst>
          </p:cNvPr>
          <p:cNvSpPr txBox="1"/>
          <p:nvPr/>
        </p:nvSpPr>
        <p:spPr>
          <a:xfrm>
            <a:off x="1811362" y="3813686"/>
            <a:ext cx="1259305" cy="485646"/>
          </a:xfrm>
          <a:prstGeom prst="rect">
            <a:avLst/>
          </a:prstGeom>
          <a:noFill/>
        </p:spPr>
        <p:txBody>
          <a:bodyPr wrap="square" rtlCol="0">
            <a:spAutoFit/>
          </a:bodyPr>
          <a:lstStyle/>
          <a:p>
            <a:pPr defTabSz="649224">
              <a:spcAft>
                <a:spcPts val="600"/>
              </a:spcAft>
              <a:defRPr/>
            </a:pPr>
            <a:r>
              <a:rPr lang="en-GB" sz="1278" kern="1200">
                <a:solidFill>
                  <a:prstClr val="black"/>
                </a:solidFill>
                <a:latin typeface="Calibri" panose="020F0502020204030204"/>
                <a:ea typeface="+mn-ea"/>
                <a:cs typeface="+mn-cs"/>
              </a:rPr>
              <a:t>Relative velocity angle, </a:t>
            </a:r>
            <a:r>
              <a:rPr lang="en-GB" sz="1278" i="1" kern="1200">
                <a:solidFill>
                  <a:prstClr val="black"/>
                </a:solidFill>
                <a:latin typeface="Calibri" panose="020F0502020204030204"/>
                <a:ea typeface="+mn-ea"/>
                <a:cs typeface="+mn-cs"/>
                <a:sym typeface="Symbol" panose="05050102010706020507" pitchFamily="18" charset="2"/>
              </a:rPr>
              <a:t></a:t>
            </a:r>
            <a:endParaRPr kumimoji="0" lang="en-GB" sz="1800" b="0" i="1"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C098F8D7-C8A5-447A-A241-ACB625BAF2EF}"/>
              </a:ext>
            </a:extLst>
          </p:cNvPr>
          <p:cNvCxnSpPr>
            <a:cxnSpLocks/>
          </p:cNvCxnSpPr>
          <p:nvPr/>
        </p:nvCxnSpPr>
        <p:spPr>
          <a:xfrm flipV="1">
            <a:off x="3018953" y="3363423"/>
            <a:ext cx="1221990" cy="522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890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188069" y="381935"/>
            <a:ext cx="9356106" cy="1200329"/>
          </a:xfrm>
        </p:spPr>
        <p:txBody>
          <a:bodyPr vert="horz" lIns="91440" tIns="45720" rIns="91440" bIns="45720" rtlCol="0" anchor="t">
            <a:normAutofit/>
          </a:bodyPr>
          <a:lstStyle/>
          <a:p>
            <a:r>
              <a:rPr lang="en-US" sz="8000" kern="1200">
                <a:solidFill>
                  <a:schemeClr val="tx1"/>
                </a:solidFill>
                <a:latin typeface="+mj-lt"/>
                <a:ea typeface="+mj-ea"/>
                <a:cs typeface="+mj-cs"/>
              </a:rPr>
              <a:t>Blade profile</a:t>
            </a:r>
          </a:p>
        </p:txBody>
      </p:sp>
      <p:grpSp>
        <p:nvGrpSpPr>
          <p:cNvPr id="78" name="Group 77">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4200" y="554152"/>
            <a:ext cx="574177" cy="1075866"/>
            <a:chOff x="10994200" y="554152"/>
            <a:chExt cx="574177" cy="1075866"/>
          </a:xfrm>
        </p:grpSpPr>
        <p:sp>
          <p:nvSpPr>
            <p:cNvPr id="79"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8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8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83" name="Straight Connector 8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79019" y="2918740"/>
            <a:ext cx="2627128" cy="2898701"/>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stretch>
            <a:fillRect/>
          </a:stretch>
        </p:blipFill>
        <p:spPr>
          <a:xfrm rot="2822517">
            <a:off x="5656010" y="3720233"/>
            <a:ext cx="3806824" cy="747769"/>
          </a:xfrm>
          <a:prstGeom prst="rect">
            <a:avLst/>
          </a:prstGeom>
        </p:spPr>
      </p:pic>
      <p:cxnSp>
        <p:nvCxnSpPr>
          <p:cNvPr id="10" name="Straight Arrow Connector 9"/>
          <p:cNvCxnSpPr/>
          <p:nvPr/>
        </p:nvCxnSpPr>
        <p:spPr>
          <a:xfrm>
            <a:off x="4450940" y="3104810"/>
            <a:ext cx="2414427" cy="2648022"/>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451952" y="4464069"/>
            <a:ext cx="988341" cy="372410"/>
          </a:xfrm>
          <a:prstGeom prst="rect">
            <a:avLst/>
          </a:prstGeom>
          <a:noFill/>
        </p:spPr>
        <p:txBody>
          <a:bodyPr wrap="square" rtlCol="0">
            <a:spAutoFit/>
          </a:bodyPr>
          <a:lstStyle/>
          <a:p>
            <a:pPr defTabSz="594360">
              <a:spcAft>
                <a:spcPts val="600"/>
              </a:spcAft>
              <a:defRPr/>
            </a:pPr>
            <a:r>
              <a:rPr lang="en-GB" sz="1820" kern="1200">
                <a:solidFill>
                  <a:prstClr val="black"/>
                </a:solidFill>
                <a:latin typeface="Brush Script MT" panose="03060802040406070304" pitchFamily="66" charset="0"/>
                <a:ea typeface="+mn-ea"/>
                <a:cs typeface="Times New Roman" panose="02020603050405020304" pitchFamily="18" charset="0"/>
              </a:rPr>
              <a:t>l</a:t>
            </a:r>
            <a:endParaRPr kumimoji="0" lang="en-GB" sz="2800" b="0" i="0" u="none" strike="noStrike" kern="1200" cap="none" spc="0" normalizeH="0" baseline="0" noProof="0">
              <a:ln>
                <a:noFill/>
              </a:ln>
              <a:solidFill>
                <a:prstClr val="black"/>
              </a:solidFill>
              <a:effectLst/>
              <a:uLnTx/>
              <a:uFillTx/>
              <a:latin typeface="Brush Script MT" panose="03060802040406070304" pitchFamily="66" charset="0"/>
              <a:ea typeface="+mn-ea"/>
              <a:cs typeface="Times New Roman" panose="02020603050405020304" pitchFamily="18" charset="0"/>
            </a:endParaRPr>
          </a:p>
        </p:txBody>
      </p:sp>
      <p:pic>
        <p:nvPicPr>
          <p:cNvPr id="12" name="Picture 11"/>
          <p:cNvPicPr>
            <a:picLocks noChangeAspect="1"/>
          </p:cNvPicPr>
          <p:nvPr/>
        </p:nvPicPr>
        <p:blipFill>
          <a:blip r:embed="rId2"/>
          <a:stretch>
            <a:fillRect/>
          </a:stretch>
        </p:blipFill>
        <p:spPr>
          <a:xfrm rot="2859484">
            <a:off x="4042711" y="3720232"/>
            <a:ext cx="3806824" cy="747769"/>
          </a:xfrm>
          <a:prstGeom prst="rect">
            <a:avLst/>
          </a:prstGeom>
        </p:spPr>
      </p:pic>
      <p:sp>
        <p:nvSpPr>
          <p:cNvPr id="18" name="Freeform 17"/>
          <p:cNvSpPr/>
          <p:nvPr/>
        </p:nvSpPr>
        <p:spPr>
          <a:xfrm rot="21371899">
            <a:off x="6351597" y="2848829"/>
            <a:ext cx="2273768" cy="2793071"/>
          </a:xfrm>
          <a:custGeom>
            <a:avLst/>
            <a:gdLst>
              <a:gd name="connsiteX0" fmla="*/ 0 w 3466594"/>
              <a:gd name="connsiteY0" fmla="*/ 0 h 4258325"/>
              <a:gd name="connsiteX1" fmla="*/ 1223493 w 3466594"/>
              <a:gd name="connsiteY1" fmla="*/ 798491 h 4258325"/>
              <a:gd name="connsiteX2" fmla="*/ 2009104 w 3466594"/>
              <a:gd name="connsiteY2" fmla="*/ 1712891 h 4258325"/>
              <a:gd name="connsiteX3" fmla="*/ 2678806 w 3466594"/>
              <a:gd name="connsiteY3" fmla="*/ 2717443 h 4258325"/>
              <a:gd name="connsiteX4" fmla="*/ 3400023 w 3466594"/>
              <a:gd name="connsiteY4" fmla="*/ 4159876 h 4258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6594" h="4258325">
                <a:moveTo>
                  <a:pt x="0" y="0"/>
                </a:moveTo>
                <a:cubicBezTo>
                  <a:pt x="444321" y="256504"/>
                  <a:pt x="888642" y="513009"/>
                  <a:pt x="1223493" y="798491"/>
                </a:cubicBezTo>
                <a:cubicBezTo>
                  <a:pt x="1558344" y="1083973"/>
                  <a:pt x="1766552" y="1393066"/>
                  <a:pt x="2009104" y="1712891"/>
                </a:cubicBezTo>
                <a:cubicBezTo>
                  <a:pt x="2251656" y="2032716"/>
                  <a:pt x="2446986" y="2309612"/>
                  <a:pt x="2678806" y="2717443"/>
                </a:cubicBezTo>
                <a:cubicBezTo>
                  <a:pt x="2910626" y="3125274"/>
                  <a:pt x="3698384" y="4657859"/>
                  <a:pt x="3400023" y="4159876"/>
                </a:cubicBezTo>
              </a:path>
            </a:pathLst>
          </a:cu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p:cNvCxnSpPr/>
          <p:nvPr/>
        </p:nvCxnSpPr>
        <p:spPr>
          <a:xfrm>
            <a:off x="5974292" y="2631621"/>
            <a:ext cx="3131203" cy="332471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261503" y="2049292"/>
            <a:ext cx="0" cy="395040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6200000">
            <a:off x="6003041" y="2036660"/>
            <a:ext cx="874503" cy="452432"/>
          </a:xfrm>
          <a:prstGeom prst="rect">
            <a:avLst/>
          </a:prstGeom>
          <a:noFill/>
        </p:spPr>
        <p:txBody>
          <a:bodyPr wrap="square" rtlCol="0">
            <a:spAutoFit/>
          </a:bodyPr>
          <a:lstStyle/>
          <a:p>
            <a:pPr defTabSz="594360">
              <a:spcAft>
                <a:spcPts val="600"/>
              </a:spcAft>
              <a:defRPr/>
            </a:pPr>
            <a:r>
              <a:rPr lang="en-GB" sz="1170" kern="1200">
                <a:solidFill>
                  <a:prstClr val="black"/>
                </a:solidFill>
                <a:latin typeface="Calibri" panose="020F0502020204030204"/>
                <a:ea typeface="+mn-ea"/>
                <a:cs typeface="+mn-cs"/>
              </a:rPr>
              <a:t>Reference direction</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p:cNvSpPr txBox="1"/>
          <p:nvPr/>
        </p:nvSpPr>
        <p:spPr>
          <a:xfrm rot="2732047">
            <a:off x="6485510" y="4325140"/>
            <a:ext cx="2269513" cy="272382"/>
          </a:xfrm>
          <a:prstGeom prst="rect">
            <a:avLst/>
          </a:prstGeom>
          <a:noFill/>
        </p:spPr>
        <p:txBody>
          <a:bodyPr wrap="square" rtlCol="0">
            <a:spAutoFit/>
          </a:bodyPr>
          <a:lstStyle/>
          <a:p>
            <a:pPr defTabSz="594360">
              <a:spcAft>
                <a:spcPts val="600"/>
              </a:spcAft>
              <a:defRPr/>
            </a:pPr>
            <a:r>
              <a:rPr lang="en-GB" sz="1170" kern="1200">
                <a:solidFill>
                  <a:prstClr val="black"/>
                </a:solidFill>
                <a:latin typeface="Calibri" panose="020F0502020204030204"/>
                <a:ea typeface="+mn-ea"/>
                <a:cs typeface="+mn-cs"/>
              </a:rPr>
              <a:t>Chord line</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Arc 29"/>
          <p:cNvSpPr/>
          <p:nvPr/>
        </p:nvSpPr>
        <p:spPr>
          <a:xfrm rot="17136617">
            <a:off x="6124466" y="2658607"/>
            <a:ext cx="225020" cy="26580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p:cNvSpPr txBox="1"/>
          <p:nvPr/>
        </p:nvSpPr>
        <p:spPr>
          <a:xfrm>
            <a:off x="6041829" y="2443888"/>
            <a:ext cx="287212" cy="292388"/>
          </a:xfrm>
          <a:prstGeom prst="rect">
            <a:avLst/>
          </a:prstGeom>
          <a:noFill/>
        </p:spPr>
        <p:txBody>
          <a:bodyPr wrap="square" rtlCol="0">
            <a:spAutoFit/>
          </a:bodyPr>
          <a:lstStyle/>
          <a:p>
            <a:pPr defTabSz="594360">
              <a:spcAft>
                <a:spcPts val="600"/>
              </a:spcAft>
              <a:defRPr/>
            </a:pPr>
            <a:r>
              <a:rPr lang="en-GB" sz="1300" kern="1200">
                <a:solidFill>
                  <a:prstClr val="black"/>
                </a:solidFill>
                <a:latin typeface="Calibri" panose="020F0502020204030204"/>
                <a:ea typeface="+mn-ea"/>
                <a:cs typeface="+mn-cs"/>
                <a:sym typeface="Symbol" panose="05050102010706020507" pitchFamily="18" charset="2"/>
              </a:rPr>
              <a:t></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Box 31"/>
          <p:cNvSpPr txBox="1"/>
          <p:nvPr/>
        </p:nvSpPr>
        <p:spPr>
          <a:xfrm>
            <a:off x="943429" y="1714500"/>
            <a:ext cx="2932385" cy="3493264"/>
          </a:xfrm>
          <a:prstGeom prst="rect">
            <a:avLst/>
          </a:prstGeom>
          <a:noFill/>
        </p:spPr>
        <p:txBody>
          <a:bodyPr wrap="square" rtlCol="0">
            <a:spAutoFit/>
          </a:bodyPr>
          <a:lstStyle/>
          <a:p>
            <a:pPr defTabSz="594360">
              <a:spcAft>
                <a:spcPts val="600"/>
              </a:spcAft>
              <a:defRPr/>
            </a:pPr>
            <a:r>
              <a:rPr lang="en-GB" sz="1600" kern="1200" dirty="0">
                <a:solidFill>
                  <a:prstClr val="black"/>
                </a:solidFill>
                <a:latin typeface="Calibri" panose="020F0502020204030204"/>
                <a:ea typeface="+mn-ea"/>
                <a:cs typeface="+mn-cs"/>
              </a:rPr>
              <a:t>In this case, a compressor blade is shown, hence there are relative velocity (w) and velocity angles (</a:t>
            </a:r>
            <a:r>
              <a:rPr lang="en-GB" sz="1600" kern="1200" dirty="0">
                <a:solidFill>
                  <a:prstClr val="black"/>
                </a:solidFill>
                <a:latin typeface="Calibri" panose="020F0502020204030204"/>
                <a:ea typeface="+mn-ea"/>
                <a:cs typeface="+mn-cs"/>
                <a:sym typeface="Symbol" panose="05050102010706020507" pitchFamily="18" charset="2"/>
              </a:rPr>
              <a:t>)</a:t>
            </a:r>
            <a:endParaRPr lang="en-GB" sz="1600" kern="1200" dirty="0">
              <a:solidFill>
                <a:prstClr val="black"/>
              </a:solidFill>
              <a:latin typeface="Calibri" panose="020F0502020204030204"/>
              <a:ea typeface="+mn-ea"/>
              <a:cs typeface="+mn-cs"/>
            </a:endParaRPr>
          </a:p>
          <a:p>
            <a:pPr marL="185738" indent="-185738" defTabSz="594360">
              <a:spcAft>
                <a:spcPts val="600"/>
              </a:spcAft>
              <a:buFont typeface="Arial" panose="020B0604020202020204" pitchFamily="34" charset="0"/>
              <a:buChar char="•"/>
              <a:defRPr/>
            </a:pPr>
            <a:r>
              <a:rPr lang="en-GB" sz="1600" kern="1200" dirty="0">
                <a:solidFill>
                  <a:prstClr val="black"/>
                </a:solidFill>
                <a:latin typeface="Calibri" panose="020F0502020204030204"/>
                <a:ea typeface="+mn-ea"/>
                <a:cs typeface="+mn-cs"/>
              </a:rPr>
              <a:t>Stagger angle: </a:t>
            </a:r>
            <a:r>
              <a:rPr lang="en-GB" sz="1600" kern="1200" dirty="0">
                <a:solidFill>
                  <a:prstClr val="black"/>
                </a:solidFill>
                <a:latin typeface="Calibri" panose="020F0502020204030204"/>
                <a:ea typeface="+mn-ea"/>
                <a:cs typeface="+mn-cs"/>
                <a:sym typeface="Symbol" panose="05050102010706020507" pitchFamily="18" charset="2"/>
              </a:rPr>
              <a:t>, between chord and reference direction</a:t>
            </a:r>
            <a:endParaRPr lang="en-GB" sz="1600" kern="1200" dirty="0">
              <a:solidFill>
                <a:prstClr val="black"/>
              </a:solidFill>
              <a:latin typeface="Calibri" panose="020F0502020204030204"/>
              <a:ea typeface="+mn-ea"/>
              <a:cs typeface="+mn-cs"/>
            </a:endParaRPr>
          </a:p>
          <a:p>
            <a:pPr marL="185738" indent="-185738" defTabSz="594360">
              <a:spcAft>
                <a:spcPts val="600"/>
              </a:spcAft>
              <a:buFont typeface="Arial" panose="020B0604020202020204" pitchFamily="34" charset="0"/>
              <a:buChar char="•"/>
              <a:defRPr/>
            </a:pPr>
            <a:r>
              <a:rPr lang="en-GB" sz="1600" kern="1200" dirty="0">
                <a:solidFill>
                  <a:prstClr val="black"/>
                </a:solidFill>
                <a:latin typeface="Calibri" panose="020F0502020204030204"/>
                <a:ea typeface="+mn-ea"/>
                <a:cs typeface="+mn-cs"/>
              </a:rPr>
              <a:t>Space-chord ratio: s/</a:t>
            </a:r>
            <a:r>
              <a:rPr lang="en-GB" sz="2000" kern="1200" dirty="0">
                <a:solidFill>
                  <a:prstClr val="black"/>
                </a:solidFill>
                <a:latin typeface="Brush Script MT" panose="03060802040406070304" pitchFamily="66" charset="0"/>
                <a:ea typeface="+mn-ea"/>
                <a:cs typeface="+mn-cs"/>
              </a:rPr>
              <a:t>l</a:t>
            </a:r>
            <a:endParaRPr lang="en-GB" sz="1600" kern="1200" dirty="0">
              <a:solidFill>
                <a:prstClr val="black"/>
              </a:solidFill>
              <a:latin typeface="Calibri" panose="020F0502020204030204"/>
              <a:ea typeface="+mn-ea"/>
              <a:cs typeface="+mn-cs"/>
            </a:endParaRPr>
          </a:p>
          <a:p>
            <a:pPr marL="185738" indent="-185738" defTabSz="594360">
              <a:spcAft>
                <a:spcPts val="600"/>
              </a:spcAft>
              <a:buFont typeface="Arial" panose="020B0604020202020204" pitchFamily="34" charset="0"/>
              <a:buChar char="•"/>
              <a:defRPr/>
            </a:pPr>
            <a:r>
              <a:rPr lang="en-GB" sz="1600" kern="1200" dirty="0">
                <a:solidFill>
                  <a:prstClr val="black"/>
                </a:solidFill>
                <a:latin typeface="Calibri" panose="020F0502020204030204"/>
                <a:ea typeface="+mn-ea"/>
                <a:cs typeface="+mn-cs"/>
              </a:rPr>
              <a:t>Camber angle: </a:t>
            </a:r>
            <a:r>
              <a:rPr lang="en-GB" sz="1600" kern="1200" dirty="0">
                <a:solidFill>
                  <a:prstClr val="black"/>
                </a:solidFill>
                <a:latin typeface="Calibri" panose="020F0502020204030204"/>
                <a:ea typeface="+mn-ea"/>
                <a:cs typeface="+mn-cs"/>
                <a:sym typeface="Symbol" panose="05050102010706020507" pitchFamily="18" charset="2"/>
              </a:rPr>
              <a:t></a:t>
            </a:r>
            <a:endParaRPr lang="en-GB" sz="1600" kern="1200" dirty="0">
              <a:solidFill>
                <a:prstClr val="black"/>
              </a:solidFill>
              <a:latin typeface="Calibri" panose="020F0502020204030204"/>
              <a:ea typeface="+mn-ea"/>
              <a:cs typeface="+mn-cs"/>
            </a:endParaRPr>
          </a:p>
          <a:p>
            <a:pPr marL="185738" indent="-185738" defTabSz="594360">
              <a:spcAft>
                <a:spcPts val="600"/>
              </a:spcAft>
              <a:buFont typeface="Arial" panose="020B0604020202020204" pitchFamily="34" charset="0"/>
              <a:buChar char="•"/>
              <a:defRPr/>
            </a:pPr>
            <a:r>
              <a:rPr lang="en-GB" sz="1600" kern="1200" dirty="0">
                <a:solidFill>
                  <a:prstClr val="black"/>
                </a:solidFill>
                <a:latin typeface="Calibri" panose="020F0502020204030204"/>
                <a:ea typeface="+mn-ea"/>
                <a:cs typeface="+mn-cs"/>
              </a:rPr>
              <a:t>Blade inlet angle: </a:t>
            </a:r>
            <a:r>
              <a:rPr lang="en-GB" sz="1600" kern="1200" dirty="0">
                <a:solidFill>
                  <a:prstClr val="black"/>
                </a:solidFill>
                <a:latin typeface="Calibri" panose="020F0502020204030204"/>
                <a:ea typeface="+mn-ea"/>
                <a:cs typeface="+mn-cs"/>
                <a:sym typeface="Symbol" panose="05050102010706020507" pitchFamily="18" charset="2"/>
              </a:rPr>
              <a:t></a:t>
            </a:r>
            <a:r>
              <a:rPr lang="en-GB" sz="1600" kern="1200" baseline="-25000" dirty="0">
                <a:solidFill>
                  <a:prstClr val="black"/>
                </a:solidFill>
                <a:latin typeface="Calibri" panose="020F0502020204030204"/>
                <a:ea typeface="+mn-ea"/>
                <a:cs typeface="+mn-cs"/>
                <a:sym typeface="Symbol" panose="05050102010706020507" pitchFamily="18" charset="2"/>
              </a:rPr>
              <a:t>1</a:t>
            </a:r>
            <a:r>
              <a:rPr lang="en-GB" sz="1600" kern="1200" dirty="0">
                <a:solidFill>
                  <a:prstClr val="black"/>
                </a:solidFill>
                <a:latin typeface="Calibri" panose="020F0502020204030204"/>
                <a:ea typeface="+mn-ea"/>
                <a:cs typeface="+mn-cs"/>
                <a:sym typeface="Symbol" panose="05050102010706020507" pitchFamily="18" charset="2"/>
              </a:rPr>
              <a:t>’, camber line to chord line</a:t>
            </a:r>
            <a:endParaRPr lang="en-GB" sz="1600" kern="1200" dirty="0">
              <a:solidFill>
                <a:prstClr val="black"/>
              </a:solidFill>
              <a:latin typeface="Calibri" panose="020F0502020204030204"/>
              <a:ea typeface="+mn-ea"/>
              <a:cs typeface="+mn-cs"/>
            </a:endParaRPr>
          </a:p>
          <a:p>
            <a:pPr marL="185738" indent="-185738" defTabSz="594360">
              <a:spcAft>
                <a:spcPts val="600"/>
              </a:spcAft>
              <a:buFont typeface="Arial" panose="020B0604020202020204" pitchFamily="34" charset="0"/>
              <a:buChar char="•"/>
              <a:defRPr/>
            </a:pPr>
            <a:r>
              <a:rPr lang="en-GB" sz="1600" kern="1200" dirty="0">
                <a:solidFill>
                  <a:prstClr val="black"/>
                </a:solidFill>
                <a:latin typeface="Calibri" panose="020F0502020204030204"/>
                <a:ea typeface="+mn-ea"/>
                <a:cs typeface="+mn-cs"/>
              </a:rPr>
              <a:t>Blade outlet angle: </a:t>
            </a:r>
            <a:r>
              <a:rPr lang="en-GB" sz="1600" kern="1200" dirty="0">
                <a:solidFill>
                  <a:prstClr val="black"/>
                </a:solidFill>
                <a:latin typeface="Calibri" panose="020F0502020204030204"/>
                <a:ea typeface="+mn-ea"/>
                <a:cs typeface="+mn-cs"/>
                <a:sym typeface="Symbol" panose="05050102010706020507" pitchFamily="18" charset="2"/>
              </a:rPr>
              <a:t></a:t>
            </a:r>
            <a:r>
              <a:rPr lang="en-GB" sz="1600" kern="1200" baseline="-25000" dirty="0">
                <a:solidFill>
                  <a:prstClr val="black"/>
                </a:solidFill>
                <a:latin typeface="Calibri" panose="020F0502020204030204"/>
                <a:ea typeface="+mn-ea"/>
                <a:cs typeface="+mn-cs"/>
                <a:sym typeface="Symbol" panose="05050102010706020507" pitchFamily="18" charset="2"/>
              </a:rPr>
              <a:t>2</a:t>
            </a:r>
            <a:r>
              <a:rPr lang="en-GB" sz="1600" kern="1200" dirty="0">
                <a:solidFill>
                  <a:prstClr val="black"/>
                </a:solidFill>
                <a:latin typeface="Calibri" panose="020F0502020204030204"/>
                <a:ea typeface="+mn-ea"/>
                <a:cs typeface="+mn-cs"/>
                <a:sym typeface="Symbol" panose="05050102010706020507" pitchFamily="18" charset="2"/>
              </a:rPr>
              <a:t>’, camber line to chord line</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3" name="Straight Connector 32"/>
          <p:cNvCxnSpPr/>
          <p:nvPr/>
        </p:nvCxnSpPr>
        <p:spPr>
          <a:xfrm>
            <a:off x="4655093" y="2073226"/>
            <a:ext cx="0" cy="3950403"/>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655093" y="2181487"/>
            <a:ext cx="160641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289892" y="1911129"/>
            <a:ext cx="988341" cy="292388"/>
          </a:xfrm>
          <a:prstGeom prst="rect">
            <a:avLst/>
          </a:prstGeom>
          <a:noFill/>
        </p:spPr>
        <p:txBody>
          <a:bodyPr wrap="square" rtlCol="0">
            <a:spAutoFit/>
          </a:bodyPr>
          <a:lstStyle/>
          <a:p>
            <a:pPr defTabSz="594360">
              <a:spcAft>
                <a:spcPts val="600"/>
              </a:spcAft>
              <a:defRPr/>
            </a:pPr>
            <a:r>
              <a:rPr lang="en-GB" sz="1300" kern="1200">
                <a:solidFill>
                  <a:prstClr val="black"/>
                </a:solidFill>
                <a:latin typeface="Calibri" panose="020F0502020204030204"/>
                <a:ea typeface="+mn-ea"/>
                <a:cs typeface="Times New Roman" panose="02020603050405020304" pitchFamily="18" charset="0"/>
              </a:rPr>
              <a:t>s</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cxnSp>
        <p:nvCxnSpPr>
          <p:cNvPr id="38" name="Straight Arrow Connector 37"/>
          <p:cNvCxnSpPr/>
          <p:nvPr/>
        </p:nvCxnSpPr>
        <p:spPr>
          <a:xfrm>
            <a:off x="5202628" y="2588259"/>
            <a:ext cx="1040441" cy="348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8691516" y="5543537"/>
            <a:ext cx="437865" cy="6605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5202628" y="2443888"/>
            <a:ext cx="3073553" cy="1374055"/>
          </a:xfrm>
          <a:prstGeom prst="line">
            <a:avLst/>
          </a:prstGeom>
          <a:ln>
            <a:prstDash val="lgDashDot"/>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354431" y="2610856"/>
            <a:ext cx="433113" cy="292388"/>
          </a:xfrm>
          <a:prstGeom prst="rect">
            <a:avLst/>
          </a:prstGeom>
          <a:noFill/>
        </p:spPr>
        <p:txBody>
          <a:bodyPr wrap="square" rtlCol="0">
            <a:spAutoFit/>
          </a:bodyPr>
          <a:lstStyle/>
          <a:p>
            <a:pPr defTabSz="594360">
              <a:spcAft>
                <a:spcPts val="600"/>
              </a:spcAft>
              <a:defRPr/>
            </a:pPr>
            <a:r>
              <a:rPr lang="en-GB" sz="1300" kern="1200">
                <a:solidFill>
                  <a:prstClr val="black"/>
                </a:solidFill>
                <a:latin typeface="Calibri" panose="020F0502020204030204"/>
                <a:ea typeface="+mn-ea"/>
                <a:cs typeface="Times New Roman" panose="02020603050405020304" pitchFamily="18" charset="0"/>
              </a:rPr>
              <a:t>w</a:t>
            </a:r>
            <a:r>
              <a:rPr lang="en-GB" sz="1300" kern="1200" baseline="-25000">
                <a:solidFill>
                  <a:prstClr val="black"/>
                </a:solidFill>
                <a:latin typeface="Calibri" panose="020F0502020204030204"/>
                <a:ea typeface="+mn-ea"/>
                <a:cs typeface="Times New Roman" panose="02020603050405020304" pitchFamily="18" charset="0"/>
              </a:rPr>
              <a:t>1</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sp>
        <p:nvSpPr>
          <p:cNvPr id="44" name="Arc 43"/>
          <p:cNvSpPr/>
          <p:nvPr/>
        </p:nvSpPr>
        <p:spPr>
          <a:xfrm rot="17136617">
            <a:off x="5490158" y="2269935"/>
            <a:ext cx="1198910" cy="113399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Arc 44"/>
          <p:cNvSpPr/>
          <p:nvPr/>
        </p:nvSpPr>
        <p:spPr>
          <a:xfrm rot="17136617">
            <a:off x="5827871" y="2463341"/>
            <a:ext cx="675001" cy="694343"/>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TextBox 46"/>
          <p:cNvSpPr txBox="1"/>
          <p:nvPr/>
        </p:nvSpPr>
        <p:spPr>
          <a:xfrm>
            <a:off x="5785417" y="2295918"/>
            <a:ext cx="404773" cy="292388"/>
          </a:xfrm>
          <a:prstGeom prst="rect">
            <a:avLst/>
          </a:prstGeom>
          <a:noFill/>
        </p:spPr>
        <p:txBody>
          <a:bodyPr wrap="square" rtlCol="0">
            <a:spAutoFit/>
          </a:bodyPr>
          <a:lstStyle/>
          <a:p>
            <a:pPr defTabSz="594360">
              <a:spcAft>
                <a:spcPts val="600"/>
              </a:spcAft>
              <a:defRPr/>
            </a:pPr>
            <a:r>
              <a:rPr lang="en-GB" sz="1300" kern="1200" dirty="0">
                <a:solidFill>
                  <a:prstClr val="black"/>
                </a:solidFill>
                <a:latin typeface="Calibri" panose="020F0502020204030204"/>
                <a:ea typeface="+mn-ea"/>
                <a:cs typeface="+mn-cs"/>
                <a:sym typeface="Symbol" panose="05050102010706020507" pitchFamily="18" charset="2"/>
              </a:rPr>
              <a:t></a:t>
            </a:r>
            <a:r>
              <a:rPr lang="en-GB" sz="1300" kern="1200" baseline="-25000" dirty="0">
                <a:solidFill>
                  <a:prstClr val="black"/>
                </a:solidFill>
                <a:latin typeface="Calibri" panose="020F0502020204030204"/>
                <a:ea typeface="+mn-ea"/>
                <a:cs typeface="+mn-cs"/>
                <a:sym typeface="Symbol" panose="05050102010706020507" pitchFamily="18" charset="2"/>
              </a:rPr>
              <a:t>1</a:t>
            </a:r>
            <a:r>
              <a:rPr lang="en-GB" sz="1300" kern="1200" dirty="0">
                <a:solidFill>
                  <a:prstClr val="black"/>
                </a:solidFill>
                <a:latin typeface="Calibri" panose="020F0502020204030204"/>
                <a:ea typeface="+mn-ea"/>
                <a:cs typeface="+mn-cs"/>
                <a:sym typeface="Symbol" panose="05050102010706020507" pitchFamily="18" charset="2"/>
              </a:rPr>
              <a:t>’</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5505152" y="2193602"/>
            <a:ext cx="365595" cy="292388"/>
          </a:xfrm>
          <a:prstGeom prst="rect">
            <a:avLst/>
          </a:prstGeom>
          <a:noFill/>
        </p:spPr>
        <p:txBody>
          <a:bodyPr wrap="square" rtlCol="0">
            <a:spAutoFit/>
          </a:bodyPr>
          <a:lstStyle/>
          <a:p>
            <a:pPr defTabSz="594360">
              <a:spcAft>
                <a:spcPts val="600"/>
              </a:spcAft>
              <a:defRPr/>
            </a:pPr>
            <a:r>
              <a:rPr lang="en-GB" sz="1300" kern="1200">
                <a:solidFill>
                  <a:prstClr val="black"/>
                </a:solidFill>
                <a:latin typeface="Calibri" panose="020F0502020204030204"/>
                <a:ea typeface="+mn-ea"/>
                <a:cs typeface="+mn-cs"/>
                <a:sym typeface="Symbol" panose="05050102010706020507" pitchFamily="18" charset="2"/>
              </a:rPr>
              <a:t></a:t>
            </a:r>
            <a:r>
              <a:rPr lang="en-GB" sz="1300" kern="1200" baseline="-25000">
                <a:solidFill>
                  <a:prstClr val="black"/>
                </a:solidFill>
                <a:latin typeface="Calibri" panose="020F0502020204030204"/>
                <a:ea typeface="+mn-ea"/>
                <a:cs typeface="+mn-cs"/>
                <a:sym typeface="Symbol" panose="05050102010706020507" pitchFamily="18" charset="2"/>
              </a:rPr>
              <a:t>1</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Connector 50"/>
          <p:cNvCxnSpPr/>
          <p:nvPr/>
        </p:nvCxnSpPr>
        <p:spPr>
          <a:xfrm flipH="1" flipV="1">
            <a:off x="7720070" y="2954041"/>
            <a:ext cx="1175036" cy="3147194"/>
          </a:xfrm>
          <a:prstGeom prst="line">
            <a:avLst/>
          </a:prstGeom>
          <a:ln>
            <a:prstDash val="lgDashDot"/>
          </a:ln>
        </p:spPr>
        <p:style>
          <a:lnRef idx="1">
            <a:schemeClr val="accent1"/>
          </a:lnRef>
          <a:fillRef idx="0">
            <a:schemeClr val="accent1"/>
          </a:fillRef>
          <a:effectRef idx="0">
            <a:schemeClr val="accent1"/>
          </a:effectRef>
          <a:fontRef idx="minor">
            <a:schemeClr val="tx1"/>
          </a:fontRef>
        </p:style>
      </p:cxnSp>
      <p:sp>
        <p:nvSpPr>
          <p:cNvPr id="53" name="Arc 52"/>
          <p:cNvSpPr/>
          <p:nvPr/>
        </p:nvSpPr>
        <p:spPr>
          <a:xfrm rot="17136617">
            <a:off x="7397955" y="3176112"/>
            <a:ext cx="675001" cy="694343"/>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TextBox 53"/>
          <p:cNvSpPr txBox="1"/>
          <p:nvPr/>
        </p:nvSpPr>
        <p:spPr>
          <a:xfrm>
            <a:off x="7544279" y="3221019"/>
            <a:ext cx="365595" cy="292388"/>
          </a:xfrm>
          <a:prstGeom prst="rect">
            <a:avLst/>
          </a:prstGeom>
          <a:noFill/>
        </p:spPr>
        <p:txBody>
          <a:bodyPr wrap="square" rtlCol="0">
            <a:spAutoFit/>
          </a:bodyPr>
          <a:lstStyle/>
          <a:p>
            <a:pPr defTabSz="594360">
              <a:spcAft>
                <a:spcPts val="600"/>
              </a:spcAft>
              <a:defRPr/>
            </a:pPr>
            <a:r>
              <a:rPr lang="en-GB" sz="1300" kern="1200">
                <a:solidFill>
                  <a:prstClr val="black"/>
                </a:solidFill>
                <a:latin typeface="Calibri" panose="020F0502020204030204"/>
                <a:ea typeface="+mn-ea"/>
                <a:cs typeface="+mn-cs"/>
                <a:sym typeface="Symbol" panose="05050102010706020507" pitchFamily="18" charset="2"/>
              </a:rPr>
              <a:t></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7" name="Straight Connector 56"/>
          <p:cNvCxnSpPr/>
          <p:nvPr/>
        </p:nvCxnSpPr>
        <p:spPr>
          <a:xfrm>
            <a:off x="8684488" y="2150832"/>
            <a:ext cx="0" cy="3950403"/>
          </a:xfrm>
          <a:prstGeom prst="line">
            <a:avLst/>
          </a:prstGeom>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170991" y="5095828"/>
            <a:ext cx="1136596" cy="272382"/>
          </a:xfrm>
          <a:prstGeom prst="rect">
            <a:avLst/>
          </a:prstGeom>
          <a:noFill/>
        </p:spPr>
        <p:txBody>
          <a:bodyPr wrap="square" rtlCol="0">
            <a:spAutoFit/>
          </a:bodyPr>
          <a:lstStyle/>
          <a:p>
            <a:pPr defTabSz="594360">
              <a:spcAft>
                <a:spcPts val="600"/>
              </a:spcAft>
              <a:defRPr/>
            </a:pPr>
            <a:r>
              <a:rPr lang="en-GB" sz="1170" kern="1200">
                <a:solidFill>
                  <a:prstClr val="black"/>
                </a:solidFill>
                <a:latin typeface="Calibri" panose="020F0502020204030204"/>
                <a:ea typeface="+mn-ea"/>
                <a:cs typeface="+mn-cs"/>
              </a:rPr>
              <a:t>Camber line</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0" name="Straight Arrow Connector 59"/>
          <p:cNvCxnSpPr>
            <a:stCxn id="58" idx="0"/>
          </p:cNvCxnSpPr>
          <p:nvPr/>
        </p:nvCxnSpPr>
        <p:spPr>
          <a:xfrm flipV="1">
            <a:off x="7739289" y="4368091"/>
            <a:ext cx="242648" cy="7277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075141" y="5917015"/>
            <a:ext cx="538147" cy="292388"/>
          </a:xfrm>
          <a:prstGeom prst="rect">
            <a:avLst/>
          </a:prstGeom>
          <a:noFill/>
        </p:spPr>
        <p:txBody>
          <a:bodyPr wrap="square" rtlCol="0">
            <a:spAutoFit/>
          </a:bodyPr>
          <a:lstStyle/>
          <a:p>
            <a:pPr defTabSz="594360">
              <a:spcAft>
                <a:spcPts val="600"/>
              </a:spcAft>
              <a:defRPr/>
            </a:pPr>
            <a:r>
              <a:rPr lang="en-GB" sz="1300" kern="1200">
                <a:solidFill>
                  <a:prstClr val="black"/>
                </a:solidFill>
                <a:latin typeface="Calibri" panose="020F0502020204030204"/>
                <a:ea typeface="+mn-ea"/>
                <a:cs typeface="Times New Roman" panose="02020603050405020304" pitchFamily="18" charset="0"/>
              </a:rPr>
              <a:t>w</a:t>
            </a:r>
            <a:r>
              <a:rPr lang="en-GB" sz="1300" kern="1200" baseline="-25000">
                <a:solidFill>
                  <a:prstClr val="black"/>
                </a:solidFill>
                <a:latin typeface="Calibri" panose="020F0502020204030204"/>
                <a:ea typeface="+mn-ea"/>
                <a:cs typeface="Times New Roman" panose="02020603050405020304" pitchFamily="18" charset="0"/>
              </a:rPr>
              <a:t>2</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sp>
        <p:nvSpPr>
          <p:cNvPr id="63" name="Arc 62"/>
          <p:cNvSpPr/>
          <p:nvPr/>
        </p:nvSpPr>
        <p:spPr>
          <a:xfrm rot="6488301">
            <a:off x="8572731" y="5643034"/>
            <a:ext cx="361677" cy="40384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TextBox 63"/>
          <p:cNvSpPr txBox="1"/>
          <p:nvPr/>
        </p:nvSpPr>
        <p:spPr>
          <a:xfrm>
            <a:off x="8688029" y="5957389"/>
            <a:ext cx="365595" cy="292388"/>
          </a:xfrm>
          <a:prstGeom prst="rect">
            <a:avLst/>
          </a:prstGeom>
          <a:noFill/>
        </p:spPr>
        <p:txBody>
          <a:bodyPr wrap="square" rtlCol="0">
            <a:spAutoFit/>
          </a:bodyPr>
          <a:lstStyle/>
          <a:p>
            <a:pPr defTabSz="594360">
              <a:spcAft>
                <a:spcPts val="600"/>
              </a:spcAft>
              <a:defRPr/>
            </a:pPr>
            <a:r>
              <a:rPr lang="en-GB" sz="1300" kern="1200">
                <a:solidFill>
                  <a:prstClr val="black"/>
                </a:solidFill>
                <a:latin typeface="Calibri" panose="020F0502020204030204"/>
                <a:ea typeface="+mn-ea"/>
                <a:cs typeface="+mn-cs"/>
                <a:sym typeface="Symbol" panose="05050102010706020507" pitchFamily="18" charset="2"/>
              </a:rPr>
              <a:t></a:t>
            </a:r>
            <a:r>
              <a:rPr lang="en-GB" sz="1300" kern="1200" baseline="-25000">
                <a:solidFill>
                  <a:prstClr val="black"/>
                </a:solidFill>
                <a:latin typeface="Calibri" panose="020F0502020204030204"/>
                <a:ea typeface="+mn-ea"/>
                <a:cs typeface="+mn-cs"/>
                <a:sym typeface="Symbol" panose="05050102010706020507" pitchFamily="18" charset="2"/>
              </a:rPr>
              <a:t>2</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7" name="Straight Arrow Connector 66"/>
          <p:cNvCxnSpPr/>
          <p:nvPr/>
        </p:nvCxnSpPr>
        <p:spPr>
          <a:xfrm flipV="1">
            <a:off x="8501588" y="5778175"/>
            <a:ext cx="182900" cy="39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H="1">
            <a:off x="8766543" y="5607944"/>
            <a:ext cx="225766" cy="142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8957304" y="5459153"/>
            <a:ext cx="421005" cy="292388"/>
          </a:xfrm>
          <a:prstGeom prst="rect">
            <a:avLst/>
          </a:prstGeom>
          <a:noFill/>
        </p:spPr>
        <p:txBody>
          <a:bodyPr wrap="square" rtlCol="0">
            <a:spAutoFit/>
          </a:bodyPr>
          <a:lstStyle/>
          <a:p>
            <a:pPr defTabSz="594360">
              <a:spcAft>
                <a:spcPts val="600"/>
              </a:spcAft>
              <a:defRPr/>
            </a:pPr>
            <a:r>
              <a:rPr lang="en-GB" sz="1300" kern="1200" dirty="0">
                <a:solidFill>
                  <a:prstClr val="black"/>
                </a:solidFill>
                <a:latin typeface="Calibri" panose="020F0502020204030204"/>
                <a:ea typeface="+mn-ea"/>
                <a:cs typeface="+mn-cs"/>
                <a:sym typeface="Symbol" panose="05050102010706020507" pitchFamily="18" charset="2"/>
              </a:rPr>
              <a:t></a:t>
            </a:r>
            <a:r>
              <a:rPr lang="en-GB" sz="1300" kern="1200" baseline="-25000" dirty="0">
                <a:solidFill>
                  <a:prstClr val="black"/>
                </a:solidFill>
                <a:latin typeface="Calibri" panose="020F0502020204030204"/>
                <a:ea typeface="+mn-ea"/>
                <a:cs typeface="+mn-cs"/>
                <a:sym typeface="Symbol" panose="05050102010706020507" pitchFamily="18" charset="2"/>
              </a:rPr>
              <a:t>2</a:t>
            </a:r>
            <a:r>
              <a:rPr lang="en-GB" sz="1300" kern="1200" dirty="0">
                <a:solidFill>
                  <a:prstClr val="black"/>
                </a:solidFill>
                <a:latin typeface="Calibri" panose="020F0502020204030204"/>
                <a:ea typeface="+mn-ea"/>
                <a:cs typeface="+mn-cs"/>
                <a:sym typeface="Symbol" panose="05050102010706020507" pitchFamily="18" charset="2"/>
              </a:rPr>
              <a:t>’</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2876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D0F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BE846-9A0F-489C-AF53-0FF016F82AA9}"/>
              </a:ext>
            </a:extLst>
          </p:cNvPr>
          <p:cNvSpPr>
            <a:spLocks noGrp="1"/>
          </p:cNvSpPr>
          <p:nvPr>
            <p:ph type="title"/>
          </p:nvPr>
        </p:nvSpPr>
        <p:spPr/>
        <p:txBody>
          <a:bodyPr/>
          <a:lstStyle/>
          <a:p>
            <a:r>
              <a:rPr lang="en-GB" dirty="0"/>
              <a:t>Work for the stage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3B69FD9-2378-47C9-AD82-D792FAC5FFAE}"/>
                  </a:ext>
                </a:extLst>
              </p:cNvPr>
              <p:cNvSpPr txBox="1"/>
              <p:nvPr/>
            </p:nvSpPr>
            <p:spPr>
              <a:xfrm>
                <a:off x="365760" y="1597355"/>
                <a:ext cx="11718388" cy="3556358"/>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angle of incidence is </a:t>
                </a:r>
                <a:r>
                  <a:rPr kumimoji="0" lang="en-GB"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1" u="none" strike="noStrike" kern="1200" cap="none" spc="0" normalizeH="0" baseline="-25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1" u="none" strike="noStrike" kern="1200" cap="none" spc="0" normalizeH="0" baseline="-25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and the angle of deviation is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1" u="none" strike="noStrike" kern="1200" cap="none" spc="0" normalizeH="0" baseline="-25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1" u="none" strike="noStrike" kern="1200" cap="none" spc="0" normalizeH="0" baseline="-25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The exit flow angle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1" u="none" strike="noStrike" kern="1200" cap="none" spc="0" normalizeH="0" baseline="-25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is a critical performance parameter.  The Euler work formula shows:</a:t>
                </a:r>
              </a:p>
              <a:p>
                <a:pPr marL="0" marR="0" lvl="0" indent="0" algn="just" defTabSz="914400" rtl="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acc>
                            <m:accPr>
                              <m:chr m:val="̇"/>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𝑊</m:t>
                              </m:r>
                            </m:e>
                          </m:acc>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𝑐</m:t>
                          </m:r>
                        </m:sub>
                      </m:s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m:t>
                      </m:r>
                      <m:acc>
                        <m:accPr>
                          <m:chr m:val="̇"/>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𝑚</m:t>
                          </m:r>
                        </m:e>
                      </m:acc>
                      <m:d>
                        <m:d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dPr>
                        <m:e>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𝑈</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b>
                          </m:sSub>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𝑐</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𝜃</m:t>
                              </m:r>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b>
                          </m:s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m:t>
                          </m:r>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𝑈</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1</m:t>
                              </m:r>
                            </m:sub>
                          </m:sSub>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𝑐</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𝜃</m:t>
                              </m:r>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1</m:t>
                              </m:r>
                            </m:sub>
                          </m:sSub>
                        </m:e>
                      </m:d>
                    </m:oMath>
                  </m:oMathPara>
                </a14:m>
                <a:endPar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and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t>
                </a:r>
                <a:r>
                  <a:rPr kumimoji="0" lang="en-GB" sz="2400" b="0" i="1" u="none" strike="noStrike" kern="1200" cap="none" spc="0" normalizeH="0" baseline="-25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c sin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Therefore, for axial flow turbomachine stages, with </a:t>
                </a:r>
                <a:r>
                  <a:rPr kumimoji="0" lang="en-GB"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constant, the exit angle of the absolute velocity determines the work.</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Blade design is done commonly using computational techniques with prescribed velocity requirements on the surface of the blade.  It is useful to consider traditionally prescribed geometries.  </a:t>
                </a:r>
              </a:p>
            </p:txBody>
          </p:sp>
        </mc:Choice>
        <mc:Fallback xmlns="">
          <p:sp>
            <p:nvSpPr>
              <p:cNvPr id="4" name="TextBox 3">
                <a:extLst>
                  <a:ext uri="{FF2B5EF4-FFF2-40B4-BE49-F238E27FC236}">
                    <a16:creationId xmlns:a16="http://schemas.microsoft.com/office/drawing/2014/main" id="{D3B69FD9-2378-47C9-AD82-D792FAC5FFAE}"/>
                  </a:ext>
                </a:extLst>
              </p:cNvPr>
              <p:cNvSpPr txBox="1">
                <a:spLocks noRot="1" noChangeAspect="1" noMove="1" noResize="1" noEditPoints="1" noAdjustHandles="1" noChangeArrowheads="1" noChangeShapeType="1" noTextEdit="1"/>
              </p:cNvSpPr>
              <p:nvPr/>
            </p:nvSpPr>
            <p:spPr>
              <a:xfrm>
                <a:off x="365760" y="1597355"/>
                <a:ext cx="11718388" cy="3556358"/>
              </a:xfrm>
              <a:prstGeom prst="rect">
                <a:avLst/>
              </a:prstGeom>
              <a:blipFill>
                <a:blip r:embed="rId2"/>
                <a:stretch>
                  <a:fillRect l="-780" t="-1544" r="-780" b="-3087"/>
                </a:stretch>
              </a:blipFill>
            </p:spPr>
            <p:txBody>
              <a:bodyPr/>
              <a:lstStyle/>
              <a:p>
                <a:r>
                  <a:rPr lang="en-GB">
                    <a:noFill/>
                  </a:rPr>
                  <a:t> </a:t>
                </a:r>
              </a:p>
            </p:txBody>
          </p:sp>
        </mc:Fallback>
      </mc:AlternateContent>
    </p:spTree>
    <p:extLst>
      <p:ext uri="{BB962C8B-B14F-4D97-AF65-F5344CB8AC3E}">
        <p14:creationId xmlns:p14="http://schemas.microsoft.com/office/powerpoint/2010/main" val="1133373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840"/>
            <a:ext cx="10515600" cy="1325563"/>
          </a:xfrm>
        </p:spPr>
        <p:txBody>
          <a:bodyPr/>
          <a:lstStyle/>
          <a:p>
            <a:r>
              <a:rPr lang="en-GB" b="1" dirty="0"/>
              <a:t>Compressor</a:t>
            </a:r>
            <a:r>
              <a:rPr lang="en-GB" dirty="0"/>
              <a:t> row design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21971" y="1017430"/>
                <a:ext cx="11578107" cy="5840569"/>
              </a:xfrm>
            </p:spPr>
            <p:txBody>
              <a:bodyPr>
                <a:normAutofit/>
              </a:bodyPr>
              <a:lstStyle/>
              <a:p>
                <a:r>
                  <a:rPr lang="en-GB" dirty="0"/>
                  <a:t>Overview design considerations of compressor blade design</a:t>
                </a:r>
              </a:p>
              <a:p>
                <a:pPr lvl="1"/>
                <a:r>
                  <a:rPr lang="en-GB" dirty="0"/>
                  <a:t>NACA 65 aerofoil series is commonly used – useful camber shape</a:t>
                </a:r>
              </a:p>
              <a:p>
                <a:pPr lvl="1"/>
                <a:endParaRPr lang="en-GB" dirty="0"/>
              </a:p>
              <a:p>
                <a:pPr lvl="1"/>
                <a:endParaRPr lang="en-GB" dirty="0"/>
              </a:p>
              <a:p>
                <a:pPr lvl="1"/>
                <a:endParaRPr lang="en-GB" dirty="0"/>
              </a:p>
              <a:p>
                <a:pPr lvl="1"/>
                <a:endParaRPr lang="en-GB" dirty="0"/>
              </a:p>
              <a:p>
                <a:pPr lvl="1"/>
                <a:endParaRPr lang="en-GB" dirty="0"/>
              </a:p>
              <a:p>
                <a:pPr lvl="1"/>
                <a:r>
                  <a:rPr lang="en-GB" dirty="0"/>
                  <a:t>Maximum thickness is only 5-10% of chord, at 40% chord position</a:t>
                </a:r>
              </a:p>
              <a:p>
                <a:pPr lvl="1"/>
                <a:r>
                  <a:rPr lang="en-GB" dirty="0"/>
                  <a:t>Rounded leading-edge designs are suitable for wider range of approach velocity and therefore of speed, but has poor high-speed characteristics</a:t>
                </a:r>
              </a:p>
              <a:p>
                <a:pPr lvl="1"/>
                <a:r>
                  <a:rPr lang="en-GB" dirty="0"/>
                  <a:t>Sharper blades have the opposite effect</a:t>
                </a:r>
              </a:p>
              <a:p>
                <a:pPr lvl="1"/>
                <a:r>
                  <a:rPr lang="en-GB" dirty="0"/>
                  <a:t>Cannot overload a stage or large pressure losses occur, therefore use the de Haller limit:</a:t>
                </a:r>
              </a:p>
              <a:p>
                <a:pPr marL="457200" lvl="1" indent="0">
                  <a:buNone/>
                </a:pPr>
                <a14:m>
                  <m:oMathPara xmlns:m="http://schemas.openxmlformats.org/officeDocument/2006/math">
                    <m:oMathParaPr>
                      <m:jc m:val="centerGroup"/>
                    </m:oMathParaPr>
                    <m:oMath xmlns:m="http://schemas.openxmlformats.org/officeDocument/2006/math">
                      <m:f>
                        <m:fPr>
                          <m:type m:val="skw"/>
                          <m:ctrlPr>
                            <a:rPr lang="en-GB" i="1" smtClean="0">
                              <a:ln>
                                <a:solidFill>
                                  <a:srgbClr val="4ADA4D"/>
                                </a:solidFill>
                              </a:ln>
                              <a:solidFill>
                                <a:schemeClr val="tx1"/>
                              </a:solidFill>
                              <a:latin typeface="Cambria Math" panose="02040503050406030204" pitchFamily="18" charset="0"/>
                            </a:rPr>
                          </m:ctrlPr>
                        </m:fPr>
                        <m:num>
                          <m:sSub>
                            <m:sSubPr>
                              <m:ctrlPr>
                                <a:rPr lang="en-GB" i="1">
                                  <a:ln>
                                    <a:solidFill>
                                      <a:srgbClr val="4ADA4D"/>
                                    </a:solidFill>
                                  </a:ln>
                                  <a:solidFill>
                                    <a:schemeClr val="tx1"/>
                                  </a:solidFill>
                                  <a:latin typeface="Cambria Math" panose="02040503050406030204" pitchFamily="18" charset="0"/>
                                </a:rPr>
                              </m:ctrlPr>
                            </m:sSubPr>
                            <m:e>
                              <m:r>
                                <a:rPr lang="en-GB" i="1">
                                  <a:ln>
                                    <a:solidFill>
                                      <a:srgbClr val="4ADA4D"/>
                                    </a:solidFill>
                                  </a:ln>
                                  <a:solidFill>
                                    <a:schemeClr val="tx1"/>
                                  </a:solidFill>
                                  <a:latin typeface="Cambria Math" panose="02040503050406030204" pitchFamily="18" charset="0"/>
                                </a:rPr>
                                <m:t>𝑐</m:t>
                              </m:r>
                            </m:e>
                            <m:sub>
                              <m:r>
                                <a:rPr lang="en-GB" i="1">
                                  <a:ln>
                                    <a:solidFill>
                                      <a:srgbClr val="4ADA4D"/>
                                    </a:solidFill>
                                  </a:ln>
                                  <a:solidFill>
                                    <a:schemeClr val="tx1"/>
                                  </a:solidFill>
                                  <a:latin typeface="Cambria Math" panose="02040503050406030204" pitchFamily="18" charset="0"/>
                                </a:rPr>
                                <m:t>2</m:t>
                              </m:r>
                            </m:sub>
                          </m:sSub>
                        </m:num>
                        <m:den>
                          <m:sSub>
                            <m:sSubPr>
                              <m:ctrlPr>
                                <a:rPr lang="en-GB" i="1">
                                  <a:ln>
                                    <a:solidFill>
                                      <a:srgbClr val="4ADA4D"/>
                                    </a:solidFill>
                                  </a:ln>
                                  <a:solidFill>
                                    <a:schemeClr val="tx1"/>
                                  </a:solidFill>
                                  <a:latin typeface="Cambria Math" panose="02040503050406030204" pitchFamily="18" charset="0"/>
                                </a:rPr>
                              </m:ctrlPr>
                            </m:sSubPr>
                            <m:e>
                              <m:r>
                                <a:rPr lang="en-GB" i="1">
                                  <a:ln>
                                    <a:solidFill>
                                      <a:srgbClr val="4ADA4D"/>
                                    </a:solidFill>
                                  </a:ln>
                                  <a:solidFill>
                                    <a:schemeClr val="tx1"/>
                                  </a:solidFill>
                                  <a:latin typeface="Cambria Math" panose="02040503050406030204" pitchFamily="18" charset="0"/>
                                </a:rPr>
                                <m:t>𝑐</m:t>
                              </m:r>
                            </m:e>
                            <m:sub>
                              <m:r>
                                <a:rPr lang="en-GB" i="1">
                                  <a:ln>
                                    <a:solidFill>
                                      <a:srgbClr val="4ADA4D"/>
                                    </a:solidFill>
                                  </a:ln>
                                  <a:solidFill>
                                    <a:schemeClr val="tx1"/>
                                  </a:solidFill>
                                  <a:latin typeface="Cambria Math" panose="02040503050406030204" pitchFamily="18" charset="0"/>
                                </a:rPr>
                                <m:t>1</m:t>
                              </m:r>
                            </m:sub>
                          </m:sSub>
                        </m:den>
                      </m:f>
                      <m:r>
                        <a:rPr lang="en-GB" i="1">
                          <a:ln>
                            <a:solidFill>
                              <a:srgbClr val="4ADA4D"/>
                            </a:solidFill>
                          </a:ln>
                          <a:solidFill>
                            <a:schemeClr val="tx1"/>
                          </a:solidFill>
                          <a:latin typeface="Cambria Math" panose="02040503050406030204" pitchFamily="18" charset="0"/>
                        </a:rPr>
                        <m:t>≥0.72</m:t>
                      </m:r>
                    </m:oMath>
                  </m:oMathPara>
                </a14:m>
                <a:endParaRPr lang="en-GB" dirty="0"/>
              </a:p>
              <a:p>
                <a:pPr lvl="1"/>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21971" y="1017430"/>
                <a:ext cx="11578107" cy="5840569"/>
              </a:xfrm>
              <a:blipFill>
                <a:blip r:embed="rId2"/>
                <a:stretch>
                  <a:fillRect l="-948" t="-1775"/>
                </a:stretch>
              </a:blipFill>
            </p:spPr>
            <p:txBody>
              <a:bodyPr/>
              <a:lstStyle/>
              <a:p>
                <a:r>
                  <a:rPr lang="en-GB">
                    <a:noFill/>
                  </a:rPr>
                  <a:t> </a:t>
                </a:r>
              </a:p>
            </p:txBody>
          </p:sp>
        </mc:Fallback>
      </mc:AlternateContent>
      <p:graphicFrame>
        <p:nvGraphicFramePr>
          <p:cNvPr id="8" name="Chart 7">
            <a:extLst>
              <a:ext uri="{FF2B5EF4-FFF2-40B4-BE49-F238E27FC236}">
                <a16:creationId xmlns:a16="http://schemas.microsoft.com/office/drawing/2014/main" id="{45B9E714-DF69-4D0E-9D07-8F8CD6B3B22F}"/>
              </a:ext>
            </a:extLst>
          </p:cNvPr>
          <p:cNvGraphicFramePr>
            <a:graphicFrameLocks noChangeAspect="1"/>
          </p:cNvGraphicFramePr>
          <p:nvPr>
            <p:extLst>
              <p:ext uri="{D42A27DB-BD31-4B8C-83A1-F6EECF244321}">
                <p14:modId xmlns:p14="http://schemas.microsoft.com/office/powerpoint/2010/main" val="1436339419"/>
              </p:ext>
            </p:extLst>
          </p:nvPr>
        </p:nvGraphicFramePr>
        <p:xfrm>
          <a:off x="1536675" y="1774251"/>
          <a:ext cx="8624865" cy="19958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8442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68C7-0C2D-469E-81A5-4965DF2B2EF9}"/>
              </a:ext>
            </a:extLst>
          </p:cNvPr>
          <p:cNvSpPr>
            <a:spLocks noGrp="1"/>
          </p:cNvSpPr>
          <p:nvPr>
            <p:ph type="title"/>
          </p:nvPr>
        </p:nvSpPr>
        <p:spPr/>
        <p:txBody>
          <a:bodyPr/>
          <a:lstStyle/>
          <a:p>
            <a:r>
              <a:rPr lang="en-GB" dirty="0"/>
              <a:t>Compressor row design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D63D1DA-70A4-48E4-B1D2-E4ADE1CD38B5}"/>
                  </a:ext>
                </a:extLst>
              </p:cNvPr>
              <p:cNvSpPr>
                <a:spLocks noGrp="1"/>
              </p:cNvSpPr>
              <p:nvPr>
                <p:ph idx="1"/>
              </p:nvPr>
            </p:nvSpPr>
            <p:spPr>
              <a:xfrm>
                <a:off x="2276475" y="1339690"/>
                <a:ext cx="7381875" cy="4351338"/>
              </a:xfrm>
            </p:spPr>
            <p:txBody>
              <a:bodyPr>
                <a:normAutofit fontScale="92500" lnSpcReduction="20000"/>
              </a:bodyPr>
              <a:lstStyle/>
              <a:p>
                <a:pPr lvl="1"/>
                <a:r>
                  <a:rPr lang="en-GB" dirty="0"/>
                  <a:t>Approximate indication of deviation angle is by Carter’s rule:</a:t>
                </a:r>
              </a:p>
              <a:p>
                <a:pPr marL="457200" lvl="1" indent="0">
                  <a:buNone/>
                </a:pPr>
                <a14:m>
                  <m:oMathPara xmlns:m="http://schemas.openxmlformats.org/officeDocument/2006/math">
                    <m:oMathParaPr>
                      <m:jc m:val="centerGroup"/>
                    </m:oMathParaPr>
                    <m:oMath xmlns:m="http://schemas.openxmlformats.org/officeDocument/2006/math">
                      <m:sSup>
                        <m:sSupPr>
                          <m:ctrlPr>
                            <a:rPr lang="en-GB" i="1" smtClean="0">
                              <a:ln>
                                <a:solidFill>
                                  <a:srgbClr val="4ADA4D"/>
                                </a:solidFill>
                              </a:ln>
                              <a:solidFill>
                                <a:schemeClr val="tx1"/>
                              </a:solidFill>
                              <a:latin typeface="Cambria Math" panose="02040503050406030204" pitchFamily="18" charset="0"/>
                            </a:rPr>
                          </m:ctrlPr>
                        </m:sSupPr>
                        <m:e>
                          <m:r>
                            <a:rPr lang="en-GB" i="1">
                              <a:ln>
                                <a:solidFill>
                                  <a:srgbClr val="4ADA4D"/>
                                </a:solidFill>
                              </a:ln>
                              <a:solidFill>
                                <a:schemeClr val="tx1"/>
                              </a:solidFill>
                              <a:latin typeface="Cambria Math" panose="02040503050406030204" pitchFamily="18" charset="0"/>
                            </a:rPr>
                            <m:t>𝛿</m:t>
                          </m:r>
                        </m:e>
                        <m:sup>
                          <m:r>
                            <a:rPr lang="en-GB" i="1">
                              <a:ln>
                                <a:solidFill>
                                  <a:srgbClr val="4ADA4D"/>
                                </a:solidFill>
                              </a:ln>
                              <a:solidFill>
                                <a:schemeClr val="tx1"/>
                              </a:solidFill>
                              <a:latin typeface="Cambria Math" panose="02040503050406030204" pitchFamily="18" charset="0"/>
                            </a:rPr>
                            <m:t>∗</m:t>
                          </m:r>
                        </m:sup>
                      </m:sSup>
                      <m:r>
                        <a:rPr lang="en-GB" i="1">
                          <a:ln>
                            <a:solidFill>
                              <a:srgbClr val="4ADA4D"/>
                            </a:solidFill>
                          </a:ln>
                          <a:solidFill>
                            <a:schemeClr val="tx1"/>
                          </a:solidFill>
                          <a:latin typeface="Cambria Math" panose="02040503050406030204" pitchFamily="18" charset="0"/>
                        </a:rPr>
                        <m:t>=</m:t>
                      </m:r>
                      <m:r>
                        <a:rPr lang="en-GB" i="1">
                          <a:ln>
                            <a:solidFill>
                              <a:srgbClr val="4ADA4D"/>
                            </a:solidFill>
                          </a:ln>
                          <a:solidFill>
                            <a:schemeClr val="tx1"/>
                          </a:solidFill>
                          <a:latin typeface="Cambria Math" panose="02040503050406030204" pitchFamily="18" charset="0"/>
                        </a:rPr>
                        <m:t>𝑚</m:t>
                      </m:r>
                      <m:r>
                        <a:rPr lang="en-GB" i="1">
                          <a:ln>
                            <a:solidFill>
                              <a:srgbClr val="4ADA4D"/>
                            </a:solidFill>
                          </a:ln>
                          <a:solidFill>
                            <a:schemeClr val="tx1"/>
                          </a:solidFill>
                          <a:latin typeface="Cambria Math" panose="02040503050406030204" pitchFamily="18" charset="0"/>
                        </a:rPr>
                        <m:t>𝜃</m:t>
                      </m:r>
                      <m:sSup>
                        <m:sSupPr>
                          <m:ctrlPr>
                            <a:rPr lang="en-GB" i="1">
                              <a:ln>
                                <a:solidFill>
                                  <a:srgbClr val="4ADA4D"/>
                                </a:solidFill>
                              </a:ln>
                              <a:solidFill>
                                <a:schemeClr val="tx1"/>
                              </a:solidFill>
                              <a:latin typeface="Cambria Math" panose="02040503050406030204" pitchFamily="18" charset="0"/>
                            </a:rPr>
                          </m:ctrlPr>
                        </m:sSupPr>
                        <m:e>
                          <m:d>
                            <m:dPr>
                              <m:ctrlPr>
                                <a:rPr lang="en-GB" i="1">
                                  <a:ln>
                                    <a:solidFill>
                                      <a:srgbClr val="4ADA4D"/>
                                    </a:solidFill>
                                  </a:ln>
                                  <a:solidFill>
                                    <a:schemeClr val="tx1"/>
                                  </a:solidFill>
                                  <a:latin typeface="Cambria Math" panose="02040503050406030204" pitchFamily="18" charset="0"/>
                                </a:rPr>
                              </m:ctrlPr>
                            </m:dPr>
                            <m:e>
                              <m:r>
                                <a:rPr lang="en-GB" i="1">
                                  <a:ln>
                                    <a:solidFill>
                                      <a:srgbClr val="4ADA4D"/>
                                    </a:solidFill>
                                  </a:ln>
                                  <a:solidFill>
                                    <a:schemeClr val="tx1"/>
                                  </a:solidFill>
                                  <a:latin typeface="Cambria Math" panose="02040503050406030204" pitchFamily="18" charset="0"/>
                                </a:rPr>
                                <m:t>𝑠</m:t>
                              </m:r>
                              <m:r>
                                <a:rPr lang="en-GB" i="1">
                                  <a:ln>
                                    <a:solidFill>
                                      <a:srgbClr val="4ADA4D"/>
                                    </a:solidFill>
                                  </a:ln>
                                  <a:solidFill>
                                    <a:schemeClr val="tx1"/>
                                  </a:solidFill>
                                  <a:latin typeface="Cambria Math" panose="02040503050406030204" pitchFamily="18" charset="0"/>
                                </a:rPr>
                                <m:t>/</m:t>
                              </m:r>
                              <m:r>
                                <a:rPr lang="en-GB" i="1">
                                  <a:ln>
                                    <a:solidFill>
                                      <a:srgbClr val="4ADA4D"/>
                                    </a:solidFill>
                                  </a:ln>
                                  <a:solidFill>
                                    <a:schemeClr val="tx1"/>
                                  </a:solidFill>
                                  <a:latin typeface="Cambria Math" panose="02040503050406030204" pitchFamily="18" charset="0"/>
                                </a:rPr>
                                <m:t>𝑙</m:t>
                              </m:r>
                            </m:e>
                          </m:d>
                        </m:e>
                        <m:sup>
                          <m:r>
                            <a:rPr lang="en-GB" i="1">
                              <a:ln>
                                <a:solidFill>
                                  <a:srgbClr val="4ADA4D"/>
                                </a:solidFill>
                              </a:ln>
                              <a:solidFill>
                                <a:schemeClr val="tx1"/>
                              </a:solidFill>
                              <a:latin typeface="Cambria Math" panose="02040503050406030204" pitchFamily="18" charset="0"/>
                            </a:rPr>
                            <m:t>𝑛</m:t>
                          </m:r>
                        </m:sup>
                      </m:sSup>
                      <m:r>
                        <a:rPr lang="en-GB" b="0" i="1" smtClean="0">
                          <a:ln>
                            <a:solidFill>
                              <a:srgbClr val="4ADA4D"/>
                            </a:solidFill>
                          </a:ln>
                          <a:solidFill>
                            <a:schemeClr val="tx1"/>
                          </a:solidFill>
                          <a:latin typeface="Cambria Math" panose="02040503050406030204" pitchFamily="18" charset="0"/>
                        </a:rPr>
                        <m:t>;</m:t>
                      </m:r>
                      <m:r>
                        <a:rPr lang="en-GB" i="1" smtClean="0">
                          <a:ln>
                            <a:solidFill>
                              <a:srgbClr val="4ADA4D"/>
                            </a:solidFill>
                          </a:ln>
                          <a:solidFill>
                            <a:schemeClr val="tx1"/>
                          </a:solidFill>
                          <a:latin typeface="Cambria Math" panose="02040503050406030204" pitchFamily="18" charset="0"/>
                        </a:rPr>
                        <m:t>𝑚</m:t>
                      </m:r>
                      <m:r>
                        <a:rPr lang="en-GB" i="1" smtClean="0">
                          <a:ln>
                            <a:solidFill>
                              <a:srgbClr val="4ADA4D"/>
                            </a:solidFill>
                          </a:ln>
                          <a:solidFill>
                            <a:schemeClr val="tx1"/>
                          </a:solidFill>
                          <a:latin typeface="Cambria Math" panose="02040503050406030204" pitchFamily="18" charset="0"/>
                        </a:rPr>
                        <m:t>=0.23</m:t>
                      </m:r>
                      <m:sSup>
                        <m:sSupPr>
                          <m:ctrlPr>
                            <a:rPr lang="en-GB" i="1">
                              <a:ln>
                                <a:solidFill>
                                  <a:srgbClr val="4ADA4D"/>
                                </a:solidFill>
                              </a:ln>
                              <a:solidFill>
                                <a:schemeClr val="tx1"/>
                              </a:solidFill>
                              <a:latin typeface="Cambria Math" panose="02040503050406030204" pitchFamily="18" charset="0"/>
                            </a:rPr>
                          </m:ctrlPr>
                        </m:sSupPr>
                        <m:e>
                          <m:d>
                            <m:dPr>
                              <m:ctrlPr>
                                <a:rPr lang="en-GB" i="1">
                                  <a:ln>
                                    <a:solidFill>
                                      <a:srgbClr val="4ADA4D"/>
                                    </a:solidFill>
                                  </a:ln>
                                  <a:solidFill>
                                    <a:schemeClr val="tx1"/>
                                  </a:solidFill>
                                  <a:latin typeface="Cambria Math" panose="02040503050406030204" pitchFamily="18" charset="0"/>
                                </a:rPr>
                              </m:ctrlPr>
                            </m:dPr>
                            <m:e>
                              <m:r>
                                <a:rPr lang="en-GB" i="1">
                                  <a:ln>
                                    <a:solidFill>
                                      <a:srgbClr val="4ADA4D"/>
                                    </a:solidFill>
                                  </a:ln>
                                  <a:solidFill>
                                    <a:schemeClr val="tx1"/>
                                  </a:solidFill>
                                  <a:latin typeface="Cambria Math" panose="02040503050406030204" pitchFamily="18" charset="0"/>
                                </a:rPr>
                                <m:t>𝑎</m:t>
                              </m:r>
                              <m:r>
                                <a:rPr lang="en-GB" i="1">
                                  <a:ln>
                                    <a:solidFill>
                                      <a:srgbClr val="4ADA4D"/>
                                    </a:solidFill>
                                  </a:ln>
                                  <a:solidFill>
                                    <a:schemeClr val="tx1"/>
                                  </a:solidFill>
                                  <a:latin typeface="Cambria Math" panose="02040503050406030204" pitchFamily="18" charset="0"/>
                                </a:rPr>
                                <m:t>/</m:t>
                              </m:r>
                              <m:r>
                                <a:rPr lang="en-GB" i="1">
                                  <a:ln>
                                    <a:solidFill>
                                      <a:srgbClr val="4ADA4D"/>
                                    </a:solidFill>
                                  </a:ln>
                                  <a:solidFill>
                                    <a:schemeClr val="tx1"/>
                                  </a:solidFill>
                                  <a:latin typeface="Cambria Math" panose="02040503050406030204" pitchFamily="18" charset="0"/>
                                </a:rPr>
                                <m:t>𝑙</m:t>
                              </m:r>
                            </m:e>
                          </m:d>
                        </m:e>
                        <m:sup>
                          <m:r>
                            <a:rPr lang="en-GB" i="1">
                              <a:ln>
                                <a:solidFill>
                                  <a:srgbClr val="4ADA4D"/>
                                </a:solidFill>
                              </a:ln>
                              <a:solidFill>
                                <a:schemeClr val="tx1"/>
                              </a:solidFill>
                              <a:latin typeface="Cambria Math" panose="02040503050406030204" pitchFamily="18" charset="0"/>
                            </a:rPr>
                            <m:t>2</m:t>
                          </m:r>
                        </m:sup>
                      </m:sSup>
                      <m:r>
                        <a:rPr lang="en-GB" i="1">
                          <a:ln>
                            <a:solidFill>
                              <a:srgbClr val="4ADA4D"/>
                            </a:solidFill>
                          </a:ln>
                          <a:solidFill>
                            <a:schemeClr val="tx1"/>
                          </a:solidFill>
                          <a:latin typeface="Cambria Math" panose="02040503050406030204" pitchFamily="18" charset="0"/>
                        </a:rPr>
                        <m:t>+</m:t>
                      </m:r>
                      <m:sSubSup>
                        <m:sSubSupPr>
                          <m:ctrlPr>
                            <a:rPr lang="en-GB" i="1">
                              <a:ln>
                                <a:solidFill>
                                  <a:srgbClr val="4ADA4D"/>
                                </a:solidFill>
                              </a:ln>
                              <a:solidFill>
                                <a:schemeClr val="tx1"/>
                              </a:solidFill>
                              <a:latin typeface="Cambria Math" panose="02040503050406030204" pitchFamily="18" charset="0"/>
                            </a:rPr>
                          </m:ctrlPr>
                        </m:sSubSupPr>
                        <m:e>
                          <m:r>
                            <a:rPr lang="en-GB" i="1">
                              <a:ln>
                                <a:solidFill>
                                  <a:srgbClr val="4ADA4D"/>
                                </a:solidFill>
                              </a:ln>
                              <a:solidFill>
                                <a:schemeClr val="tx1"/>
                              </a:solidFill>
                              <a:latin typeface="Cambria Math" panose="02040503050406030204" pitchFamily="18" charset="0"/>
                            </a:rPr>
                            <m:t>𝛼</m:t>
                          </m:r>
                        </m:e>
                        <m:sub>
                          <m:r>
                            <a:rPr lang="en-GB" i="1">
                              <a:ln>
                                <a:solidFill>
                                  <a:srgbClr val="4ADA4D"/>
                                </a:solidFill>
                              </a:ln>
                              <a:solidFill>
                                <a:schemeClr val="tx1"/>
                              </a:solidFill>
                              <a:latin typeface="Cambria Math" panose="02040503050406030204" pitchFamily="18" charset="0"/>
                            </a:rPr>
                            <m:t>2</m:t>
                          </m:r>
                        </m:sub>
                        <m:sup>
                          <m:r>
                            <a:rPr lang="en-GB" i="1">
                              <a:ln>
                                <a:solidFill>
                                  <a:srgbClr val="4ADA4D"/>
                                </a:solidFill>
                              </a:ln>
                              <a:solidFill>
                                <a:schemeClr val="tx1"/>
                              </a:solidFill>
                              <a:latin typeface="Cambria Math" panose="02040503050406030204" pitchFamily="18" charset="0"/>
                            </a:rPr>
                            <m:t>∗</m:t>
                          </m:r>
                        </m:sup>
                      </m:sSubSup>
                      <m:r>
                        <a:rPr lang="en-GB" i="1">
                          <a:ln>
                            <a:solidFill>
                              <a:srgbClr val="4ADA4D"/>
                            </a:solidFill>
                          </a:ln>
                          <a:solidFill>
                            <a:schemeClr val="tx1"/>
                          </a:solidFill>
                          <a:latin typeface="Cambria Math" panose="02040503050406030204" pitchFamily="18" charset="0"/>
                        </a:rPr>
                        <m:t>/500</m:t>
                      </m:r>
                    </m:oMath>
                  </m:oMathPara>
                </a14:m>
                <a:endParaRPr lang="en-GB" dirty="0"/>
              </a:p>
              <a:p>
                <a:pPr marL="457200" lvl="1" indent="0">
                  <a:buNone/>
                </a:pPr>
                <a:r>
                  <a:rPr lang="en-GB" dirty="0"/>
                  <a:t>In which </a:t>
                </a:r>
                <a:r>
                  <a:rPr lang="en-GB" dirty="0">
                    <a:sym typeface="Symbol" panose="05050102010706020507" pitchFamily="18" charset="2"/>
                  </a:rPr>
                  <a:t> is camber angle, a is distance from leading edge to thickest part of aerofoil, n is 0.5, s is circumferential blade spacing,  is swirl angle out of rotor row.</a:t>
                </a:r>
              </a:p>
              <a:p>
                <a:pPr marL="457200" lvl="1" indent="0">
                  <a:buNone/>
                </a:pPr>
                <a:endParaRPr lang="en-GB" dirty="0"/>
              </a:p>
              <a:p>
                <a:pPr lvl="1"/>
                <a:r>
                  <a:rPr lang="en-GB" dirty="0"/>
                  <a:t>Incidence angle can be positive (steeper angle of attack, separation risk), neutral (design angle of attack) or negative (will produce flow leakage from suction side to pressure side and hence worse deviation)</a:t>
                </a:r>
              </a:p>
              <a:p>
                <a:pPr lvl="1"/>
                <a:endParaRPr lang="en-GB" dirty="0"/>
              </a:p>
              <a:p>
                <a:pPr lvl="1"/>
                <a:r>
                  <a:rPr lang="en-GB" dirty="0"/>
                  <a:t>Suction side is accelerated flow and therefore influenced by M</a:t>
                </a:r>
              </a:p>
              <a:p>
                <a:pPr lvl="1"/>
                <a:r>
                  <a:rPr lang="en-GB" dirty="0"/>
                  <a:t>Density change from inlet to outlet is the axial velocity density ratio (AVDR) – gets bigger as density increases</a:t>
                </a:r>
              </a:p>
              <a:p>
                <a:endParaRPr lang="en-GB" dirty="0"/>
              </a:p>
            </p:txBody>
          </p:sp>
        </mc:Choice>
        <mc:Fallback xmlns="">
          <p:sp>
            <p:nvSpPr>
              <p:cNvPr id="3" name="Content Placeholder 2">
                <a:extLst>
                  <a:ext uri="{FF2B5EF4-FFF2-40B4-BE49-F238E27FC236}">
                    <a16:creationId xmlns:a16="http://schemas.microsoft.com/office/drawing/2014/main" id="{CD63D1DA-70A4-48E4-B1D2-E4ADE1CD38B5}"/>
                  </a:ext>
                </a:extLst>
              </p:cNvPr>
              <p:cNvSpPr>
                <a:spLocks noGrp="1" noRot="1" noChangeAspect="1" noMove="1" noResize="1" noEditPoints="1" noAdjustHandles="1" noChangeArrowheads="1" noChangeShapeType="1" noTextEdit="1"/>
              </p:cNvSpPr>
              <p:nvPr>
                <p:ph idx="1"/>
              </p:nvPr>
            </p:nvSpPr>
            <p:spPr>
              <a:xfrm>
                <a:off x="2276475" y="1339690"/>
                <a:ext cx="7381875" cy="4351338"/>
              </a:xfrm>
              <a:blipFill>
                <a:blip r:embed="rId2"/>
                <a:stretch>
                  <a:fillRect t="-2941" r="-578" b="-18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5F36ECD-B113-48CE-973E-4DE1908331AF}"/>
                  </a:ext>
                </a:extLst>
              </p:cNvPr>
              <p:cNvSpPr txBox="1"/>
              <p:nvPr/>
            </p:nvSpPr>
            <p:spPr>
              <a:xfrm>
                <a:off x="7067550" y="5503287"/>
                <a:ext cx="6096000" cy="1360052"/>
              </a:xfrm>
              <a:prstGeom prst="rect">
                <a:avLst/>
              </a:prstGeom>
              <a:noFill/>
            </p:spPr>
            <p:txBody>
              <a:bodyPr wrap="square">
                <a:spAutoFit/>
              </a:bodyPr>
              <a:lstStyle/>
              <a:p>
                <a:pPr lvl="0">
                  <a:defRPr/>
                </a:pPr>
                <a14:m>
                  <m:oMathPara xmlns:m="http://schemas.openxmlformats.org/officeDocument/2006/math">
                    <m:oMathParaPr>
                      <m:jc m:val="centerGroup"/>
                    </m:oMathParaPr>
                    <m:oMath xmlns:m="http://schemas.openxmlformats.org/officeDocument/2006/math">
                      <m:f>
                        <m:fPr>
                          <m:ctrlPr>
                            <a:rPr kumimoji="0" lang="en-GB" sz="2400" b="0" i="1" u="none" strike="noStrike" kern="1200" cap="none" spc="0" normalizeH="0" baseline="0" noProof="0" smtClean="0">
                              <a:ln>
                                <a:noFill/>
                              </a:ln>
                              <a:solidFill>
                                <a:srgbClr val="836967"/>
                              </a:solidFill>
                              <a:effectLst/>
                              <a:uLnTx/>
                              <a:uFillTx/>
                              <a:latin typeface="Cambria Math" panose="02040503050406030204" pitchFamily="18" charset="0"/>
                            </a:rPr>
                          </m:ctrlPr>
                        </m:fPr>
                        <m:num>
                          <m:sSub>
                            <m:sSubPr>
                              <m:ctrlPr>
                                <a:rPr kumimoji="0" lang="en-GB" sz="2400" b="0" i="1" u="none" strike="noStrike" kern="1200" cap="none" spc="0" normalizeH="0" baseline="0" noProof="0">
                                  <a:ln>
                                    <a:noFill/>
                                  </a:ln>
                                  <a:solidFill>
                                    <a:srgbClr val="836967"/>
                                  </a:solidFill>
                                  <a:effectLst/>
                                  <a:uLnTx/>
                                  <a:uFillTx/>
                                  <a:latin typeface="Cambria Math" panose="020405030504060302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𝜌</m:t>
                              </m:r>
                            </m:e>
                            <m:sub>
                              <m:r>
                                <a:rPr kumimoji="0" lang="en-GB" sz="2400" b="0" i="0" u="none" strike="noStrike" kern="1200" cap="none" spc="0" normalizeH="0" baseline="0" noProof="0">
                                  <a:ln>
                                    <a:noFill/>
                                  </a:ln>
                                  <a:solidFill>
                                    <a:prstClr val="black"/>
                                  </a:solidFill>
                                  <a:effectLst/>
                                  <a:uLnTx/>
                                  <a:uFillTx/>
                                  <a:latin typeface="Cambria Math" panose="02040503050406030204" pitchFamily="18" charset="0"/>
                                </a:rPr>
                                <m:t>2</m:t>
                              </m:r>
                            </m:sub>
                          </m:sSub>
                          <m:sSub>
                            <m:sSubPr>
                              <m:ctrlPr>
                                <a:rPr kumimoji="0" lang="en-GB" sz="2400" b="0" i="1" u="none" strike="noStrike" kern="1200" cap="none" spc="0" normalizeH="0" baseline="0" noProof="0">
                                  <a:ln>
                                    <a:noFill/>
                                  </a:ln>
                                  <a:solidFill>
                                    <a:srgbClr val="836967"/>
                                  </a:solidFill>
                                  <a:effectLst/>
                                  <a:uLnTx/>
                                  <a:uFillTx/>
                                  <a:latin typeface="Cambria Math" panose="020405030504060302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𝑐</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𝑥</m:t>
                              </m:r>
                              <m:r>
                                <a:rPr kumimoji="0" lang="en-GB" sz="2400" b="0" i="0" u="none" strike="noStrike" kern="1200" cap="none" spc="0" normalizeH="0" baseline="0" noProof="0">
                                  <a:ln>
                                    <a:noFill/>
                                  </a:ln>
                                  <a:solidFill>
                                    <a:prstClr val="black"/>
                                  </a:solidFill>
                                  <a:effectLst/>
                                  <a:uLnTx/>
                                  <a:uFillTx/>
                                  <a:latin typeface="Cambria Math" panose="02040503050406030204" pitchFamily="18" charset="0"/>
                                </a:rPr>
                                <m:t>2</m:t>
                              </m:r>
                            </m:sub>
                          </m:sSub>
                        </m:num>
                        <m:den>
                          <m:sSub>
                            <m:sSubPr>
                              <m:ctrlPr>
                                <a:rPr kumimoji="0" lang="en-GB" sz="2400" b="0" i="1" u="none" strike="noStrike" kern="1200" cap="none" spc="0" normalizeH="0" baseline="0" noProof="0">
                                  <a:ln>
                                    <a:noFill/>
                                  </a:ln>
                                  <a:solidFill>
                                    <a:srgbClr val="836967"/>
                                  </a:solidFill>
                                  <a:effectLst/>
                                  <a:uLnTx/>
                                  <a:uFillTx/>
                                  <a:latin typeface="Cambria Math" panose="020405030504060302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𝜌</m:t>
                              </m:r>
                            </m:e>
                            <m:sub>
                              <m:r>
                                <a:rPr kumimoji="0" lang="en-GB" sz="2400" b="0" i="0" u="none" strike="noStrike" kern="1200" cap="none" spc="0" normalizeH="0" baseline="0" noProof="0">
                                  <a:ln>
                                    <a:noFill/>
                                  </a:ln>
                                  <a:solidFill>
                                    <a:prstClr val="black"/>
                                  </a:solidFill>
                                  <a:effectLst/>
                                  <a:uLnTx/>
                                  <a:uFillTx/>
                                  <a:latin typeface="Cambria Math" panose="02040503050406030204" pitchFamily="18" charset="0"/>
                                </a:rPr>
                                <m:t>1</m:t>
                              </m:r>
                            </m:sub>
                          </m:sSub>
                          <m:sSub>
                            <m:sSubPr>
                              <m:ctrlPr>
                                <a:rPr kumimoji="0" lang="en-GB" sz="2400" b="0" i="1" u="none" strike="noStrike" kern="1200" cap="none" spc="0" normalizeH="0" baseline="0" noProof="0">
                                  <a:ln>
                                    <a:noFill/>
                                  </a:ln>
                                  <a:solidFill>
                                    <a:srgbClr val="836967"/>
                                  </a:solidFill>
                                  <a:effectLst/>
                                  <a:uLnTx/>
                                  <a:uFillTx/>
                                  <a:latin typeface="Cambria Math" panose="020405030504060302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𝑐</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𝑥</m:t>
                              </m:r>
                              <m:r>
                                <a:rPr kumimoji="0" lang="en-GB" sz="2400" b="0" i="0" u="none" strike="noStrike" kern="1200" cap="none" spc="0" normalizeH="0" baseline="0" noProof="0">
                                  <a:ln>
                                    <a:noFill/>
                                  </a:ln>
                                  <a:solidFill>
                                    <a:prstClr val="black"/>
                                  </a:solidFill>
                                  <a:effectLst/>
                                  <a:uLnTx/>
                                  <a:uFillTx/>
                                  <a:latin typeface="Cambria Math" panose="02040503050406030204" pitchFamily="18" charset="0"/>
                                </a:rPr>
                                <m:t>1</m:t>
                              </m:r>
                            </m:sub>
                          </m:sSub>
                        </m:den>
                      </m:f>
                      <m:r>
                        <a:rPr kumimoji="0" lang="en-GB" sz="2400" b="0" i="0" u="none" strike="noStrike" kern="1200" cap="none" spc="0" normalizeH="0" baseline="0" noProof="0">
                          <a:ln>
                            <a:noFill/>
                          </a:ln>
                          <a:solidFill>
                            <a:prstClr val="black"/>
                          </a:solidFill>
                          <a:effectLst/>
                          <a:uLnTx/>
                          <a:uFillTx/>
                          <a:latin typeface="Cambria Math" panose="02040503050406030204" pitchFamily="18" charset="0"/>
                        </a:rPr>
                        <m:t>=</m:t>
                      </m:r>
                      <m:f>
                        <m:fPr>
                          <m:ctrlPr>
                            <a:rPr kumimoji="0" lang="en-GB" sz="2400" b="0" i="1" u="none" strike="noStrike" kern="1200" cap="none" spc="0" normalizeH="0" baseline="0" noProof="0">
                              <a:ln>
                                <a:noFill/>
                              </a:ln>
                              <a:solidFill>
                                <a:srgbClr val="836967"/>
                              </a:solidFill>
                              <a:effectLst/>
                              <a:uLnTx/>
                              <a:uFillTx/>
                              <a:latin typeface="Cambria Math" panose="02040503050406030204" pitchFamily="18" charset="0"/>
                            </a:rPr>
                          </m:ctrlPr>
                        </m:fPr>
                        <m:num>
                          <m:sSub>
                            <m:sSubPr>
                              <m:ctrlPr>
                                <a:rPr kumimoji="0" lang="en-GB" sz="2400" b="0" i="1" u="none" strike="noStrike" kern="1200" cap="none" spc="0" normalizeH="0" baseline="0" noProof="0">
                                  <a:ln>
                                    <a:noFill/>
                                  </a:ln>
                                  <a:solidFill>
                                    <a:srgbClr val="836967"/>
                                  </a:solidFill>
                                  <a:effectLst/>
                                  <a:uLnTx/>
                                  <a:uFillTx/>
                                  <a:latin typeface="Cambria Math" panose="020405030504060302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𝐻</m:t>
                              </m:r>
                            </m:e>
                            <m:sub>
                              <m:r>
                                <a:rPr kumimoji="0" lang="en-GB" sz="2400" b="0" i="0" u="none" strike="noStrike" kern="1200" cap="none" spc="0" normalizeH="0" baseline="0" noProof="0">
                                  <a:ln>
                                    <a:noFill/>
                                  </a:ln>
                                  <a:solidFill>
                                    <a:prstClr val="black"/>
                                  </a:solidFill>
                                  <a:effectLst/>
                                  <a:uLnTx/>
                                  <a:uFillTx/>
                                  <a:latin typeface="Cambria Math" panose="02040503050406030204" pitchFamily="18" charset="0"/>
                                </a:rPr>
                                <m:t>1</m:t>
                              </m:r>
                            </m:sub>
                          </m:sSub>
                        </m:num>
                        <m:den>
                          <m:sSub>
                            <m:sSubPr>
                              <m:ctrlPr>
                                <a:rPr kumimoji="0" lang="en-GB" sz="2400" b="0" i="1" u="none" strike="noStrike" kern="1200" cap="none" spc="0" normalizeH="0" baseline="0" noProof="0">
                                  <a:ln>
                                    <a:noFill/>
                                  </a:ln>
                                  <a:solidFill>
                                    <a:srgbClr val="836967"/>
                                  </a:solidFill>
                                  <a:effectLst/>
                                  <a:uLnTx/>
                                  <a:uFillTx/>
                                  <a:latin typeface="Cambria Math" panose="02040503050406030204" pitchFamily="18" charset="0"/>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rPr>
                                <m:t>𝐻</m:t>
                              </m:r>
                            </m:e>
                            <m:sub>
                              <m:r>
                                <a:rPr kumimoji="0" lang="en-GB" sz="2400" b="0" i="0" u="none" strike="noStrike" kern="1200" cap="none" spc="0" normalizeH="0" baseline="0" noProof="0">
                                  <a:ln>
                                    <a:noFill/>
                                  </a:ln>
                                  <a:solidFill>
                                    <a:prstClr val="black"/>
                                  </a:solidFill>
                                  <a:effectLst/>
                                  <a:uLnTx/>
                                  <a:uFillTx/>
                                  <a:latin typeface="Cambria Math" panose="02040503050406030204" pitchFamily="18" charset="0"/>
                                </a:rPr>
                                <m:t>2</m:t>
                              </m:r>
                            </m:sub>
                          </m:sSub>
                        </m:den>
                      </m:f>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t>=</m:t>
                      </m:r>
                      <m:f>
                        <m:fPr>
                          <m:ctrlP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ctrlPr>
                        </m:fPr>
                        <m:num>
                          <m:f>
                            <m:fPr>
                              <m:type m:val="skw"/>
                              <m:ctrlP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ctrlPr>
                            </m:fPr>
                            <m:num>
                              <m:sSub>
                                <m:sSubPr>
                                  <m:ctrlP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ctrlPr>
                                </m:sSubPr>
                                <m:e>
                                  <m:acc>
                                    <m:accPr>
                                      <m:chr m:val="̇"/>
                                      <m:ctrlP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ctrlPr>
                                    </m:acc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t>𝑚</m:t>
                                      </m:r>
                                    </m:e>
                                  </m:acc>
                                </m:e>
                                <m:sub>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t>1</m:t>
                                  </m:r>
                                </m:sub>
                              </m:sSub>
                            </m:num>
                            <m:den>
                              <m:sSub>
                                <m:sSubPr>
                                  <m:ctrlP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ctrlPr>
                                </m:sSub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t>𝐴</m:t>
                                  </m:r>
                                </m:e>
                                <m:sub>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rPr>
                                    <m:t>1</m:t>
                                  </m:r>
                                </m:sub>
                              </m:sSub>
                            </m:den>
                          </m:f>
                        </m:num>
                        <m:den>
                          <m:f>
                            <m:fPr>
                              <m:type m:val="skw"/>
                              <m:ctrlPr>
                                <a:rPr lang="en-GB" sz="2400" i="1">
                                  <a:solidFill>
                                    <a:prstClr val="black"/>
                                  </a:solidFill>
                                  <a:latin typeface="Cambria Math" panose="02040503050406030204" pitchFamily="18" charset="0"/>
                                </a:rPr>
                              </m:ctrlPr>
                            </m:fPr>
                            <m:num>
                              <m:sSub>
                                <m:sSubPr>
                                  <m:ctrlPr>
                                    <a:rPr lang="en-GB" sz="2400" i="1">
                                      <a:solidFill>
                                        <a:prstClr val="black"/>
                                      </a:solidFill>
                                      <a:latin typeface="Cambria Math" panose="02040503050406030204" pitchFamily="18" charset="0"/>
                                    </a:rPr>
                                  </m:ctrlPr>
                                </m:sSubPr>
                                <m:e>
                                  <m:acc>
                                    <m:accPr>
                                      <m:chr m:val="̇"/>
                                      <m:ctrlPr>
                                        <a:rPr lang="en-GB" sz="2400" i="1">
                                          <a:solidFill>
                                            <a:prstClr val="black"/>
                                          </a:solidFill>
                                          <a:latin typeface="Cambria Math" panose="02040503050406030204" pitchFamily="18" charset="0"/>
                                        </a:rPr>
                                      </m:ctrlPr>
                                    </m:accPr>
                                    <m:e>
                                      <m:r>
                                        <a:rPr lang="en-GB" sz="2400" i="1">
                                          <a:solidFill>
                                            <a:prstClr val="black"/>
                                          </a:solidFill>
                                          <a:latin typeface="Cambria Math" panose="02040503050406030204" pitchFamily="18" charset="0"/>
                                        </a:rPr>
                                        <m:t>𝑚</m:t>
                                      </m:r>
                                    </m:e>
                                  </m:acc>
                                </m:e>
                                <m:sub>
                                  <m:r>
                                    <a:rPr lang="en-GB" sz="2400" b="0" i="1" smtClean="0">
                                      <a:solidFill>
                                        <a:prstClr val="black"/>
                                      </a:solidFill>
                                      <a:latin typeface="Cambria Math" panose="02040503050406030204" pitchFamily="18" charset="0"/>
                                    </a:rPr>
                                    <m:t>2</m:t>
                                  </m:r>
                                </m:sub>
                              </m:sSub>
                            </m:num>
                            <m:den>
                              <m:sSub>
                                <m:sSubPr>
                                  <m:ctrlPr>
                                    <a:rPr lang="en-GB" sz="2400" i="1">
                                      <a:solidFill>
                                        <a:prstClr val="black"/>
                                      </a:solidFill>
                                      <a:latin typeface="Cambria Math" panose="02040503050406030204" pitchFamily="18" charset="0"/>
                                    </a:rPr>
                                  </m:ctrlPr>
                                </m:sSubPr>
                                <m:e>
                                  <m:r>
                                    <a:rPr lang="en-GB" sz="2400" i="1">
                                      <a:solidFill>
                                        <a:prstClr val="black"/>
                                      </a:solidFill>
                                      <a:latin typeface="Cambria Math" panose="02040503050406030204" pitchFamily="18" charset="0"/>
                                    </a:rPr>
                                    <m:t>𝐴</m:t>
                                  </m:r>
                                </m:e>
                                <m:sub>
                                  <m:r>
                                    <a:rPr lang="en-GB" sz="2400" b="0" i="1" smtClean="0">
                                      <a:solidFill>
                                        <a:prstClr val="black"/>
                                      </a:solidFill>
                                      <a:latin typeface="Cambria Math" panose="02040503050406030204" pitchFamily="18" charset="0"/>
                                    </a:rPr>
                                    <m:t>2</m:t>
                                  </m:r>
                                </m:sub>
                              </m:sSub>
                            </m:den>
                          </m:f>
                        </m:den>
                      </m:f>
                    </m:oMath>
                  </m:oMathPara>
                </a14:m>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85F36ECD-B113-48CE-973E-4DE1908331AF}"/>
                  </a:ext>
                </a:extLst>
              </p:cNvPr>
              <p:cNvSpPr txBox="1">
                <a:spLocks noRot="1" noChangeAspect="1" noMove="1" noResize="1" noEditPoints="1" noAdjustHandles="1" noChangeArrowheads="1" noChangeShapeType="1" noTextEdit="1"/>
              </p:cNvSpPr>
              <p:nvPr/>
            </p:nvSpPr>
            <p:spPr>
              <a:xfrm>
                <a:off x="7067550" y="5503287"/>
                <a:ext cx="6096000" cy="1360052"/>
              </a:xfrm>
              <a:prstGeom prst="rect">
                <a:avLst/>
              </a:prstGeom>
              <a:blipFill>
                <a:blip r:embed="rId3"/>
                <a:stretch>
                  <a:fillRect/>
                </a:stretch>
              </a:blipFill>
            </p:spPr>
            <p:txBody>
              <a:bodyPr/>
              <a:lstStyle/>
              <a:p>
                <a:r>
                  <a:rPr lang="en-GB">
                    <a:noFill/>
                  </a:rPr>
                  <a:t> </a:t>
                </a:r>
              </a:p>
            </p:txBody>
          </p:sp>
        </mc:Fallback>
      </mc:AlternateContent>
      <p:pic>
        <p:nvPicPr>
          <p:cNvPr id="6" name="Picture 5">
            <a:extLst>
              <a:ext uri="{FF2B5EF4-FFF2-40B4-BE49-F238E27FC236}">
                <a16:creationId xmlns:a16="http://schemas.microsoft.com/office/drawing/2014/main" id="{AE236F39-FCB3-B44D-B135-DAAB257E6A02}"/>
              </a:ext>
            </a:extLst>
          </p:cNvPr>
          <p:cNvPicPr>
            <a:picLocks noChangeAspect="1"/>
          </p:cNvPicPr>
          <p:nvPr/>
        </p:nvPicPr>
        <p:blipFill>
          <a:blip r:embed="rId4"/>
          <a:stretch>
            <a:fillRect/>
          </a:stretch>
        </p:blipFill>
        <p:spPr>
          <a:xfrm>
            <a:off x="184036" y="2562226"/>
            <a:ext cx="2453147" cy="3614737"/>
          </a:xfrm>
          <a:prstGeom prst="rect">
            <a:avLst/>
          </a:prstGeom>
        </p:spPr>
      </p:pic>
      <p:cxnSp>
        <p:nvCxnSpPr>
          <p:cNvPr id="8" name="Straight Arrow Connector 7">
            <a:extLst>
              <a:ext uri="{FF2B5EF4-FFF2-40B4-BE49-F238E27FC236}">
                <a16:creationId xmlns:a16="http://schemas.microsoft.com/office/drawing/2014/main" id="{B0F75D1A-BE02-1D74-F60B-984102E6F62E}"/>
              </a:ext>
            </a:extLst>
          </p:cNvPr>
          <p:cNvCxnSpPr/>
          <p:nvPr/>
        </p:nvCxnSpPr>
        <p:spPr>
          <a:xfrm>
            <a:off x="95250" y="3962400"/>
            <a:ext cx="657225" cy="78105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D76929F-42F7-7609-4460-0183ADF2FBDE}"/>
              </a:ext>
            </a:extLst>
          </p:cNvPr>
          <p:cNvSpPr txBox="1"/>
          <p:nvPr/>
        </p:nvSpPr>
        <p:spPr>
          <a:xfrm>
            <a:off x="184036" y="4333875"/>
            <a:ext cx="292214" cy="369332"/>
          </a:xfrm>
          <a:prstGeom prst="rect">
            <a:avLst/>
          </a:prstGeom>
          <a:noFill/>
        </p:spPr>
        <p:txBody>
          <a:bodyPr wrap="square" rtlCol="0">
            <a:spAutoFit/>
          </a:bodyPr>
          <a:lstStyle/>
          <a:p>
            <a:r>
              <a:rPr lang="en-GB" dirty="0">
                <a:latin typeface="Comic Sans MS" panose="030F0702030302020204" pitchFamily="66" charset="0"/>
              </a:rPr>
              <a:t>a</a:t>
            </a:r>
          </a:p>
        </p:txBody>
      </p:sp>
      <p:cxnSp>
        <p:nvCxnSpPr>
          <p:cNvPr id="11" name="Straight Connector 10">
            <a:extLst>
              <a:ext uri="{FF2B5EF4-FFF2-40B4-BE49-F238E27FC236}">
                <a16:creationId xmlns:a16="http://schemas.microsoft.com/office/drawing/2014/main" id="{4FBA2ADD-8767-D2C4-F99D-DD81494BD3CE}"/>
              </a:ext>
            </a:extLst>
          </p:cNvPr>
          <p:cNvCxnSpPr/>
          <p:nvPr/>
        </p:nvCxnSpPr>
        <p:spPr>
          <a:xfrm flipV="1">
            <a:off x="352425" y="4333875"/>
            <a:ext cx="914400" cy="752475"/>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24A5080-A413-C155-3C96-2F53B9E70DF1}"/>
              </a:ext>
            </a:extLst>
          </p:cNvPr>
          <p:cNvSpPr txBox="1"/>
          <p:nvPr/>
        </p:nvSpPr>
        <p:spPr>
          <a:xfrm rot="19229608">
            <a:off x="237471" y="4549318"/>
            <a:ext cx="1534767" cy="307777"/>
          </a:xfrm>
          <a:prstGeom prst="rect">
            <a:avLst/>
          </a:prstGeom>
          <a:noFill/>
        </p:spPr>
        <p:txBody>
          <a:bodyPr wrap="square" rtlCol="0">
            <a:spAutoFit/>
          </a:bodyPr>
          <a:lstStyle/>
          <a:p>
            <a:r>
              <a:rPr lang="en-GB" sz="1400" dirty="0"/>
              <a:t>Max camber</a:t>
            </a:r>
          </a:p>
        </p:txBody>
      </p:sp>
      <p:sp>
        <p:nvSpPr>
          <p:cNvPr id="13" name="TextBox 12">
            <a:extLst>
              <a:ext uri="{FF2B5EF4-FFF2-40B4-BE49-F238E27FC236}">
                <a16:creationId xmlns:a16="http://schemas.microsoft.com/office/drawing/2014/main" id="{6B375983-DB52-2C63-F325-D55C14C83589}"/>
              </a:ext>
            </a:extLst>
          </p:cNvPr>
          <p:cNvSpPr txBox="1"/>
          <p:nvPr/>
        </p:nvSpPr>
        <p:spPr>
          <a:xfrm rot="19229608">
            <a:off x="237471" y="5763150"/>
            <a:ext cx="1534767" cy="307777"/>
          </a:xfrm>
          <a:prstGeom prst="rect">
            <a:avLst/>
          </a:prstGeom>
          <a:noFill/>
        </p:spPr>
        <p:txBody>
          <a:bodyPr wrap="square" rtlCol="0">
            <a:spAutoFit/>
          </a:bodyPr>
          <a:lstStyle/>
          <a:p>
            <a:r>
              <a:rPr lang="en-GB" sz="1400" dirty="0"/>
              <a:t>Suction side</a:t>
            </a:r>
          </a:p>
        </p:txBody>
      </p:sp>
      <p:sp>
        <p:nvSpPr>
          <p:cNvPr id="14" name="TextBox 13">
            <a:extLst>
              <a:ext uri="{FF2B5EF4-FFF2-40B4-BE49-F238E27FC236}">
                <a16:creationId xmlns:a16="http://schemas.microsoft.com/office/drawing/2014/main" id="{91A32540-EA0E-9DBD-0E8B-583294E30EE3}"/>
              </a:ext>
            </a:extLst>
          </p:cNvPr>
          <p:cNvSpPr txBox="1"/>
          <p:nvPr/>
        </p:nvSpPr>
        <p:spPr>
          <a:xfrm rot="19229608">
            <a:off x="398842" y="2061344"/>
            <a:ext cx="1534767" cy="307777"/>
          </a:xfrm>
          <a:prstGeom prst="rect">
            <a:avLst/>
          </a:prstGeom>
          <a:noFill/>
        </p:spPr>
        <p:txBody>
          <a:bodyPr wrap="square" rtlCol="0">
            <a:spAutoFit/>
          </a:bodyPr>
          <a:lstStyle/>
          <a:p>
            <a:r>
              <a:rPr lang="en-GB" sz="1400" dirty="0"/>
              <a:t>Pressure side</a:t>
            </a:r>
          </a:p>
        </p:txBody>
      </p:sp>
      <p:cxnSp>
        <p:nvCxnSpPr>
          <p:cNvPr id="16" name="Straight Arrow Connector 15">
            <a:extLst>
              <a:ext uri="{FF2B5EF4-FFF2-40B4-BE49-F238E27FC236}">
                <a16:creationId xmlns:a16="http://schemas.microsoft.com/office/drawing/2014/main" id="{0D4B72F3-B8B6-401A-7798-80263AF2808F}"/>
              </a:ext>
            </a:extLst>
          </p:cNvPr>
          <p:cNvCxnSpPr/>
          <p:nvPr/>
        </p:nvCxnSpPr>
        <p:spPr>
          <a:xfrm flipV="1">
            <a:off x="1085850" y="4619625"/>
            <a:ext cx="457200" cy="10714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2EAFF551-DF99-EC31-37FD-7844156BA55C}"/>
              </a:ext>
            </a:extLst>
          </p:cNvPr>
          <p:cNvCxnSpPr/>
          <p:nvPr/>
        </p:nvCxnSpPr>
        <p:spPr>
          <a:xfrm>
            <a:off x="781050" y="2719868"/>
            <a:ext cx="329234" cy="11280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0" name="Picture 19">
            <a:extLst>
              <a:ext uri="{FF2B5EF4-FFF2-40B4-BE49-F238E27FC236}">
                <a16:creationId xmlns:a16="http://schemas.microsoft.com/office/drawing/2014/main" id="{B3132419-9A37-39E6-FAA0-7AB663B944E0}"/>
              </a:ext>
            </a:extLst>
          </p:cNvPr>
          <p:cNvPicPr>
            <a:picLocks noChangeAspect="1"/>
          </p:cNvPicPr>
          <p:nvPr/>
        </p:nvPicPr>
        <p:blipFill rotWithShape="1">
          <a:blip r:embed="rId5"/>
          <a:srcRect t="29387" r="9363"/>
          <a:stretch/>
        </p:blipFill>
        <p:spPr>
          <a:xfrm>
            <a:off x="9422606" y="2144183"/>
            <a:ext cx="2166938" cy="968536"/>
          </a:xfrm>
          <a:prstGeom prst="rect">
            <a:avLst/>
          </a:prstGeom>
        </p:spPr>
      </p:pic>
      <p:pic>
        <p:nvPicPr>
          <p:cNvPr id="22" name="Picture 21">
            <a:extLst>
              <a:ext uri="{FF2B5EF4-FFF2-40B4-BE49-F238E27FC236}">
                <a16:creationId xmlns:a16="http://schemas.microsoft.com/office/drawing/2014/main" id="{85E49C76-D8A7-261F-A2CD-EC631332394A}"/>
              </a:ext>
            </a:extLst>
          </p:cNvPr>
          <p:cNvPicPr>
            <a:picLocks noChangeAspect="1"/>
          </p:cNvPicPr>
          <p:nvPr/>
        </p:nvPicPr>
        <p:blipFill rotWithShape="1">
          <a:blip r:embed="rId5"/>
          <a:srcRect t="29387" r="9363"/>
          <a:stretch/>
        </p:blipFill>
        <p:spPr>
          <a:xfrm>
            <a:off x="9422606" y="3289147"/>
            <a:ext cx="2166938" cy="968536"/>
          </a:xfrm>
          <a:prstGeom prst="rect">
            <a:avLst/>
          </a:prstGeom>
        </p:spPr>
      </p:pic>
      <p:cxnSp>
        <p:nvCxnSpPr>
          <p:cNvPr id="24" name="Straight Arrow Connector 23">
            <a:extLst>
              <a:ext uri="{FF2B5EF4-FFF2-40B4-BE49-F238E27FC236}">
                <a16:creationId xmlns:a16="http://schemas.microsoft.com/office/drawing/2014/main" id="{056E422F-DD44-4594-B9F7-8BC50ABEE262}"/>
              </a:ext>
            </a:extLst>
          </p:cNvPr>
          <p:cNvCxnSpPr>
            <a:cxnSpLocks/>
          </p:cNvCxnSpPr>
          <p:nvPr/>
        </p:nvCxnSpPr>
        <p:spPr>
          <a:xfrm>
            <a:off x="9915524" y="1516630"/>
            <a:ext cx="271463" cy="6190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050D489-EB20-82DC-251E-A05C8CE95D44}"/>
              </a:ext>
            </a:extLst>
          </p:cNvPr>
          <p:cNvCxnSpPr>
            <a:cxnSpLocks/>
          </p:cNvCxnSpPr>
          <p:nvPr/>
        </p:nvCxnSpPr>
        <p:spPr>
          <a:xfrm>
            <a:off x="9422605" y="3121218"/>
            <a:ext cx="764381" cy="2344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DFFEB9C0-C1AE-4D2E-7C8B-7DB80D92A83C}"/>
              </a:ext>
            </a:extLst>
          </p:cNvPr>
          <p:cNvCxnSpPr/>
          <p:nvPr/>
        </p:nvCxnSpPr>
        <p:spPr>
          <a:xfrm>
            <a:off x="9915524" y="1228725"/>
            <a:ext cx="0" cy="1190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A34BA70-90C1-B565-0963-B2EB39A32DB5}"/>
              </a:ext>
            </a:extLst>
          </p:cNvPr>
          <p:cNvCxnSpPr/>
          <p:nvPr/>
        </p:nvCxnSpPr>
        <p:spPr>
          <a:xfrm>
            <a:off x="9422606" y="2790825"/>
            <a:ext cx="0" cy="1190625"/>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3629C7F-B784-B138-401F-7B100DBBE7C6}"/>
              </a:ext>
            </a:extLst>
          </p:cNvPr>
          <p:cNvSpPr txBox="1"/>
          <p:nvPr/>
        </p:nvSpPr>
        <p:spPr>
          <a:xfrm>
            <a:off x="10013836" y="1543854"/>
            <a:ext cx="535099" cy="369332"/>
          </a:xfrm>
          <a:prstGeom prst="rect">
            <a:avLst/>
          </a:prstGeom>
          <a:noFill/>
        </p:spPr>
        <p:txBody>
          <a:bodyPr wrap="square" rtlCol="0">
            <a:spAutoFit/>
          </a:bodyPr>
          <a:lstStyle/>
          <a:p>
            <a:r>
              <a:rPr lang="en-GB" dirty="0">
                <a:latin typeface="Comic Sans MS" panose="030F0702030302020204" pitchFamily="66" charset="0"/>
              </a:rPr>
              <a:t>-</a:t>
            </a:r>
            <a:r>
              <a:rPr lang="en-GB" dirty="0" err="1">
                <a:latin typeface="Comic Sans MS" panose="030F0702030302020204" pitchFamily="66" charset="0"/>
              </a:rPr>
              <a:t>ve</a:t>
            </a:r>
            <a:endParaRPr lang="en-GB" dirty="0">
              <a:latin typeface="Comic Sans MS" panose="030F0702030302020204" pitchFamily="66" charset="0"/>
            </a:endParaRPr>
          </a:p>
        </p:txBody>
      </p:sp>
      <p:sp>
        <p:nvSpPr>
          <p:cNvPr id="33" name="TextBox 32">
            <a:extLst>
              <a:ext uri="{FF2B5EF4-FFF2-40B4-BE49-F238E27FC236}">
                <a16:creationId xmlns:a16="http://schemas.microsoft.com/office/drawing/2014/main" id="{E3735104-EC4C-A466-C62A-DF5EC6A6F206}"/>
              </a:ext>
            </a:extLst>
          </p:cNvPr>
          <p:cNvSpPr txBox="1"/>
          <p:nvPr/>
        </p:nvSpPr>
        <p:spPr>
          <a:xfrm>
            <a:off x="9537245" y="2869120"/>
            <a:ext cx="535099" cy="369332"/>
          </a:xfrm>
          <a:prstGeom prst="rect">
            <a:avLst/>
          </a:prstGeom>
          <a:noFill/>
        </p:spPr>
        <p:txBody>
          <a:bodyPr wrap="square" rtlCol="0">
            <a:spAutoFit/>
          </a:bodyPr>
          <a:lstStyle/>
          <a:p>
            <a:r>
              <a:rPr lang="en-GB" dirty="0">
                <a:latin typeface="Comic Sans MS" panose="030F0702030302020204" pitchFamily="66" charset="0"/>
              </a:rPr>
              <a:t>+</a:t>
            </a:r>
            <a:r>
              <a:rPr lang="en-GB" dirty="0" err="1">
                <a:latin typeface="Comic Sans MS" panose="030F0702030302020204" pitchFamily="66" charset="0"/>
              </a:rPr>
              <a:t>ve</a:t>
            </a:r>
            <a:endParaRPr lang="en-GB" dirty="0">
              <a:latin typeface="Comic Sans MS" panose="030F0702030302020204" pitchFamily="66" charset="0"/>
            </a:endParaRPr>
          </a:p>
        </p:txBody>
      </p:sp>
    </p:spTree>
    <p:extLst>
      <p:ext uri="{BB962C8B-B14F-4D97-AF65-F5344CB8AC3E}">
        <p14:creationId xmlns:p14="http://schemas.microsoft.com/office/powerpoint/2010/main" val="3503173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w of boat oars entering water">
            <a:extLst>
              <a:ext uri="{FF2B5EF4-FFF2-40B4-BE49-F238E27FC236}">
                <a16:creationId xmlns:a16="http://schemas.microsoft.com/office/drawing/2014/main" id="{55107477-DB5A-C361-9AED-76A8BB2BD739}"/>
              </a:ext>
            </a:extLst>
          </p:cNvPr>
          <p:cNvPicPr>
            <a:picLocks noChangeAspect="1"/>
          </p:cNvPicPr>
          <p:nvPr/>
        </p:nvPicPr>
        <p:blipFill rotWithShape="1">
          <a:blip r:embed="rId2">
            <a:alphaModFix amt="50000"/>
          </a:blip>
          <a:srcRect t="10335" b="5395"/>
          <a:stretch/>
        </p:blipFill>
        <p:spPr>
          <a:xfrm>
            <a:off x="20" y="1"/>
            <a:ext cx="12191980" cy="6857999"/>
          </a:xfrm>
          <a:prstGeom prst="rect">
            <a:avLst/>
          </a:prstGeom>
        </p:spPr>
      </p:pic>
      <p:sp>
        <p:nvSpPr>
          <p:cNvPr id="2" name="Title 1">
            <a:extLst>
              <a:ext uri="{FF2B5EF4-FFF2-40B4-BE49-F238E27FC236}">
                <a16:creationId xmlns:a16="http://schemas.microsoft.com/office/drawing/2014/main" id="{C1682636-D285-8084-4485-16AE4ACD028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dirty="0">
                <a:solidFill>
                  <a:srgbClr val="FFFFFF"/>
                </a:solidFill>
              </a:rPr>
              <a:t>A compressor drags the flow</a:t>
            </a:r>
          </a:p>
        </p:txBody>
      </p:sp>
      <p:sp>
        <p:nvSpPr>
          <p:cNvPr id="3" name="Content Placeholder 2">
            <a:extLst>
              <a:ext uri="{FF2B5EF4-FFF2-40B4-BE49-F238E27FC236}">
                <a16:creationId xmlns:a16="http://schemas.microsoft.com/office/drawing/2014/main" id="{8F9C72F6-1E95-B21A-8588-7589CCFB0267}"/>
              </a:ext>
            </a:extLst>
          </p:cNvPr>
          <p:cNvSpPr>
            <a:spLocks noGrp="1"/>
          </p:cNvSpPr>
          <p:nvPr>
            <p:ph idx="1"/>
          </p:nvPr>
        </p:nvSpPr>
        <p:spPr>
          <a:xfrm>
            <a:off x="1524000" y="4159404"/>
            <a:ext cx="9144000" cy="1098395"/>
          </a:xfrm>
        </p:spPr>
        <p:txBody>
          <a:bodyPr vert="horz" lIns="91440" tIns="45720" rIns="91440" bIns="45720" rtlCol="0">
            <a:normAutofit/>
          </a:bodyPr>
          <a:lstStyle/>
          <a:p>
            <a:pPr marL="0" indent="0" algn="ctr">
              <a:buNone/>
            </a:pPr>
            <a:r>
              <a:rPr lang="en-US" sz="2400">
                <a:solidFill>
                  <a:srgbClr val="FFFFFF"/>
                </a:solidFill>
              </a:rPr>
              <a:t>The paddle pulls on the water and leaves an unstable wake</a:t>
            </a:r>
          </a:p>
        </p:txBody>
      </p:sp>
    </p:spTree>
    <p:extLst>
      <p:ext uri="{BB962C8B-B14F-4D97-AF65-F5344CB8AC3E}">
        <p14:creationId xmlns:p14="http://schemas.microsoft.com/office/powerpoint/2010/main" val="34107054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balloon being pricked by a pin">
            <a:extLst>
              <a:ext uri="{FF2B5EF4-FFF2-40B4-BE49-F238E27FC236}">
                <a16:creationId xmlns:a16="http://schemas.microsoft.com/office/drawing/2014/main" id="{D78D7235-9972-0744-02DF-D80EB465DA30}"/>
              </a:ext>
            </a:extLst>
          </p:cNvPr>
          <p:cNvPicPr>
            <a:picLocks noChangeAspect="1"/>
          </p:cNvPicPr>
          <p:nvPr/>
        </p:nvPicPr>
        <p:blipFill rotWithShape="1">
          <a:blip r:embed="rId2"/>
          <a:srcRect l="438" r="15496"/>
          <a:stretch/>
        </p:blipFill>
        <p:spPr>
          <a:xfrm>
            <a:off x="3522468" y="10"/>
            <a:ext cx="8669532" cy="6857990"/>
          </a:xfrm>
          <a:prstGeom prst="rect">
            <a:avLst/>
          </a:prstGeom>
        </p:spPr>
      </p:pic>
      <p:sp>
        <p:nvSpPr>
          <p:cNvPr id="2" name="Title 1"/>
          <p:cNvSpPr>
            <a:spLocks noGrp="1"/>
          </p:cNvSpPr>
          <p:nvPr>
            <p:ph type="title"/>
          </p:nvPr>
        </p:nvSpPr>
        <p:spPr/>
        <p:txBody>
          <a:bodyPr/>
          <a:lstStyle/>
          <a:p>
            <a:r>
              <a:rPr lang="en-GB" b="1" dirty="0"/>
              <a:t>Turbine</a:t>
            </a:r>
            <a:r>
              <a:rPr lang="en-GB" dirty="0"/>
              <a:t> row design</a:t>
            </a:r>
          </a:p>
        </p:txBody>
      </p:sp>
      <p:sp>
        <p:nvSpPr>
          <p:cNvPr id="3" name="Content Placeholder 2"/>
          <p:cNvSpPr>
            <a:spLocks noGrp="1"/>
          </p:cNvSpPr>
          <p:nvPr>
            <p:ph idx="1"/>
          </p:nvPr>
        </p:nvSpPr>
        <p:spPr>
          <a:xfrm>
            <a:off x="378823" y="1690688"/>
            <a:ext cx="10974977" cy="4351338"/>
          </a:xfrm>
        </p:spPr>
        <p:txBody>
          <a:bodyPr>
            <a:noAutofit/>
          </a:bodyPr>
          <a:lstStyle/>
          <a:p>
            <a:r>
              <a:rPr lang="en-GB" sz="3200" dirty="0"/>
              <a:t>Overview design considerations of turbine blade design</a:t>
            </a:r>
          </a:p>
          <a:p>
            <a:pPr lvl="1"/>
            <a:r>
              <a:rPr lang="en-GB" sz="2800" dirty="0"/>
              <a:t>Boundary layer is much more stable than compressor because the flow is accelerating, and pressure is falling</a:t>
            </a:r>
          </a:p>
          <a:p>
            <a:pPr lvl="1"/>
            <a:r>
              <a:rPr lang="en-GB" sz="2800" dirty="0"/>
              <a:t>each stage can have a much higher loading without flow separation</a:t>
            </a:r>
          </a:p>
          <a:p>
            <a:pPr lvl="1"/>
            <a:r>
              <a:rPr lang="en-GB" sz="2800" dirty="0"/>
              <a:t>the flow deflection can be greater than 120</a:t>
            </a:r>
            <a:r>
              <a:rPr lang="en-GB" sz="2800" dirty="0">
                <a:sym typeface="Symbol" panose="05050102010706020507" pitchFamily="18" charset="2"/>
              </a:rPr>
              <a:t></a:t>
            </a:r>
            <a:endParaRPr lang="en-GB" sz="2800" dirty="0"/>
          </a:p>
          <a:p>
            <a:pPr lvl="1"/>
            <a:r>
              <a:rPr lang="en-GB" sz="2800" dirty="0"/>
              <a:t>the ratio of c</a:t>
            </a:r>
            <a:r>
              <a:rPr lang="en-GB" sz="2800" baseline="-25000" dirty="0"/>
              <a:t>2</a:t>
            </a:r>
            <a:r>
              <a:rPr lang="en-GB" sz="2800" dirty="0"/>
              <a:t>/c</a:t>
            </a:r>
            <a:r>
              <a:rPr lang="en-GB" sz="2800" baseline="-25000" dirty="0"/>
              <a:t>1</a:t>
            </a:r>
            <a:r>
              <a:rPr lang="en-GB" sz="2800" dirty="0"/>
              <a:t> can be between 2 and 4</a:t>
            </a:r>
          </a:p>
          <a:p>
            <a:pPr lvl="1"/>
            <a:r>
              <a:rPr lang="en-GB" sz="2800" dirty="0"/>
              <a:t>Losses rapidly rise as approaching and exceeding M=1 – trailing shock waves produce significant drag</a:t>
            </a:r>
          </a:p>
          <a:p>
            <a:pPr lvl="1"/>
            <a:r>
              <a:rPr lang="en-GB" sz="2800" dirty="0"/>
              <a:t>M=1 is the limiting load, since no higher flow rate can be achieved by increasing the Mach number</a:t>
            </a:r>
          </a:p>
        </p:txBody>
      </p:sp>
    </p:spTree>
    <p:extLst>
      <p:ext uri="{BB962C8B-B14F-4D97-AF65-F5344CB8AC3E}">
        <p14:creationId xmlns:p14="http://schemas.microsoft.com/office/powerpoint/2010/main" val="355668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d7uHUxdoOw"/>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Rectangle 4"/>
          <p:cNvSpPr/>
          <p:nvPr/>
        </p:nvSpPr>
        <p:spPr>
          <a:xfrm>
            <a:off x="3733886" y="6488668"/>
            <a:ext cx="505907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https://www.youtube.com/watch?v=sd7uHUxdoOw</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274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49" y="365125"/>
            <a:ext cx="11877671" cy="756265"/>
          </a:xfrm>
        </p:spPr>
        <p:txBody>
          <a:bodyPr>
            <a:normAutofit fontScale="90000"/>
          </a:bodyPr>
          <a:lstStyle/>
          <a:p>
            <a:r>
              <a:rPr lang="en-GB" dirty="0"/>
              <a:t>Axial turbine design - </a:t>
            </a:r>
            <a:r>
              <a:rPr lang="en-GB" dirty="0" err="1"/>
              <a:t>Zweifel</a:t>
            </a:r>
            <a:r>
              <a:rPr lang="en-GB" dirty="0"/>
              <a:t> criterion (for incompressible) interpretation – determines optimum s/</a:t>
            </a:r>
            <a:r>
              <a:rPr lang="en-GB" dirty="0">
                <a:latin typeface="Brush Script MT" panose="03060802040406070304" pitchFamily="66" charset="0"/>
              </a:rPr>
              <a:t>l</a:t>
            </a:r>
          </a:p>
        </p:txBody>
      </p:sp>
      <p:pic>
        <p:nvPicPr>
          <p:cNvPr id="3" name="Picture 2"/>
          <p:cNvPicPr>
            <a:picLocks/>
          </p:cNvPicPr>
          <p:nvPr/>
        </p:nvPicPr>
        <p:blipFill>
          <a:blip r:embed="rId2">
            <a:clrChange>
              <a:clrFrom>
                <a:srgbClr val="FFFFFF"/>
              </a:clrFrom>
              <a:clrTo>
                <a:srgbClr val="FFFFFF">
                  <a:alpha val="0"/>
                </a:srgbClr>
              </a:clrTo>
            </a:clrChange>
          </a:blip>
          <a:stretch>
            <a:fillRect/>
          </a:stretch>
        </p:blipFill>
        <p:spPr>
          <a:xfrm rot="7083129">
            <a:off x="7573176" y="2157022"/>
            <a:ext cx="1385036" cy="811407"/>
          </a:xfrm>
          <a:prstGeom prst="rect">
            <a:avLst/>
          </a:prstGeom>
        </p:spPr>
      </p:pic>
      <p:pic>
        <p:nvPicPr>
          <p:cNvPr id="4" name="Picture 3"/>
          <p:cNvPicPr>
            <a:picLocks/>
          </p:cNvPicPr>
          <p:nvPr/>
        </p:nvPicPr>
        <p:blipFill>
          <a:blip r:embed="rId2">
            <a:clrChange>
              <a:clrFrom>
                <a:srgbClr val="FFFFFF"/>
              </a:clrFrom>
              <a:clrTo>
                <a:srgbClr val="FFFFFF">
                  <a:alpha val="0"/>
                </a:srgbClr>
              </a:clrTo>
            </a:clrChange>
          </a:blip>
          <a:stretch>
            <a:fillRect/>
          </a:stretch>
        </p:blipFill>
        <p:spPr>
          <a:xfrm rot="6963289">
            <a:off x="8560518" y="2176198"/>
            <a:ext cx="1385036" cy="811407"/>
          </a:xfrm>
          <a:prstGeom prst="rect">
            <a:avLst/>
          </a:prstGeom>
        </p:spPr>
      </p:pic>
      <p:pic>
        <p:nvPicPr>
          <p:cNvPr id="5" name="Picture 4"/>
          <p:cNvPicPr>
            <a:picLocks/>
          </p:cNvPicPr>
          <p:nvPr/>
        </p:nvPicPr>
        <p:blipFill>
          <a:blip r:embed="rId2">
            <a:clrChange>
              <a:clrFrom>
                <a:srgbClr val="FFFFFF"/>
              </a:clrFrom>
              <a:clrTo>
                <a:srgbClr val="FFFFFF">
                  <a:alpha val="0"/>
                </a:srgbClr>
              </a:clrTo>
            </a:clrChange>
          </a:blip>
          <a:stretch>
            <a:fillRect/>
          </a:stretch>
        </p:blipFill>
        <p:spPr>
          <a:xfrm rot="7442037">
            <a:off x="5715171" y="2181085"/>
            <a:ext cx="1385036" cy="811407"/>
          </a:xfrm>
          <a:prstGeom prst="rect">
            <a:avLst/>
          </a:prstGeom>
        </p:spPr>
      </p:pic>
      <p:pic>
        <p:nvPicPr>
          <p:cNvPr id="6" name="Picture 5"/>
          <p:cNvPicPr>
            <a:picLocks/>
          </p:cNvPicPr>
          <p:nvPr/>
        </p:nvPicPr>
        <p:blipFill>
          <a:blip r:embed="rId2">
            <a:clrChange>
              <a:clrFrom>
                <a:srgbClr val="FFFFFF"/>
              </a:clrFrom>
              <a:clrTo>
                <a:srgbClr val="FFFFFF">
                  <a:alpha val="0"/>
                </a:srgbClr>
              </a:clrTo>
            </a:clrChange>
          </a:blip>
          <a:stretch>
            <a:fillRect/>
          </a:stretch>
        </p:blipFill>
        <p:spPr>
          <a:xfrm rot="7380299">
            <a:off x="6690104" y="2171311"/>
            <a:ext cx="1385036" cy="811407"/>
          </a:xfrm>
          <a:prstGeom prst="rect">
            <a:avLst/>
          </a:prstGeom>
        </p:spPr>
      </p:pic>
      <p:pic>
        <p:nvPicPr>
          <p:cNvPr id="7" name="Picture 6"/>
          <p:cNvPicPr>
            <a:picLocks noChangeAspect="1"/>
          </p:cNvPicPr>
          <p:nvPr/>
        </p:nvPicPr>
        <p:blipFill>
          <a:blip r:embed="rId3"/>
          <a:stretch>
            <a:fillRect/>
          </a:stretch>
        </p:blipFill>
        <p:spPr>
          <a:xfrm flipH="1">
            <a:off x="5760589" y="3383130"/>
            <a:ext cx="3822338" cy="1591194"/>
          </a:xfrm>
          <a:prstGeom prst="rect">
            <a:avLst/>
          </a:prstGeom>
        </p:spPr>
      </p:pic>
      <p:pic>
        <p:nvPicPr>
          <p:cNvPr id="8" name="Picture 7"/>
          <p:cNvPicPr>
            <a:picLocks/>
          </p:cNvPicPr>
          <p:nvPr/>
        </p:nvPicPr>
        <p:blipFill>
          <a:blip r:embed="rId2">
            <a:clrChange>
              <a:clrFrom>
                <a:srgbClr val="FFFFFF"/>
              </a:clrFrom>
              <a:clrTo>
                <a:srgbClr val="FFFFFF">
                  <a:alpha val="0"/>
                </a:srgbClr>
              </a:clrTo>
            </a:clrChange>
          </a:blip>
          <a:stretch>
            <a:fillRect/>
          </a:stretch>
        </p:blipFill>
        <p:spPr>
          <a:xfrm rot="6940049">
            <a:off x="3535677" y="2273309"/>
            <a:ext cx="1392186" cy="475502"/>
          </a:xfrm>
          <a:prstGeom prst="rect">
            <a:avLst/>
          </a:prstGeom>
        </p:spPr>
      </p:pic>
      <p:cxnSp>
        <p:nvCxnSpPr>
          <p:cNvPr id="10" name="Straight Arrow Connector 9"/>
          <p:cNvCxnSpPr/>
          <p:nvPr/>
        </p:nvCxnSpPr>
        <p:spPr>
          <a:xfrm>
            <a:off x="7427549" y="1525182"/>
            <a:ext cx="502075" cy="435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7074459" y="3084970"/>
            <a:ext cx="604131" cy="3630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102184" y="3084970"/>
            <a:ext cx="1576404" cy="379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671758" y="4728411"/>
            <a:ext cx="771401" cy="649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678587" y="4728411"/>
            <a:ext cx="1758956" cy="637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2" name="Picture 21"/>
          <p:cNvPicPr>
            <a:picLocks/>
          </p:cNvPicPr>
          <p:nvPr/>
        </p:nvPicPr>
        <p:blipFill>
          <a:blip r:embed="rId2">
            <a:clrChange>
              <a:clrFrom>
                <a:srgbClr val="FFFFFF"/>
              </a:clrFrom>
              <a:clrTo>
                <a:srgbClr val="FFFFFF">
                  <a:alpha val="0"/>
                </a:srgbClr>
              </a:clrTo>
            </a:clrChange>
          </a:blip>
          <a:stretch>
            <a:fillRect/>
          </a:stretch>
        </p:blipFill>
        <p:spPr>
          <a:xfrm rot="6940049">
            <a:off x="2621896" y="2297370"/>
            <a:ext cx="1392186" cy="475502"/>
          </a:xfrm>
          <a:prstGeom prst="rect">
            <a:avLst/>
          </a:prstGeom>
        </p:spPr>
      </p:pic>
      <p:pic>
        <p:nvPicPr>
          <p:cNvPr id="23" name="Picture 22"/>
          <p:cNvPicPr>
            <a:picLocks/>
          </p:cNvPicPr>
          <p:nvPr/>
        </p:nvPicPr>
        <p:blipFill>
          <a:blip r:embed="rId2">
            <a:clrChange>
              <a:clrFrom>
                <a:srgbClr val="FFFFFF"/>
              </a:clrFrom>
              <a:clrTo>
                <a:srgbClr val="FFFFFF">
                  <a:alpha val="0"/>
                </a:srgbClr>
              </a:clrTo>
            </a:clrChange>
          </a:blip>
          <a:stretch>
            <a:fillRect/>
          </a:stretch>
        </p:blipFill>
        <p:spPr>
          <a:xfrm rot="6940049">
            <a:off x="1590293" y="2290225"/>
            <a:ext cx="1392186" cy="475502"/>
          </a:xfrm>
          <a:prstGeom prst="rect">
            <a:avLst/>
          </a:prstGeom>
        </p:spPr>
      </p:pic>
      <p:pic>
        <p:nvPicPr>
          <p:cNvPr id="24" name="Picture 23"/>
          <p:cNvPicPr>
            <a:picLocks/>
          </p:cNvPicPr>
          <p:nvPr/>
        </p:nvPicPr>
        <p:blipFill>
          <a:blip r:embed="rId2">
            <a:clrChange>
              <a:clrFrom>
                <a:srgbClr val="FFFFFF"/>
              </a:clrFrom>
              <a:clrTo>
                <a:srgbClr val="FFFFFF">
                  <a:alpha val="0"/>
                </a:srgbClr>
              </a:clrTo>
            </a:clrChange>
          </a:blip>
          <a:stretch>
            <a:fillRect/>
          </a:stretch>
        </p:blipFill>
        <p:spPr>
          <a:xfrm rot="6940049">
            <a:off x="615360" y="2290224"/>
            <a:ext cx="1392186" cy="475502"/>
          </a:xfrm>
          <a:prstGeom prst="rect">
            <a:avLst/>
          </a:prstGeom>
        </p:spPr>
      </p:pic>
      <p:pic>
        <p:nvPicPr>
          <p:cNvPr id="25" name="Picture 24"/>
          <p:cNvPicPr>
            <a:picLocks noChangeAspect="1"/>
          </p:cNvPicPr>
          <p:nvPr/>
        </p:nvPicPr>
        <p:blipFill>
          <a:blip r:embed="rId4"/>
          <a:stretch>
            <a:fillRect/>
          </a:stretch>
        </p:blipFill>
        <p:spPr>
          <a:xfrm flipH="1">
            <a:off x="673800" y="3434950"/>
            <a:ext cx="3877514" cy="1487553"/>
          </a:xfrm>
          <a:prstGeom prst="rect">
            <a:avLst/>
          </a:prstGeom>
        </p:spPr>
      </p:pic>
      <p:cxnSp>
        <p:nvCxnSpPr>
          <p:cNvPr id="27" name="Straight Arrow Connector 26"/>
          <p:cNvCxnSpPr/>
          <p:nvPr/>
        </p:nvCxnSpPr>
        <p:spPr>
          <a:xfrm>
            <a:off x="2802187" y="1479884"/>
            <a:ext cx="121487" cy="6256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320545" y="3033835"/>
            <a:ext cx="292012" cy="5395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2680701" y="4728411"/>
            <a:ext cx="182229" cy="649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1311453" y="3573379"/>
            <a:ext cx="10064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cxnSpLocks/>
          </p:cNvCxnSpPr>
          <p:nvPr/>
        </p:nvCxnSpPr>
        <p:spPr>
          <a:xfrm flipH="1">
            <a:off x="1311453" y="3033835"/>
            <a:ext cx="1301104" cy="5395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680702" y="4728411"/>
            <a:ext cx="1180861" cy="649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802187" y="1287379"/>
            <a:ext cx="0" cy="12477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427549" y="1263318"/>
            <a:ext cx="0" cy="12477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612557" y="2825181"/>
            <a:ext cx="0" cy="12477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679530" y="4298632"/>
            <a:ext cx="0" cy="12477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686661" y="2720907"/>
            <a:ext cx="0" cy="12477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686661" y="4298632"/>
            <a:ext cx="0" cy="1247742"/>
          </a:xfrm>
          <a:prstGeom prst="line">
            <a:avLst/>
          </a:prstGeom>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747572" y="5960089"/>
            <a:ext cx="595048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As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increases, tan  tends to increase to infinity at 90 and cos  tends to decrease from 1 at zero to 0 at 90, b is axial length of chord</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51" name="Rectangle 50"/>
              <p:cNvSpPr/>
              <p:nvPr/>
            </p:nvSpPr>
            <p:spPr>
              <a:xfrm>
                <a:off x="949148" y="6040139"/>
                <a:ext cx="3034805" cy="6580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𝑠</m:t>
                          </m:r>
                        </m:num>
                        <m:den>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𝑏</m:t>
                          </m:r>
                        </m:den>
                      </m:f>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0.4</m:t>
                          </m:r>
                        </m:num>
                        <m:den>
                          <m:sSup>
                            <m:sSup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𝑐𝑜𝑠</m:t>
                              </m:r>
                            </m:e>
                            <m:sup>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sSub>
                            <m:sSub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𝛼</m:t>
                              </m:r>
                            </m:e>
                            <m: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d>
                            <m:d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𝑡𝑎𝑛</m:t>
                              </m:r>
                              <m:sSub>
                                <m:sSub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𝛼</m:t>
                                  </m:r>
                                </m:e>
                                <m: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sub>
                              </m:s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𝑡𝑎𝑛</m:t>
                              </m:r>
                              <m:sSub>
                                <m:sSub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𝛼</m:t>
                                  </m:r>
                                </m:e>
                                <m: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e>
                          </m:d>
                        </m:den>
                      </m:f>
                    </m:oMath>
                  </m:oMathPara>
                </a14:m>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p:sp>
            <p:nvSpPr>
              <p:cNvPr id="51" name="Rectangle 50"/>
              <p:cNvSpPr>
                <a:spLocks noRot="1" noChangeAspect="1" noMove="1" noResize="1" noEditPoints="1" noAdjustHandles="1" noChangeArrowheads="1" noChangeShapeType="1" noTextEdit="1"/>
              </p:cNvSpPr>
              <p:nvPr/>
            </p:nvSpPr>
            <p:spPr>
              <a:xfrm>
                <a:off x="949148" y="6040139"/>
                <a:ext cx="3034805" cy="658065"/>
              </a:xfrm>
              <a:prstGeom prst="rect">
                <a:avLst/>
              </a:prstGeom>
              <a:blipFill>
                <a:blip r:embed="rId5"/>
                <a:stretch>
                  <a:fillRect/>
                </a:stretch>
              </a:blipFill>
            </p:spPr>
            <p:txBody>
              <a:bodyPr/>
              <a:lstStyle/>
              <a:p>
                <a:r>
                  <a:rPr lang="en-GB">
                    <a:noFill/>
                  </a:rPr>
                  <a:t> </a:t>
                </a:r>
              </a:p>
            </p:txBody>
          </p:sp>
        </mc:Fallback>
      </mc:AlternateContent>
      <p:sp>
        <p:nvSpPr>
          <p:cNvPr id="52" name="TextBox 51"/>
          <p:cNvSpPr txBox="1"/>
          <p:nvPr/>
        </p:nvSpPr>
        <p:spPr>
          <a:xfrm>
            <a:off x="7105203" y="1480488"/>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1</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TextBox 52"/>
          <p:cNvSpPr txBox="1"/>
          <p:nvPr/>
        </p:nvSpPr>
        <p:spPr>
          <a:xfrm>
            <a:off x="2403192" y="1555998"/>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1</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Box 53"/>
          <p:cNvSpPr txBox="1"/>
          <p:nvPr/>
        </p:nvSpPr>
        <p:spPr>
          <a:xfrm>
            <a:off x="7623296" y="3056470"/>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TextBox 54"/>
          <p:cNvSpPr txBox="1"/>
          <p:nvPr/>
        </p:nvSpPr>
        <p:spPr>
          <a:xfrm>
            <a:off x="2548093" y="3073832"/>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7" name="Straight Arrow Connector 56"/>
          <p:cNvCxnSpPr/>
          <p:nvPr/>
        </p:nvCxnSpPr>
        <p:spPr>
          <a:xfrm>
            <a:off x="5809358" y="1993785"/>
            <a:ext cx="0" cy="104005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558587" y="2406316"/>
            <a:ext cx="2868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9" name="TextBox 58"/>
          <p:cNvSpPr txBox="1"/>
          <p:nvPr/>
        </p:nvSpPr>
        <p:spPr>
          <a:xfrm>
            <a:off x="0" y="2105526"/>
            <a:ext cx="131145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Nozzle row (stationary)</a:t>
            </a:r>
          </a:p>
        </p:txBody>
      </p:sp>
      <p:sp>
        <p:nvSpPr>
          <p:cNvPr id="60" name="TextBox 59"/>
          <p:cNvSpPr txBox="1"/>
          <p:nvPr/>
        </p:nvSpPr>
        <p:spPr>
          <a:xfrm>
            <a:off x="-1593" y="3893661"/>
            <a:ext cx="11433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Rotor row (rotating)</a:t>
            </a:r>
          </a:p>
        </p:txBody>
      </p:sp>
      <p:sp>
        <p:nvSpPr>
          <p:cNvPr id="63" name="TextBox 62"/>
          <p:cNvSpPr txBox="1"/>
          <p:nvPr/>
        </p:nvSpPr>
        <p:spPr>
          <a:xfrm>
            <a:off x="2341943" y="4875741"/>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TextBox 63"/>
          <p:cNvSpPr txBox="1"/>
          <p:nvPr/>
        </p:nvSpPr>
        <p:spPr>
          <a:xfrm>
            <a:off x="2795759" y="1579187"/>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1</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TextBox 64"/>
          <p:cNvSpPr txBox="1"/>
          <p:nvPr/>
        </p:nvSpPr>
        <p:spPr>
          <a:xfrm>
            <a:off x="7604906" y="1432118"/>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1</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TextBox 65"/>
          <p:cNvSpPr txBox="1"/>
          <p:nvPr/>
        </p:nvSpPr>
        <p:spPr>
          <a:xfrm>
            <a:off x="1141782" y="3178729"/>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TextBox 66"/>
          <p:cNvSpPr txBox="1"/>
          <p:nvPr/>
        </p:nvSpPr>
        <p:spPr>
          <a:xfrm>
            <a:off x="5983255" y="3111239"/>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TextBox 67"/>
          <p:cNvSpPr txBox="1"/>
          <p:nvPr/>
        </p:nvSpPr>
        <p:spPr>
          <a:xfrm>
            <a:off x="8006255" y="5102851"/>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TextBox 68"/>
          <p:cNvSpPr txBox="1"/>
          <p:nvPr/>
        </p:nvSpPr>
        <p:spPr>
          <a:xfrm>
            <a:off x="2769551" y="5060407"/>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TextBox 69"/>
          <p:cNvSpPr txBox="1"/>
          <p:nvPr/>
        </p:nvSpPr>
        <p:spPr>
          <a:xfrm>
            <a:off x="7634023" y="4759149"/>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3" name="Straight Arrow Connector 72"/>
          <p:cNvCxnSpPr/>
          <p:nvPr/>
        </p:nvCxnSpPr>
        <p:spPr>
          <a:xfrm flipH="1">
            <a:off x="6096000" y="3447976"/>
            <a:ext cx="10064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2855147" y="5366084"/>
            <a:ext cx="10064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H="1">
            <a:off x="8431127" y="5366084"/>
            <a:ext cx="10064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3590964" y="4996752"/>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TextBox 84"/>
          <p:cNvSpPr txBox="1"/>
          <p:nvPr/>
        </p:nvSpPr>
        <p:spPr>
          <a:xfrm>
            <a:off x="9148465" y="4974324"/>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TextBox 85"/>
          <p:cNvSpPr txBox="1"/>
          <p:nvPr/>
        </p:nvSpPr>
        <p:spPr>
          <a:xfrm>
            <a:off x="7096325" y="3287786"/>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7" name="TextBox 86"/>
          <p:cNvSpPr txBox="1"/>
          <p:nvPr/>
        </p:nvSpPr>
        <p:spPr>
          <a:xfrm>
            <a:off x="2315828" y="3363395"/>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TextBox 87"/>
          <p:cNvSpPr txBox="1"/>
          <p:nvPr/>
        </p:nvSpPr>
        <p:spPr>
          <a:xfrm>
            <a:off x="1631209" y="3489903"/>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U</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TextBox 88"/>
          <p:cNvSpPr txBox="1"/>
          <p:nvPr/>
        </p:nvSpPr>
        <p:spPr>
          <a:xfrm>
            <a:off x="3180258" y="5297189"/>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U</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0" name="TextBox 89"/>
          <p:cNvSpPr txBox="1"/>
          <p:nvPr/>
        </p:nvSpPr>
        <p:spPr>
          <a:xfrm rot="16200000">
            <a:off x="4776294" y="2232455"/>
            <a:ext cx="13193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Axial chord</a:t>
            </a:r>
          </a:p>
        </p:txBody>
      </p:sp>
      <p:cxnSp>
        <p:nvCxnSpPr>
          <p:cNvPr id="61" name="Straight Arrow Connector 60"/>
          <p:cNvCxnSpPr/>
          <p:nvPr/>
        </p:nvCxnSpPr>
        <p:spPr>
          <a:xfrm flipH="1">
            <a:off x="8294914" y="1757424"/>
            <a:ext cx="103196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8677151" y="1385911"/>
            <a:ext cx="2868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a:t>
            </a:r>
          </a:p>
        </p:txBody>
      </p:sp>
      <p:sp>
        <p:nvSpPr>
          <p:cNvPr id="71" name="TextBox 70"/>
          <p:cNvSpPr txBox="1"/>
          <p:nvPr/>
        </p:nvSpPr>
        <p:spPr>
          <a:xfrm>
            <a:off x="8885656" y="1340516"/>
            <a:ext cx="16174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Blade spacing</a:t>
            </a:r>
          </a:p>
        </p:txBody>
      </p:sp>
      <p:sp>
        <p:nvSpPr>
          <p:cNvPr id="9" name="Arc 8">
            <a:extLst>
              <a:ext uri="{FF2B5EF4-FFF2-40B4-BE49-F238E27FC236}">
                <a16:creationId xmlns:a16="http://schemas.microsoft.com/office/drawing/2014/main" id="{DA262C35-1BD6-4AED-9A77-ABBA31732E05}"/>
              </a:ext>
            </a:extLst>
          </p:cNvPr>
          <p:cNvSpPr/>
          <p:nvPr/>
        </p:nvSpPr>
        <p:spPr>
          <a:xfrm rot="10531652">
            <a:off x="7377257" y="2805160"/>
            <a:ext cx="615029" cy="63472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Arc 71">
            <a:extLst>
              <a:ext uri="{FF2B5EF4-FFF2-40B4-BE49-F238E27FC236}">
                <a16:creationId xmlns:a16="http://schemas.microsoft.com/office/drawing/2014/main" id="{FA522913-891C-47C7-900E-BB24E2CE73FA}"/>
              </a:ext>
            </a:extLst>
          </p:cNvPr>
          <p:cNvSpPr/>
          <p:nvPr/>
        </p:nvSpPr>
        <p:spPr>
          <a:xfrm rot="10531652">
            <a:off x="2272447" y="2831755"/>
            <a:ext cx="615029" cy="634724"/>
          </a:xfrm>
          <a:prstGeom prst="arc">
            <a:avLst>
              <a:gd name="adj1" fmla="val 16200000"/>
              <a:gd name="adj2" fmla="val 21376974"/>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Arc 73">
            <a:extLst>
              <a:ext uri="{FF2B5EF4-FFF2-40B4-BE49-F238E27FC236}">
                <a16:creationId xmlns:a16="http://schemas.microsoft.com/office/drawing/2014/main" id="{F7B01FAF-7615-4689-99E7-FDBD43970333}"/>
              </a:ext>
            </a:extLst>
          </p:cNvPr>
          <p:cNvSpPr/>
          <p:nvPr/>
        </p:nvSpPr>
        <p:spPr>
          <a:xfrm rot="6085263">
            <a:off x="7164013" y="1268970"/>
            <a:ext cx="615029" cy="634724"/>
          </a:xfrm>
          <a:prstGeom prst="arc">
            <a:avLst>
              <a:gd name="adj1" fmla="val 17806826"/>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Arc 74">
            <a:extLst>
              <a:ext uri="{FF2B5EF4-FFF2-40B4-BE49-F238E27FC236}">
                <a16:creationId xmlns:a16="http://schemas.microsoft.com/office/drawing/2014/main" id="{B44551DA-ABD9-47F3-99E9-48E5ABBACF81}"/>
              </a:ext>
            </a:extLst>
          </p:cNvPr>
          <p:cNvSpPr/>
          <p:nvPr/>
        </p:nvSpPr>
        <p:spPr>
          <a:xfrm rot="6085263">
            <a:off x="2547369" y="1377874"/>
            <a:ext cx="615029" cy="634724"/>
          </a:xfrm>
          <a:prstGeom prst="arc">
            <a:avLst>
              <a:gd name="adj1" fmla="val 20325292"/>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3" name="Straight Arrow Connector 12">
            <a:extLst>
              <a:ext uri="{FF2B5EF4-FFF2-40B4-BE49-F238E27FC236}">
                <a16:creationId xmlns:a16="http://schemas.microsoft.com/office/drawing/2014/main" id="{7E6026D7-D396-1981-6D37-DA914B85A942}"/>
              </a:ext>
            </a:extLst>
          </p:cNvPr>
          <p:cNvCxnSpPr/>
          <p:nvPr/>
        </p:nvCxnSpPr>
        <p:spPr>
          <a:xfrm>
            <a:off x="4819650" y="3674569"/>
            <a:ext cx="0" cy="108458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27ACFB4-06B6-3E19-8DC4-B3086F7D63C1}"/>
              </a:ext>
            </a:extLst>
          </p:cNvPr>
          <p:cNvSpPr txBox="1"/>
          <p:nvPr/>
        </p:nvSpPr>
        <p:spPr>
          <a:xfrm>
            <a:off x="4765835" y="3947034"/>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b</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 name="Straight Arrow Connector 16">
            <a:extLst>
              <a:ext uri="{FF2B5EF4-FFF2-40B4-BE49-F238E27FC236}">
                <a16:creationId xmlns:a16="http://schemas.microsoft.com/office/drawing/2014/main" id="{620FB88B-EBCF-B49C-9FC5-A98CEA255FA1}"/>
              </a:ext>
            </a:extLst>
          </p:cNvPr>
          <p:cNvCxnSpPr>
            <a:cxnSpLocks/>
          </p:cNvCxnSpPr>
          <p:nvPr/>
        </p:nvCxnSpPr>
        <p:spPr>
          <a:xfrm>
            <a:off x="2896779" y="3489493"/>
            <a:ext cx="1060279"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FEEC86F-AF39-6549-50CE-642B277A0991}"/>
              </a:ext>
            </a:extLst>
          </p:cNvPr>
          <p:cNvSpPr txBox="1"/>
          <p:nvPr/>
        </p:nvSpPr>
        <p:spPr>
          <a:xfrm>
            <a:off x="3241801" y="3204047"/>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891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C7793C-F9C3-4328-832B-F0795B99377F}"/>
              </a:ext>
            </a:extLst>
          </p:cNvPr>
          <p:cNvSpPr txBox="1"/>
          <p:nvPr/>
        </p:nvSpPr>
        <p:spPr>
          <a:xfrm>
            <a:off x="295422" y="196948"/>
            <a:ext cx="1147923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Example: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For a turbine rotor row with inlet velocity 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70</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and outlet 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at 20, use the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sym typeface="Symbol" panose="05050102010706020507" pitchFamily="18" charset="2"/>
              </a:rPr>
              <a:t>Zweifel</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criterion for the blade spacing and determine the blade spacing for turbine blades with chord 40 mm and stagger angle 25.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sym typeface="Symbol" panose="05050102010706020507" pitchFamily="18" charset="2"/>
              </a:rPr>
              <a:t>ans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0.14, 6.2 mm]</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A2194A8-EE64-33FD-7FE5-E687974F53B5}"/>
              </a:ext>
            </a:extLst>
          </p:cNvPr>
          <p:cNvPicPr>
            <a:picLocks noChangeAspect="1"/>
          </p:cNvPicPr>
          <p:nvPr/>
        </p:nvPicPr>
        <p:blipFill rotWithShape="1">
          <a:blip r:embed="rId2"/>
          <a:srcRect t="3061"/>
          <a:stretch/>
        </p:blipFill>
        <p:spPr>
          <a:xfrm>
            <a:off x="9269583" y="1120278"/>
            <a:ext cx="2505075" cy="2714625"/>
          </a:xfrm>
          <a:prstGeom prst="rect">
            <a:avLst/>
          </a:prstGeom>
        </p:spPr>
      </p:pic>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61ED8ED5-8892-3F65-1B27-C595CD5F0407}"/>
                  </a:ext>
                </a:extLst>
              </p:cNvPr>
              <p:cNvSpPr/>
              <p:nvPr/>
            </p:nvSpPr>
            <p:spPr>
              <a:xfrm>
                <a:off x="949148" y="6030614"/>
                <a:ext cx="3034805" cy="6580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𝑠</m:t>
                          </m:r>
                        </m:num>
                        <m:den>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𝑏</m:t>
                          </m:r>
                        </m:den>
                      </m:f>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0.4</m:t>
                          </m:r>
                        </m:num>
                        <m:den>
                          <m:sSup>
                            <m:sSup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𝑐𝑜𝑠</m:t>
                              </m:r>
                            </m:e>
                            <m:sup>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sSub>
                            <m:sSub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𝛼</m:t>
                              </m:r>
                            </m:e>
                            <m: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d>
                            <m:d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𝑡𝑎𝑛</m:t>
                              </m:r>
                              <m:sSub>
                                <m:sSub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𝛼</m:t>
                                  </m:r>
                                </m:e>
                                <m: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sub>
                              </m:s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𝑡𝑎𝑛</m:t>
                              </m:r>
                              <m:sSub>
                                <m:sSubPr>
                                  <m:ctrlP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𝛼</m:t>
                                  </m:r>
                                </m:e>
                                <m:sub>
                                  <m:r>
                                    <a:rPr kumimoji="0" lang="en-GB"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e>
                          </m:d>
                        </m:den>
                      </m:f>
                    </m:oMath>
                  </m:oMathPara>
                </a14:m>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p:sp>
            <p:nvSpPr>
              <p:cNvPr id="6" name="Rectangle 5">
                <a:extLst>
                  <a:ext uri="{FF2B5EF4-FFF2-40B4-BE49-F238E27FC236}">
                    <a16:creationId xmlns:a16="http://schemas.microsoft.com/office/drawing/2014/main" id="{61ED8ED5-8892-3F65-1B27-C595CD5F0407}"/>
                  </a:ext>
                </a:extLst>
              </p:cNvPr>
              <p:cNvSpPr>
                <a:spLocks noRot="1" noChangeAspect="1" noMove="1" noResize="1" noEditPoints="1" noAdjustHandles="1" noChangeArrowheads="1" noChangeShapeType="1" noTextEdit="1"/>
              </p:cNvSpPr>
              <p:nvPr/>
            </p:nvSpPr>
            <p:spPr>
              <a:xfrm>
                <a:off x="949148" y="6030614"/>
                <a:ext cx="3034805" cy="658065"/>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147377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838200" y="961"/>
            <a:ext cx="10515600" cy="1325563"/>
          </a:xfrm>
        </p:spPr>
        <p:txBody>
          <a:bodyPr/>
          <a:lstStyle/>
          <a:p>
            <a:r>
              <a:rPr lang="en-GB" dirty="0"/>
              <a:t>Mean line design of gas turbines – incompressible flow assumed</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838200" y="1326524"/>
                <a:ext cx="10515600" cy="5396248"/>
              </a:xfrm>
            </p:spPr>
            <p:txBody>
              <a:bodyPr>
                <a:normAutofit/>
              </a:bodyPr>
              <a:lstStyle/>
              <a:p>
                <a:r>
                  <a:rPr lang="en-GB" dirty="0"/>
                  <a:t>A starting design of an axial turbine stage is done using the following method.  Design enhancement is then by computational methods.</a:t>
                </a:r>
              </a:p>
              <a:p>
                <a:r>
                  <a:rPr lang="en-GB" dirty="0"/>
                  <a:t>Three design parameters:</a:t>
                </a:r>
              </a:p>
              <a:p>
                <a:r>
                  <a:rPr lang="en-GB" dirty="0"/>
                  <a:t>Flow coefficient, the through-flow compared to the radial speed:</a:t>
                </a: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𝑥</m:t>
                              </m:r>
                            </m:sub>
                          </m:sSub>
                        </m:num>
                        <m:den>
                          <m:r>
                            <a:rPr lang="en-GB" i="1">
                              <a:latin typeface="Cambria Math" panose="02040503050406030204" pitchFamily="18" charset="0"/>
                            </a:rPr>
                            <m:t>𝑈</m:t>
                          </m:r>
                        </m:den>
                      </m:f>
                    </m:oMath>
                  </m:oMathPara>
                </a14:m>
                <a:endParaRPr lang="en-GB" dirty="0"/>
              </a:p>
              <a:p>
                <a:r>
                  <a:rPr lang="en-GB" dirty="0"/>
                  <a:t>Stage loading, the change in tangential velocity, or work:</a:t>
                </a: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𝜓</m:t>
                      </m:r>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m:t>
                              </m:r>
                              <m:r>
                                <a:rPr lang="en-GB" i="1">
                                  <a:latin typeface="Cambria Math" panose="02040503050406030204" pitchFamily="18" charset="0"/>
                                </a:rPr>
                                <m:t>h</m:t>
                              </m:r>
                            </m:e>
                            <m:sub>
                              <m:r>
                                <a:rPr lang="en-GB" i="1">
                                  <a:latin typeface="Cambria Math" panose="02040503050406030204" pitchFamily="18" charset="0"/>
                                </a:rPr>
                                <m:t>0</m:t>
                              </m:r>
                            </m:sub>
                          </m:sSub>
                        </m:num>
                        <m:den>
                          <m:sSup>
                            <m:sSupPr>
                              <m:ctrlPr>
                                <a:rPr lang="en-GB" i="1">
                                  <a:latin typeface="Cambria Math" panose="02040503050406030204" pitchFamily="18" charset="0"/>
                                </a:rPr>
                              </m:ctrlPr>
                            </m:sSupPr>
                            <m:e>
                              <m:r>
                                <a:rPr lang="en-GB" i="1">
                                  <a:latin typeface="Cambria Math" panose="02040503050406030204" pitchFamily="18" charset="0"/>
                                </a:rPr>
                                <m:t>𝑈</m:t>
                              </m:r>
                            </m:e>
                            <m:sup>
                              <m:r>
                                <a:rPr lang="en-GB" i="1">
                                  <a:latin typeface="Cambria Math" panose="02040503050406030204" pitchFamily="18" charset="0"/>
                                </a:rPr>
                                <m:t>2</m:t>
                              </m:r>
                            </m:sup>
                          </m:sSup>
                        </m:den>
                      </m:f>
                      <m:r>
                        <a:rPr lang="en-GB" b="0" i="1" smtClean="0">
                          <a:latin typeface="Cambria Math" panose="02040503050406030204" pitchFamily="18" charset="0"/>
                        </a:rPr>
                        <m:t>=</m:t>
                      </m:r>
                      <m:f>
                        <m:fPr>
                          <m:ctrlPr>
                            <a:rPr lang="en-GB" i="1">
                              <a:latin typeface="Cambria Math" panose="02040503050406030204" pitchFamily="18" charset="0"/>
                            </a:rPr>
                          </m:ctrlPr>
                        </m:fPr>
                        <m:num>
                          <m:r>
                            <m:rPr>
                              <m:sty m:val="p"/>
                            </m:rPr>
                            <a:rPr lang="en-GB">
                              <a:latin typeface="Cambria Math" panose="02040503050406030204" pitchFamily="18" charset="0"/>
                            </a:rPr>
                            <m:t>Δ</m:t>
                          </m:r>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𝜃</m:t>
                              </m:r>
                            </m:sub>
                          </m:sSub>
                        </m:num>
                        <m:den>
                          <m:r>
                            <a:rPr lang="en-GB" i="1">
                              <a:latin typeface="Cambria Math" panose="02040503050406030204" pitchFamily="18" charset="0"/>
                            </a:rPr>
                            <m:t>𝑈</m:t>
                          </m:r>
                        </m:den>
                      </m:f>
                      <m:r>
                        <a:rPr lang="en-GB" b="0" i="1" smtClean="0">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b="0" i="1" smtClean="0">
                                  <a:latin typeface="Cambria Math" panose="02040503050406030204" pitchFamily="18" charset="0"/>
                                </a:rPr>
                                <m:t>𝑐</m:t>
                              </m:r>
                            </m:e>
                            <m:sub>
                              <m:r>
                                <a:rPr lang="en-GB" i="1">
                                  <a:latin typeface="Cambria Math" panose="02040503050406030204" pitchFamily="18" charset="0"/>
                                </a:rPr>
                                <m:t>𝜃</m:t>
                              </m:r>
                              <m:r>
                                <a:rPr lang="en-GB" i="1">
                                  <a:latin typeface="Cambria Math" panose="02040503050406030204" pitchFamily="18" charset="0"/>
                                </a:rPr>
                                <m:t>3</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𝑐</m:t>
                              </m:r>
                            </m:e>
                            <m:sub>
                              <m:r>
                                <a:rPr lang="en-GB" i="1">
                                  <a:latin typeface="Cambria Math" panose="02040503050406030204" pitchFamily="18" charset="0"/>
                                </a:rPr>
                                <m:t>𝜃</m:t>
                              </m:r>
                              <m:r>
                                <a:rPr lang="en-GB" i="1">
                                  <a:latin typeface="Cambria Math" panose="02040503050406030204" pitchFamily="18" charset="0"/>
                                </a:rPr>
                                <m:t>2</m:t>
                              </m:r>
                            </m:sub>
                          </m:sSub>
                        </m:num>
                        <m:den>
                          <m:r>
                            <a:rPr lang="en-GB" i="1">
                              <a:latin typeface="Cambria Math" panose="02040503050406030204" pitchFamily="18" charset="0"/>
                            </a:rPr>
                            <m:t>𝑈</m:t>
                          </m:r>
                        </m:den>
                      </m:f>
                      <m:r>
                        <a:rPr lang="en-GB" b="0" i="1" smtClean="0">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𝜃</m:t>
                              </m:r>
                              <m:r>
                                <a:rPr lang="en-GB" i="1">
                                  <a:latin typeface="Cambria Math" panose="02040503050406030204" pitchFamily="18" charset="0"/>
                                </a:rPr>
                                <m:t>3</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𝜃</m:t>
                              </m:r>
                              <m:r>
                                <a:rPr lang="en-GB" i="1">
                                  <a:latin typeface="Cambria Math" panose="02040503050406030204" pitchFamily="18" charset="0"/>
                                </a:rPr>
                                <m:t>2</m:t>
                              </m:r>
                            </m:sub>
                          </m:sSub>
                        </m:num>
                        <m:den>
                          <m:r>
                            <a:rPr lang="en-GB" i="1">
                              <a:latin typeface="Cambria Math" panose="02040503050406030204" pitchFamily="18" charset="0"/>
                            </a:rPr>
                            <m:t>𝑈</m:t>
                          </m:r>
                        </m:den>
                      </m:f>
                    </m:oMath>
                  </m:oMathPara>
                </a14:m>
                <a:endParaRPr lang="en-GB" dirty="0"/>
              </a:p>
              <a:p>
                <a:r>
                  <a:rPr lang="en-GB" dirty="0"/>
                  <a:t>Stage reaction, the work of pressure vs. flow:</a:t>
                </a: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𝑅</m:t>
                      </m:r>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h</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h</m:t>
                              </m:r>
                            </m:e>
                            <m:sub>
                              <m:r>
                                <a:rPr lang="en-GB" i="1">
                                  <a:latin typeface="Cambria Math" panose="02040503050406030204" pitchFamily="18" charset="0"/>
                                </a:rPr>
                                <m:t>3</m:t>
                              </m:r>
                            </m:sub>
                          </m:sSub>
                        </m:num>
                        <m:den>
                          <m:sSub>
                            <m:sSubPr>
                              <m:ctrlPr>
                                <a:rPr lang="en-GB" i="1">
                                  <a:latin typeface="Cambria Math" panose="02040503050406030204" pitchFamily="18" charset="0"/>
                                </a:rPr>
                              </m:ctrlPr>
                            </m:sSubPr>
                            <m:e>
                              <m:r>
                                <a:rPr lang="en-GB" i="1">
                                  <a:latin typeface="Cambria Math" panose="02040503050406030204" pitchFamily="18" charset="0"/>
                                </a:rPr>
                                <m:t>h</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h</m:t>
                              </m:r>
                            </m:e>
                            <m:sub>
                              <m:r>
                                <a:rPr lang="en-GB" i="1">
                                  <a:latin typeface="Cambria Math" panose="02040503050406030204" pitchFamily="18" charset="0"/>
                                </a:rPr>
                                <m:t>3</m:t>
                              </m:r>
                            </m:sub>
                          </m:sSub>
                        </m:den>
                      </m:f>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3</m:t>
                              </m:r>
                            </m:sub>
                          </m:sSub>
                        </m:num>
                        <m:den>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3</m:t>
                              </m:r>
                            </m:sub>
                          </m:sSub>
                        </m:den>
                      </m:f>
                    </m:oMath>
                  </m:oMathPara>
                </a14:m>
                <a:endParaRPr lang="en-GB" dirty="0"/>
              </a:p>
              <a:p>
                <a:pPr marL="0" indent="0">
                  <a:buNone/>
                </a:pPr>
                <a:endParaRPr lang="en-GB"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838200" y="1326524"/>
                <a:ext cx="10515600" cy="5396248"/>
              </a:xfrm>
              <a:blipFill>
                <a:blip r:embed="rId2"/>
                <a:stretch>
                  <a:fillRect l="-1043" t="-1921"/>
                </a:stretch>
              </a:blipFill>
            </p:spPr>
            <p:txBody>
              <a:bodyPr/>
              <a:lstStyle/>
              <a:p>
                <a:r>
                  <a:rPr lang="en-GB">
                    <a:noFill/>
                  </a:rPr>
                  <a:t> </a:t>
                </a:r>
              </a:p>
            </p:txBody>
          </p:sp>
        </mc:Fallback>
      </mc:AlternateContent>
    </p:spTree>
    <p:extLst>
      <p:ext uri="{BB962C8B-B14F-4D97-AF65-F5344CB8AC3E}">
        <p14:creationId xmlns:p14="http://schemas.microsoft.com/office/powerpoint/2010/main" val="3291892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alpha val="27000"/>
          </a:srgbClr>
        </a:solidFill>
        <a:effectLst/>
      </p:bgPr>
    </p:bg>
    <p:spTree>
      <p:nvGrpSpPr>
        <p:cNvPr id="1" name=""/>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51B548B0-47BF-4609-8F57-A05F884B2048}"/>
              </a:ext>
            </a:extLst>
          </p:cNvPr>
          <p:cNvCxnSpPr>
            <a:cxnSpLocks/>
          </p:cNvCxnSpPr>
          <p:nvPr/>
        </p:nvCxnSpPr>
        <p:spPr>
          <a:xfrm flipH="1">
            <a:off x="7258308" y="873864"/>
            <a:ext cx="292012" cy="6034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D7B2A11-B967-4C02-954E-60D96DC44EDB}"/>
              </a:ext>
            </a:extLst>
          </p:cNvPr>
          <p:cNvCxnSpPr/>
          <p:nvPr/>
        </p:nvCxnSpPr>
        <p:spPr>
          <a:xfrm flipH="1">
            <a:off x="6249216" y="1477294"/>
            <a:ext cx="10064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78E0674-9AD3-495D-AA54-B66979F073AB}"/>
              </a:ext>
            </a:extLst>
          </p:cNvPr>
          <p:cNvCxnSpPr>
            <a:cxnSpLocks/>
          </p:cNvCxnSpPr>
          <p:nvPr/>
        </p:nvCxnSpPr>
        <p:spPr>
          <a:xfrm flipH="1">
            <a:off x="6300956" y="825652"/>
            <a:ext cx="1249364" cy="649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F24D18B-A5AA-4CEE-A041-990C8C8A172B}"/>
              </a:ext>
            </a:extLst>
          </p:cNvPr>
          <p:cNvSpPr txBox="1"/>
          <p:nvPr/>
        </p:nvSpPr>
        <p:spPr>
          <a:xfrm>
            <a:off x="7485856" y="977747"/>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FEA10A8-646C-471D-BBA1-FEB2710AE6E3}"/>
              </a:ext>
            </a:extLst>
          </p:cNvPr>
          <p:cNvSpPr txBox="1"/>
          <p:nvPr/>
        </p:nvSpPr>
        <p:spPr>
          <a:xfrm>
            <a:off x="6079545" y="1082644"/>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3D93288-A761-4862-B355-4017E2F84659}"/>
              </a:ext>
            </a:extLst>
          </p:cNvPr>
          <p:cNvSpPr txBox="1"/>
          <p:nvPr/>
        </p:nvSpPr>
        <p:spPr>
          <a:xfrm>
            <a:off x="7253591" y="1267310"/>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AA96E65-BE30-47F8-9A1E-52B2A193BDE4}"/>
              </a:ext>
            </a:extLst>
          </p:cNvPr>
          <p:cNvSpPr txBox="1"/>
          <p:nvPr/>
        </p:nvSpPr>
        <p:spPr>
          <a:xfrm>
            <a:off x="6568972" y="1393818"/>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U</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1" name="Straight Arrow Connector 10">
            <a:extLst>
              <a:ext uri="{FF2B5EF4-FFF2-40B4-BE49-F238E27FC236}">
                <a16:creationId xmlns:a16="http://schemas.microsoft.com/office/drawing/2014/main" id="{E4F92299-80D4-4B5C-9EF3-1FD4659C10FC}"/>
              </a:ext>
            </a:extLst>
          </p:cNvPr>
          <p:cNvCxnSpPr/>
          <p:nvPr/>
        </p:nvCxnSpPr>
        <p:spPr>
          <a:xfrm>
            <a:off x="4045267" y="873864"/>
            <a:ext cx="182229" cy="649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A828B7C-D31D-494C-B0D1-55325F69324C}"/>
              </a:ext>
            </a:extLst>
          </p:cNvPr>
          <p:cNvCxnSpPr/>
          <p:nvPr/>
        </p:nvCxnSpPr>
        <p:spPr>
          <a:xfrm>
            <a:off x="4045268" y="873864"/>
            <a:ext cx="1180861" cy="649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0A75E60-8375-4291-92E0-CD35AD2AC700}"/>
              </a:ext>
            </a:extLst>
          </p:cNvPr>
          <p:cNvSpPr txBox="1"/>
          <p:nvPr/>
        </p:nvSpPr>
        <p:spPr>
          <a:xfrm>
            <a:off x="3706509" y="1021194"/>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ACF800BF-12F6-4F01-9803-C35404CD106A}"/>
              </a:ext>
            </a:extLst>
          </p:cNvPr>
          <p:cNvSpPr txBox="1"/>
          <p:nvPr/>
        </p:nvSpPr>
        <p:spPr>
          <a:xfrm>
            <a:off x="4134117" y="1205860"/>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115F5201-E7D0-4D70-9A7E-78DE48D63CCB}"/>
              </a:ext>
            </a:extLst>
          </p:cNvPr>
          <p:cNvCxnSpPr/>
          <p:nvPr/>
        </p:nvCxnSpPr>
        <p:spPr>
          <a:xfrm flipH="1">
            <a:off x="4219713" y="1511537"/>
            <a:ext cx="10064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32C9935-F7DE-4996-A9B3-CDCB3BCF7460}"/>
              </a:ext>
            </a:extLst>
          </p:cNvPr>
          <p:cNvSpPr txBox="1"/>
          <p:nvPr/>
        </p:nvSpPr>
        <p:spPr>
          <a:xfrm>
            <a:off x="4955530" y="1142205"/>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0B6207FB-6BA0-416C-96DE-44810E32B997}"/>
              </a:ext>
            </a:extLst>
          </p:cNvPr>
          <p:cNvSpPr txBox="1"/>
          <p:nvPr/>
        </p:nvSpPr>
        <p:spPr>
          <a:xfrm>
            <a:off x="4544824" y="1442642"/>
            <a:ext cx="4856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U</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4665AD0E-7AFB-45D0-9EFA-498709373AE4}"/>
              </a:ext>
            </a:extLst>
          </p:cNvPr>
          <p:cNvPicPr>
            <a:picLocks noChangeAspect="1"/>
          </p:cNvPicPr>
          <p:nvPr/>
        </p:nvPicPr>
        <p:blipFill>
          <a:blip r:embed="rId2"/>
          <a:stretch>
            <a:fillRect/>
          </a:stretch>
        </p:blipFill>
        <p:spPr>
          <a:xfrm>
            <a:off x="2949431" y="2853414"/>
            <a:ext cx="2855024" cy="1656499"/>
          </a:xfrm>
          <a:prstGeom prst="rect">
            <a:avLst/>
          </a:prstGeom>
        </p:spPr>
      </p:pic>
      <p:pic>
        <p:nvPicPr>
          <p:cNvPr id="25" name="Picture 24">
            <a:extLst>
              <a:ext uri="{FF2B5EF4-FFF2-40B4-BE49-F238E27FC236}">
                <a16:creationId xmlns:a16="http://schemas.microsoft.com/office/drawing/2014/main" id="{0658FBDC-0B3A-407B-82C4-C9F02643F99F}"/>
              </a:ext>
            </a:extLst>
          </p:cNvPr>
          <p:cNvPicPr>
            <a:picLocks noChangeAspect="1"/>
          </p:cNvPicPr>
          <p:nvPr/>
        </p:nvPicPr>
        <p:blipFill>
          <a:blip r:embed="rId3"/>
          <a:stretch>
            <a:fillRect/>
          </a:stretch>
        </p:blipFill>
        <p:spPr>
          <a:xfrm>
            <a:off x="6164546" y="2831755"/>
            <a:ext cx="3072058" cy="1637147"/>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595523D-CFD6-43FB-AE14-A5A11E826A3F}"/>
                  </a:ext>
                </a:extLst>
              </p:cNvPr>
              <p:cNvSpPr txBox="1"/>
              <p:nvPr/>
            </p:nvSpPr>
            <p:spPr>
              <a:xfrm>
                <a:off x="2949431" y="5466169"/>
                <a:ext cx="6093372" cy="7937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𝜓</m:t>
                      </m:r>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h</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0</m:t>
                              </m:r>
                            </m:sub>
                          </m:sSub>
                        </m:num>
                        <m:den>
                          <m:sSup>
                            <m:sSup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𝑈</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den>
                      </m:f>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m:rPr>
                              <m:sty m:val="p"/>
                            </m:rPr>
                            <a:rPr kumimoji="0" lang="en-GB" sz="24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Δ</m:t>
                          </m:r>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𝜃</m:t>
                              </m:r>
                            </m:sub>
                          </m:sSub>
                        </m:num>
                        <m:den>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𝑈</m:t>
                          </m:r>
                        </m:den>
                      </m:f>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𝜃</m:t>
                              </m:r>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3</m:t>
                              </m:r>
                            </m:sub>
                          </m:s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𝜃</m:t>
                              </m:r>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num>
                        <m:den>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𝑈</m:t>
                          </m:r>
                        </m:den>
                      </m:f>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𝑤</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𝜃</m:t>
                              </m:r>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3</m:t>
                              </m:r>
                            </m:sub>
                          </m:sSub>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𝑤</m:t>
                              </m:r>
                            </m:e>
                            <m:sub>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𝜃</m:t>
                              </m:r>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num>
                        <m:den>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𝑈</m:t>
                          </m:r>
                        </m:den>
                      </m:f>
                    </m:oMath>
                  </m:oMathPara>
                </a14:m>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D595523D-CFD6-43FB-AE14-A5A11E826A3F}"/>
                  </a:ext>
                </a:extLst>
              </p:cNvPr>
              <p:cNvSpPr txBox="1">
                <a:spLocks noRot="1" noChangeAspect="1" noMove="1" noResize="1" noEditPoints="1" noAdjustHandles="1" noChangeArrowheads="1" noChangeShapeType="1" noTextEdit="1"/>
              </p:cNvSpPr>
              <p:nvPr/>
            </p:nvSpPr>
            <p:spPr>
              <a:xfrm>
                <a:off x="2949431" y="5466169"/>
                <a:ext cx="6093372" cy="793743"/>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21609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16667E-7 4.07407E-6 L -0.21888 0.00578 " pathEditMode="relative" rAng="0" ptsTypes="AA">
                                      <p:cBhvr>
                                        <p:cTn id="6" dur="2000" fill="hold"/>
                                        <p:tgtEl>
                                          <p:spTgt spid="25"/>
                                        </p:tgtEl>
                                        <p:attrNameLst>
                                          <p:attrName>ppt_x</p:attrName>
                                          <p:attrName>ppt_y</p:attrName>
                                        </p:attrNameLst>
                                      </p:cBhvr>
                                      <p:rCtr x="-10951"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70C0">
            <a:alpha val="26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4DEBD-8EED-4500-923B-6587E1AEC397}"/>
              </a:ext>
            </a:extLst>
          </p:cNvPr>
          <p:cNvSpPr>
            <a:spLocks noGrp="1"/>
          </p:cNvSpPr>
          <p:nvPr>
            <p:ph type="title"/>
          </p:nvPr>
        </p:nvSpPr>
        <p:spPr>
          <a:xfrm>
            <a:off x="838200" y="92097"/>
            <a:ext cx="10515600" cy="1325563"/>
          </a:xfrm>
        </p:spPr>
        <p:txBody>
          <a:bodyPr/>
          <a:lstStyle/>
          <a:p>
            <a:pPr algn="ctr"/>
            <a:r>
              <a:rPr lang="en-GB" dirty="0"/>
              <a:t>The repeating or normal stage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1D4D2F2-5604-4515-925F-508D8A4AA53D}"/>
                  </a:ext>
                </a:extLst>
              </p:cNvPr>
              <p:cNvSpPr>
                <a:spLocks noGrp="1"/>
              </p:cNvSpPr>
              <p:nvPr>
                <p:ph idx="1"/>
              </p:nvPr>
            </p:nvSpPr>
            <p:spPr>
              <a:xfrm>
                <a:off x="239151" y="1417660"/>
                <a:ext cx="11465169" cy="5250425"/>
              </a:xfrm>
            </p:spPr>
            <p:txBody>
              <a:bodyPr>
                <a:normAutofit/>
              </a:bodyPr>
              <a:lstStyle/>
              <a:p>
                <a:r>
                  <a:rPr lang="en-GB" dirty="0"/>
                  <a:t>A repeating stage is convenient for high power applications with many stages</a:t>
                </a:r>
              </a:p>
              <a:p>
                <a:r>
                  <a:rPr lang="en-GB" dirty="0"/>
                  <a:t>In a repeating stage, the velocity triangles repeat after each stage</a:t>
                </a:r>
              </a:p>
              <a:p>
                <a:r>
                  <a:rPr lang="en-GB" dirty="0"/>
                  <a:t>Thus, c</a:t>
                </a:r>
                <a:r>
                  <a:rPr lang="en-GB" baseline="-25000" dirty="0"/>
                  <a:t>x</a:t>
                </a:r>
                <a:r>
                  <a:rPr lang="en-GB" dirty="0"/>
                  <a:t> is constant (by altering the cross-sectional area of the annular gap through which flow proceeds), </a:t>
                </a:r>
                <a:r>
                  <a:rPr lang="en-GB" dirty="0" err="1"/>
                  <a:t>r</a:t>
                </a:r>
                <a:r>
                  <a:rPr lang="en-GB" baseline="-25000" dirty="0" err="1"/>
                  <a:t>mean</a:t>
                </a:r>
                <a:r>
                  <a:rPr lang="en-GB" dirty="0"/>
                  <a:t> of the blades is constant, absolute velocity angle, </a:t>
                </a:r>
                <a:r>
                  <a:rPr lang="en-GB" dirty="0">
                    <a:sym typeface="Symbol" panose="05050102010706020507" pitchFamily="18" charset="2"/>
                  </a:rPr>
                  <a:t>, is the same at entry and exit of the stage</a:t>
                </a:r>
              </a:p>
              <a:p>
                <a:r>
                  <a:rPr lang="en-GB" dirty="0">
                    <a:sym typeface="Symbol" panose="05050102010706020507" pitchFamily="18" charset="2"/>
                  </a:rPr>
                  <a:t>The following relationships are consequent on this set of conditions:</a:t>
                </a:r>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𝜓</m:t>
                      </m:r>
                      <m:r>
                        <a:rPr lang="en-GB" i="1" smtClean="0">
                          <a:latin typeface="Cambria Math" panose="02040503050406030204" pitchFamily="18" charset="0"/>
                        </a:rPr>
                        <m:t>=∅</m:t>
                      </m:r>
                      <m:d>
                        <m:dPr>
                          <m:ctrlPr>
                            <a:rPr lang="en-GB" i="1">
                              <a:latin typeface="Cambria Math" panose="02040503050406030204" pitchFamily="18" charset="0"/>
                            </a:rPr>
                          </m:ctrlPr>
                        </m:dPr>
                        <m:e>
                          <m:r>
                            <a:rPr lang="en-GB" i="1">
                              <a:latin typeface="Cambria Math" panose="02040503050406030204" pitchFamily="18" charset="0"/>
                            </a:rPr>
                            <m:t>𝑡𝑎𝑛</m:t>
                          </m:r>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3</m:t>
                              </m:r>
                            </m:sub>
                          </m:sSub>
                          <m:r>
                            <a:rPr lang="en-GB" i="1">
                              <a:latin typeface="Cambria Math" panose="02040503050406030204" pitchFamily="18" charset="0"/>
                            </a:rPr>
                            <m:t>+</m:t>
                          </m:r>
                          <m:r>
                            <a:rPr lang="en-GB" i="1">
                              <a:latin typeface="Cambria Math" panose="02040503050406030204" pitchFamily="18" charset="0"/>
                            </a:rPr>
                            <m:t>𝑡𝑎𝑛</m:t>
                          </m:r>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2</m:t>
                              </m:r>
                            </m:sub>
                          </m:sSub>
                        </m:e>
                      </m:d>
                    </m:oMath>
                  </m:oMathPara>
                </a14:m>
                <a:endParaRPr lang="en-GB" dirty="0"/>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𝑅</m:t>
                      </m:r>
                      <m:r>
                        <a:rPr lang="en-GB" i="1" smtClean="0">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𝜙</m:t>
                          </m:r>
                        </m:num>
                        <m:den>
                          <m:r>
                            <a:rPr lang="en-GB" i="1">
                              <a:latin typeface="Cambria Math" panose="02040503050406030204" pitchFamily="18" charset="0"/>
                            </a:rPr>
                            <m:t>2</m:t>
                          </m:r>
                        </m:den>
                      </m:f>
                      <m:d>
                        <m:dPr>
                          <m:ctrlPr>
                            <a:rPr lang="en-GB" i="1">
                              <a:latin typeface="Cambria Math" panose="02040503050406030204" pitchFamily="18" charset="0"/>
                            </a:rPr>
                          </m:ctrlPr>
                        </m:dPr>
                        <m:e>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3</m:t>
                                  </m:r>
                                </m:sub>
                              </m:sSub>
                              <m:r>
                                <a:rPr lang="en-GB" i="1">
                                  <a:latin typeface="Cambria Math" panose="02040503050406030204" pitchFamily="18" charset="0"/>
                                </a:rPr>
                                <m:t>−</m:t>
                              </m:r>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2</m:t>
                                      </m:r>
                                    </m:sub>
                                  </m:sSub>
                                </m:e>
                              </m:func>
                            </m:e>
                          </m:func>
                        </m:e>
                      </m:d>
                    </m:oMath>
                  </m:oMathPara>
                </a14:m>
                <a:endParaRPr lang="en-GB" dirty="0"/>
              </a:p>
              <a:p>
                <a:r>
                  <a:rPr lang="en-GB" dirty="0"/>
                  <a:t>From which blade angles can be estimated (these can also be expressed in terms of </a:t>
                </a:r>
                <a:r>
                  <a:rPr lang="en-GB" dirty="0">
                    <a:sym typeface="Symbol" panose="05050102010706020507" pitchFamily="18" charset="2"/>
                  </a:rPr>
                  <a:t>)</a:t>
                </a:r>
                <a:endParaRPr lang="en-GB" dirty="0"/>
              </a:p>
            </p:txBody>
          </p:sp>
        </mc:Choice>
        <mc:Fallback>
          <p:sp>
            <p:nvSpPr>
              <p:cNvPr id="3" name="Content Placeholder 2">
                <a:extLst>
                  <a:ext uri="{FF2B5EF4-FFF2-40B4-BE49-F238E27FC236}">
                    <a16:creationId xmlns:a16="http://schemas.microsoft.com/office/drawing/2014/main" id="{91D4D2F2-5604-4515-925F-508D8A4AA53D}"/>
                  </a:ext>
                </a:extLst>
              </p:cNvPr>
              <p:cNvSpPr>
                <a:spLocks noGrp="1" noRot="1" noChangeAspect="1" noMove="1" noResize="1" noEditPoints="1" noAdjustHandles="1" noChangeArrowheads="1" noChangeShapeType="1" noTextEdit="1"/>
              </p:cNvSpPr>
              <p:nvPr>
                <p:ph idx="1"/>
              </p:nvPr>
            </p:nvSpPr>
            <p:spPr>
              <a:xfrm>
                <a:off x="239151" y="1417660"/>
                <a:ext cx="11465169" cy="5250425"/>
              </a:xfrm>
              <a:blipFill>
                <a:blip r:embed="rId2"/>
                <a:stretch>
                  <a:fillRect l="-957" t="-1974" b="-1742"/>
                </a:stretch>
              </a:blipFill>
            </p:spPr>
            <p:txBody>
              <a:bodyPr/>
              <a:lstStyle/>
              <a:p>
                <a:r>
                  <a:rPr lang="en-GB">
                    <a:noFill/>
                  </a:rPr>
                  <a:t> </a:t>
                </a:r>
              </a:p>
            </p:txBody>
          </p:sp>
        </mc:Fallback>
      </mc:AlternateContent>
    </p:spTree>
    <p:extLst>
      <p:ext uri="{BB962C8B-B14F-4D97-AF65-F5344CB8AC3E}">
        <p14:creationId xmlns:p14="http://schemas.microsoft.com/office/powerpoint/2010/main" val="4037752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Mean line design of gas turbines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GB" dirty="0"/>
                  <a:t>Number of stages: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𝑠𝑡𝑎𝑔𝑒</m:t>
                        </m:r>
                      </m:sub>
                    </m:sSub>
                    <m:r>
                      <a:rPr lang="en-GB" i="1">
                        <a:latin typeface="Cambria Math" panose="02040503050406030204" pitchFamily="18" charset="0"/>
                      </a:rPr>
                      <m:t>≥</m:t>
                    </m:r>
                    <m:f>
                      <m:fPr>
                        <m:ctrlPr>
                          <a:rPr lang="en-GB" i="1">
                            <a:latin typeface="Cambria Math" panose="02040503050406030204" pitchFamily="18" charset="0"/>
                          </a:rPr>
                        </m:ctrlPr>
                      </m:fPr>
                      <m:num>
                        <m:acc>
                          <m:accPr>
                            <m:chr m:val="̇"/>
                            <m:ctrlPr>
                              <a:rPr lang="en-GB" i="1">
                                <a:latin typeface="Cambria Math" panose="02040503050406030204" pitchFamily="18" charset="0"/>
                              </a:rPr>
                            </m:ctrlPr>
                          </m:accPr>
                          <m:e>
                            <m:r>
                              <a:rPr lang="en-GB" i="1">
                                <a:latin typeface="Cambria Math" panose="02040503050406030204" pitchFamily="18" charset="0"/>
                              </a:rPr>
                              <m:t>𝑊</m:t>
                            </m:r>
                          </m:e>
                        </m:acc>
                      </m:num>
                      <m:den>
                        <m:acc>
                          <m:accPr>
                            <m:chr m:val="̇"/>
                            <m:ctrlPr>
                              <a:rPr lang="en-GB" i="1">
                                <a:latin typeface="Cambria Math" panose="02040503050406030204" pitchFamily="18" charset="0"/>
                              </a:rPr>
                            </m:ctrlPr>
                          </m:accPr>
                          <m:e>
                            <m:r>
                              <a:rPr lang="en-GB" i="1">
                                <a:latin typeface="Cambria Math" panose="02040503050406030204" pitchFamily="18" charset="0"/>
                              </a:rPr>
                              <m:t>𝑚</m:t>
                            </m:r>
                          </m:e>
                        </m:acc>
                        <m:r>
                          <a:rPr lang="en-GB" i="1">
                            <a:latin typeface="Cambria Math" panose="02040503050406030204" pitchFamily="18" charset="0"/>
                          </a:rPr>
                          <m:t>𝜓</m:t>
                        </m:r>
                        <m:sSup>
                          <m:sSupPr>
                            <m:ctrlPr>
                              <a:rPr lang="en-GB" i="1">
                                <a:latin typeface="Cambria Math" panose="02040503050406030204" pitchFamily="18" charset="0"/>
                              </a:rPr>
                            </m:ctrlPr>
                          </m:sSupPr>
                          <m:e>
                            <m:r>
                              <a:rPr lang="en-GB" i="1">
                                <a:latin typeface="Cambria Math" panose="02040503050406030204" pitchFamily="18" charset="0"/>
                              </a:rPr>
                              <m:t>𝑈</m:t>
                            </m:r>
                          </m:e>
                          <m:sup>
                            <m:r>
                              <a:rPr lang="en-GB" i="1">
                                <a:latin typeface="Cambria Math" panose="02040503050406030204" pitchFamily="18" charset="0"/>
                              </a:rPr>
                              <m:t>2</m:t>
                            </m:r>
                          </m:sup>
                        </m:sSup>
                      </m:den>
                    </m:f>
                  </m:oMath>
                </a14:m>
                <a:endParaRPr lang="en-GB" dirty="0"/>
              </a:p>
              <a:p>
                <a:r>
                  <a:rPr lang="en-GB" dirty="0"/>
                  <a:t>Blade height and mean radius of blade: </a:t>
                </a: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𝐴</m:t>
                        </m:r>
                      </m:e>
                      <m:sub>
                        <m:r>
                          <a:rPr lang="en-GB" i="1">
                            <a:latin typeface="Cambria Math" panose="02040503050406030204" pitchFamily="18" charset="0"/>
                          </a:rPr>
                          <m:t>𝑥</m:t>
                        </m:r>
                      </m:sub>
                    </m:sSub>
                    <m:r>
                      <a:rPr lang="en-GB" i="1">
                        <a:latin typeface="Cambria Math" panose="02040503050406030204" pitchFamily="18" charset="0"/>
                      </a:rPr>
                      <m:t>=</m:t>
                    </m:r>
                    <m:f>
                      <m:fPr>
                        <m:ctrlPr>
                          <a:rPr lang="en-GB" i="1">
                            <a:latin typeface="Cambria Math" panose="02040503050406030204" pitchFamily="18" charset="0"/>
                          </a:rPr>
                        </m:ctrlPr>
                      </m:fPr>
                      <m:num>
                        <m:acc>
                          <m:accPr>
                            <m:chr m:val="̇"/>
                            <m:ctrlPr>
                              <a:rPr lang="en-GB" i="1">
                                <a:latin typeface="Cambria Math" panose="02040503050406030204" pitchFamily="18" charset="0"/>
                              </a:rPr>
                            </m:ctrlPr>
                          </m:accPr>
                          <m:e>
                            <m:r>
                              <a:rPr lang="en-GB" i="1">
                                <a:latin typeface="Cambria Math" panose="02040503050406030204" pitchFamily="18" charset="0"/>
                              </a:rPr>
                              <m:t>𝑚</m:t>
                            </m:r>
                          </m:e>
                        </m:acc>
                      </m:num>
                      <m:den>
                        <m:r>
                          <a:rPr lang="en-GB" i="1">
                            <a:latin typeface="Cambria Math" panose="02040503050406030204" pitchFamily="18" charset="0"/>
                          </a:rPr>
                          <m:t>𝜌𝜙</m:t>
                        </m:r>
                        <m:r>
                          <a:rPr lang="en-GB" i="1">
                            <a:latin typeface="Cambria Math" panose="02040503050406030204" pitchFamily="18" charset="0"/>
                          </a:rPr>
                          <m:t>𝑈</m:t>
                        </m:r>
                      </m:den>
                    </m:f>
                    <m:r>
                      <a:rPr lang="en-GB" i="1">
                        <a:latin typeface="Cambria Math" panose="02040503050406030204" pitchFamily="18" charset="0"/>
                      </a:rPr>
                      <m:t>≈2</m:t>
                    </m:r>
                    <m:r>
                      <a:rPr lang="en-GB" i="1">
                        <a:latin typeface="Cambria Math" panose="02040503050406030204" pitchFamily="18" charset="0"/>
                      </a:rPr>
                      <m:t>𝜋</m:t>
                    </m:r>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𝑚</m:t>
                        </m:r>
                      </m:sub>
                    </m:sSub>
                    <m:r>
                      <a:rPr lang="en-GB" i="1">
                        <a:latin typeface="Cambria Math" panose="02040503050406030204" pitchFamily="18" charset="0"/>
                      </a:rPr>
                      <m:t>𝐻</m:t>
                    </m:r>
                  </m:oMath>
                </a14:m>
                <a:endParaRPr lang="en-GB" dirty="0"/>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𝑡</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h</m:t>
                        </m:r>
                      </m:sub>
                    </m:sSub>
                    <m:r>
                      <a:rPr lang="en-GB" i="1">
                        <a:latin typeface="Cambria Math" panose="02040503050406030204" pitchFamily="18" charset="0"/>
                      </a:rPr>
                      <m:t>=</m:t>
                    </m:r>
                    <m:r>
                      <a:rPr lang="en-GB" i="1">
                        <a:latin typeface="Cambria Math" panose="02040503050406030204" pitchFamily="18" charset="0"/>
                      </a:rPr>
                      <m:t>𝐻</m:t>
                    </m:r>
                    <m:r>
                      <a:rPr lang="en-GB" i="1">
                        <a:latin typeface="Cambria Math" panose="02040503050406030204" pitchFamily="18" charset="0"/>
                      </a:rPr>
                      <m:t>=</m:t>
                    </m:r>
                    <m:f>
                      <m:fPr>
                        <m:ctrlPr>
                          <a:rPr lang="en-GB" i="1">
                            <a:latin typeface="Cambria Math" panose="02040503050406030204" pitchFamily="18" charset="0"/>
                          </a:rPr>
                        </m:ctrlPr>
                      </m:fPr>
                      <m:num>
                        <m:acc>
                          <m:accPr>
                            <m:chr m:val="̇"/>
                            <m:ctrlPr>
                              <a:rPr lang="en-GB" i="1">
                                <a:latin typeface="Cambria Math" panose="02040503050406030204" pitchFamily="18" charset="0"/>
                              </a:rPr>
                            </m:ctrlPr>
                          </m:accPr>
                          <m:e>
                            <m:r>
                              <a:rPr lang="en-GB" i="1">
                                <a:latin typeface="Cambria Math" panose="02040503050406030204" pitchFamily="18" charset="0"/>
                              </a:rPr>
                              <m:t>𝑚</m:t>
                            </m:r>
                          </m:e>
                        </m:acc>
                      </m:num>
                      <m:den>
                        <m:r>
                          <a:rPr lang="en-GB" i="1">
                            <a:latin typeface="Cambria Math" panose="02040503050406030204" pitchFamily="18" charset="0"/>
                          </a:rPr>
                          <m:t>𝜌𝜙</m:t>
                        </m:r>
                        <m:r>
                          <a:rPr lang="en-GB" i="1">
                            <a:latin typeface="Cambria Math" panose="02040503050406030204" pitchFamily="18" charset="0"/>
                          </a:rPr>
                          <m:t>𝑈</m:t>
                        </m:r>
                        <m:r>
                          <a:rPr lang="en-GB" i="1">
                            <a:latin typeface="Cambria Math" panose="02040503050406030204" pitchFamily="18" charset="0"/>
                          </a:rPr>
                          <m:t>2</m:t>
                        </m:r>
                        <m:r>
                          <a:rPr lang="en-GB" i="1">
                            <a:latin typeface="Cambria Math" panose="02040503050406030204" pitchFamily="18" charset="0"/>
                          </a:rPr>
                          <m:t>𝜋</m:t>
                        </m:r>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𝑚</m:t>
                            </m:r>
                          </m:sub>
                        </m:sSub>
                      </m:den>
                    </m:f>
                  </m:oMath>
                </a14:m>
                <a:endParaRPr lang="en-GB" dirty="0"/>
              </a:p>
              <a:p>
                <a:r>
                  <a:rPr lang="en-GB" dirty="0"/>
                  <a:t>Number of aerofoils and chord, for use with </a:t>
                </a:r>
                <a:r>
                  <a:rPr lang="en-GB" dirty="0" err="1"/>
                  <a:t>Zweifel</a:t>
                </a:r>
                <a:r>
                  <a:rPr lang="en-GB" dirty="0"/>
                  <a:t> criterion to get s</a:t>
                </a:r>
              </a:p>
              <a:p>
                <a14:m>
                  <m:oMath xmlns:m="http://schemas.openxmlformats.org/officeDocument/2006/math">
                    <m:r>
                      <a:rPr lang="en-GB" i="1">
                        <a:latin typeface="Cambria Math" panose="02040503050406030204" pitchFamily="18" charset="0"/>
                      </a:rPr>
                      <m:t>1&lt;</m:t>
                    </m:r>
                    <m:f>
                      <m:fPr>
                        <m:ctrlPr>
                          <a:rPr lang="en-GB" i="1">
                            <a:latin typeface="Cambria Math" panose="02040503050406030204" pitchFamily="18" charset="0"/>
                          </a:rPr>
                        </m:ctrlPr>
                      </m:fPr>
                      <m:num>
                        <m:r>
                          <a:rPr lang="en-GB" i="1">
                            <a:latin typeface="Cambria Math" panose="02040503050406030204" pitchFamily="18" charset="0"/>
                          </a:rPr>
                          <m:t>𝐻</m:t>
                        </m:r>
                      </m:num>
                      <m:den>
                        <m:r>
                          <a:rPr lang="en-GB" i="1">
                            <a:latin typeface="Cambria Math" panose="02040503050406030204" pitchFamily="18" charset="0"/>
                          </a:rPr>
                          <m:t>𝑏</m:t>
                        </m:r>
                      </m:den>
                    </m:f>
                    <m:r>
                      <a:rPr lang="en-GB" i="1">
                        <a:latin typeface="Cambria Math" panose="02040503050406030204" pitchFamily="18" charset="0"/>
                      </a:rPr>
                      <m:t>&lt;2</m:t>
                    </m:r>
                  </m:oMath>
                </a14:m>
                <a:endParaRPr lang="en-GB" dirty="0"/>
              </a:p>
              <a:p>
                <a:r>
                  <a:rPr lang="en-GB" dirty="0"/>
                  <a:t>There will be high values of blade height in low pressure stages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GB">
                    <a:noFill/>
                  </a:rPr>
                  <a:t> </a:t>
                </a:r>
              </a:p>
            </p:txBody>
          </p:sp>
        </mc:Fallback>
      </mc:AlternateContent>
    </p:spTree>
    <p:extLst>
      <p:ext uri="{BB962C8B-B14F-4D97-AF65-F5344CB8AC3E}">
        <p14:creationId xmlns:p14="http://schemas.microsoft.com/office/powerpoint/2010/main" val="1603031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70398"/>
            <a:ext cx="10515600" cy="1325563"/>
          </a:xfrm>
        </p:spPr>
        <p:txBody>
          <a:bodyPr/>
          <a:lstStyle/>
          <a:p>
            <a:r>
              <a:rPr lang="en-GB" dirty="0"/>
              <a:t>GEC Alstom IP steam turbine – blade height and mean radius changes</a:t>
            </a:r>
          </a:p>
        </p:txBody>
      </p:sp>
      <p:pic>
        <p:nvPicPr>
          <p:cNvPr id="3" name="Picture 2" descr="scan4"/>
          <p:cNvPicPr>
            <a:picLocks noChangeAspect="1" noChangeArrowheads="1"/>
          </p:cNvPicPr>
          <p:nvPr/>
        </p:nvPicPr>
        <p:blipFill rotWithShape="1">
          <a:blip r:embed="rId2">
            <a:extLst>
              <a:ext uri="{28A0092B-C50C-407E-A947-70E740481C1C}">
                <a14:useLocalDpi xmlns:a14="http://schemas.microsoft.com/office/drawing/2010/main" val="0"/>
              </a:ext>
            </a:extLst>
          </a:blip>
          <a:srcRect l="9671" t="7963" r="13608" b="12135"/>
          <a:stretch/>
        </p:blipFill>
        <p:spPr bwMode="auto">
          <a:xfrm>
            <a:off x="5426490" y="1395961"/>
            <a:ext cx="6685299" cy="45655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scan3"/>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Effect>
                      <a14:brightnessContrast bright="18000" contrast="1000"/>
                    </a14:imgEffect>
                  </a14:imgLayer>
                </a14:imgProps>
              </a:ext>
              <a:ext uri="{28A0092B-C50C-407E-A947-70E740481C1C}">
                <a14:useLocalDpi xmlns:a14="http://schemas.microsoft.com/office/drawing/2010/main" val="0"/>
              </a:ext>
            </a:extLst>
          </a:blip>
          <a:srcRect l="11152" t="8713" r="9639" b="14105"/>
          <a:stretch/>
        </p:blipFill>
        <p:spPr bwMode="auto">
          <a:xfrm flipH="1">
            <a:off x="-4136" y="1395961"/>
            <a:ext cx="6624265" cy="4211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306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658377" cy="1325563"/>
          </a:xfrm>
        </p:spPr>
        <p:txBody>
          <a:bodyPr/>
          <a:lstStyle/>
          <a:p>
            <a:r>
              <a:rPr lang="en-GB" dirty="0"/>
              <a:t>GEC Alstom LP steam turbine – large blade height</a:t>
            </a:r>
          </a:p>
        </p:txBody>
      </p:sp>
      <p:pic>
        <p:nvPicPr>
          <p:cNvPr id="3" name="Picture 2" descr="scan6"/>
          <p:cNvPicPr>
            <a:picLocks noChangeAspect="1" noChangeArrowheads="1"/>
          </p:cNvPicPr>
          <p:nvPr/>
        </p:nvPicPr>
        <p:blipFill rotWithShape="1">
          <a:blip r:embed="rId2">
            <a:extLst>
              <a:ext uri="{28A0092B-C50C-407E-A947-70E740481C1C}">
                <a14:useLocalDpi xmlns:a14="http://schemas.microsoft.com/office/drawing/2010/main" val="0"/>
              </a:ext>
            </a:extLst>
          </a:blip>
          <a:srcRect l="28159" r="23371" b="16466"/>
          <a:stretch/>
        </p:blipFill>
        <p:spPr bwMode="auto">
          <a:xfrm>
            <a:off x="7058527" y="850991"/>
            <a:ext cx="5133473" cy="57903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scanx1"/>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53016" l="0" r="96095">
                        <a14:foregroundMark x1="11243" y1="24680" x2="11243" y2="24680"/>
                        <a14:foregroundMark x1="6272" y1="16453" x2="24970" y2="33272"/>
                        <a14:foregroundMark x1="24970" y1="33272" x2="24970" y2="33272"/>
                        <a14:foregroundMark x1="24970" y1="33272" x2="37515" y2="37660"/>
                        <a14:foregroundMark x1="4615" y1="38757" x2="23195" y2="38940"/>
                        <a14:foregroundMark x1="35740" y1="38391" x2="76686" y2="36563"/>
                        <a14:foregroundMark x1="6509" y1="46069" x2="64379" y2="46801"/>
                        <a14:foregroundMark x1="1893" y1="51737" x2="70059" y2="51188"/>
                        <a14:foregroundMark x1="8402" y1="19196" x2="5089" y2="37294"/>
                        <a14:foregroundMark x1="8757" y1="17733" x2="21065" y2="10420"/>
                        <a14:foregroundMark x1="36331" y1="23035" x2="44024" y2="16819"/>
                        <a14:foregroundMark x1="6982" y1="21572" x2="10533" y2="14625"/>
                        <a14:foregroundMark x1="28639" y1="14808" x2="34793" y2="19196"/>
                        <a14:foregroundMark x1="35976" y1="20475" x2="42604" y2="11517"/>
                        <a14:foregroundMark x1="43314" y1="11517" x2="46864" y2="2011"/>
                        <a14:backgroundMark x1="4024" y1="2925" x2="4024" y2="2925"/>
                        <a14:backgroundMark x1="4260" y1="38940" x2="7574" y2="17733"/>
                        <a14:backgroundMark x1="7219" y1="17733" x2="16331" y2="7495"/>
                        <a14:backgroundMark x1="16331" y1="7495" x2="26272" y2="9872"/>
                        <a14:backgroundMark x1="26272" y1="9872" x2="35740" y2="19378"/>
                        <a14:backgroundMark x1="35740" y1="19378" x2="47929" y2="183"/>
                        <a14:backgroundMark x1="64024" y1="731" x2="72426" y2="27788"/>
                      </a14:backgroundRemoval>
                    </a14:imgEffect>
                  </a14:imgLayer>
                </a14:imgProps>
              </a:ext>
              <a:ext uri="{28A0092B-C50C-407E-A947-70E740481C1C}">
                <a14:useLocalDpi xmlns:a14="http://schemas.microsoft.com/office/drawing/2010/main" val="0"/>
              </a:ext>
            </a:extLst>
          </a:blip>
          <a:srcRect l="7556" t="20214" r="32797" b="49472"/>
          <a:stretch/>
        </p:blipFill>
        <p:spPr bwMode="auto">
          <a:xfrm>
            <a:off x="0" y="2630403"/>
            <a:ext cx="7058527" cy="2321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254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Turbine blades</a:t>
            </a:r>
            <a:br>
              <a:rPr lang="en-GB" dirty="0"/>
            </a:br>
            <a:r>
              <a:rPr lang="en-GB" sz="2700" dirty="0"/>
              <a:t>significant twist when</a:t>
            </a:r>
            <a:br>
              <a:rPr lang="en-GB" sz="2700" dirty="0"/>
            </a:br>
            <a:r>
              <a:rPr lang="en-GB" sz="2700" dirty="0"/>
              <a:t>radius change increases</a:t>
            </a:r>
            <a:endParaRPr lang="en-GB" dirty="0"/>
          </a:p>
        </p:txBody>
      </p:sp>
      <p:pic>
        <p:nvPicPr>
          <p:cNvPr id="3" name="Picture 5" descr="sca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3358" y="365125"/>
            <a:ext cx="44354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scan"/>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68" b="89890" l="2292" r="95296">
                        <a14:foregroundMark x1="13148" y1="77022" x2="20869" y2="84375"/>
                        <a14:foregroundMark x1="3498" y1="65074" x2="5911" y2="64706"/>
                        <a14:foregroundMark x1="3498" y1="62684" x2="16888" y2="88235"/>
                        <a14:foregroundMark x1="12666" y1="82904" x2="5308" y2="68199"/>
                        <a14:backgroundMark x1="23040" y1="18015" x2="70567" y2="19853"/>
                        <a14:backgroundMark x1="87334" y1="1471" x2="89144" y2="551"/>
                      </a14:backgroundRemoval>
                    </a14:imgEffect>
                  </a14:imgLayer>
                </a14:imgProps>
              </a:ext>
              <a:ext uri="{28A0092B-C50C-407E-A947-70E740481C1C}">
                <a14:useLocalDpi xmlns:a14="http://schemas.microsoft.com/office/drawing/2010/main" val="0"/>
              </a:ext>
            </a:extLst>
          </a:blip>
          <a:srcRect/>
          <a:stretch>
            <a:fillRect/>
          </a:stretch>
        </p:blipFill>
        <p:spPr bwMode="auto">
          <a:xfrm>
            <a:off x="16000" y="1268161"/>
            <a:ext cx="7700211" cy="5051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166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Stage reaction combined velocity triangles</a:t>
            </a:r>
          </a:p>
        </p:txBody>
      </p:sp>
      <p:cxnSp>
        <p:nvCxnSpPr>
          <p:cNvPr id="4" name="Straight Arrow Connector 3"/>
          <p:cNvCxnSpPr/>
          <p:nvPr/>
        </p:nvCxnSpPr>
        <p:spPr>
          <a:xfrm>
            <a:off x="2715904" y="4012442"/>
            <a:ext cx="16240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838200" y="2456597"/>
            <a:ext cx="3501788" cy="15558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38200" y="2456597"/>
            <a:ext cx="1877704" cy="15558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688608" y="2456597"/>
            <a:ext cx="2006221" cy="1555845"/>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339988" y="2456597"/>
            <a:ext cx="382137" cy="15558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200434" y="3077125"/>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 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5"/>
          <p:cNvSpPr txBox="1"/>
          <p:nvPr/>
        </p:nvSpPr>
        <p:spPr>
          <a:xfrm>
            <a:off x="1989160" y="2680247"/>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17" name="TextBox 16"/>
          <p:cNvSpPr txBox="1"/>
          <p:nvPr/>
        </p:nvSpPr>
        <p:spPr>
          <a:xfrm>
            <a:off x="4208842" y="3052681"/>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18" name="TextBox 17"/>
          <p:cNvSpPr txBox="1"/>
          <p:nvPr/>
        </p:nvSpPr>
        <p:spPr>
          <a:xfrm>
            <a:off x="3672384" y="2772855"/>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19" name="TextBox 18"/>
          <p:cNvSpPr txBox="1"/>
          <p:nvPr/>
        </p:nvSpPr>
        <p:spPr>
          <a:xfrm>
            <a:off x="136489" y="4436316"/>
            <a:ext cx="5950412"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Zero reaction stage rotor: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 axial velocity change,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It can be shown that (relative velocity angles)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 </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Therefore (relative velocities) 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 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Advantage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high stage loading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Disadvantage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chance of separation – highly cambered blades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Use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some steam turbines</a:t>
            </a:r>
          </a:p>
        </p:txBody>
      </p:sp>
      <p:sp>
        <p:nvSpPr>
          <p:cNvPr id="20" name="TextBox 19"/>
          <p:cNvSpPr txBox="1"/>
          <p:nvPr/>
        </p:nvSpPr>
        <p:spPr>
          <a:xfrm>
            <a:off x="286603" y="2934269"/>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Entry</a:t>
            </a:r>
          </a:p>
        </p:txBody>
      </p:sp>
      <p:sp>
        <p:nvSpPr>
          <p:cNvPr id="21" name="TextBox 20"/>
          <p:cNvSpPr txBox="1"/>
          <p:nvPr/>
        </p:nvSpPr>
        <p:spPr>
          <a:xfrm>
            <a:off x="4722125" y="2831585"/>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Exit</a:t>
            </a:r>
          </a:p>
        </p:txBody>
      </p:sp>
      <p:sp>
        <p:nvSpPr>
          <p:cNvPr id="22" name="TextBox 21"/>
          <p:cNvSpPr txBox="1"/>
          <p:nvPr/>
        </p:nvSpPr>
        <p:spPr>
          <a:xfrm>
            <a:off x="3179927" y="4012442"/>
            <a:ext cx="6823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U</a:t>
            </a:r>
          </a:p>
        </p:txBody>
      </p:sp>
      <p:cxnSp>
        <p:nvCxnSpPr>
          <p:cNvPr id="25" name="Straight Arrow Connector 24"/>
          <p:cNvCxnSpPr/>
          <p:nvPr/>
        </p:nvCxnSpPr>
        <p:spPr>
          <a:xfrm>
            <a:off x="7563142" y="4014714"/>
            <a:ext cx="16240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27165" y="4014714"/>
            <a:ext cx="6823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U</a:t>
            </a:r>
          </a:p>
        </p:txBody>
      </p:sp>
      <p:cxnSp>
        <p:nvCxnSpPr>
          <p:cNvPr id="28" name="Straight Connector 27"/>
          <p:cNvCxnSpPr/>
          <p:nvPr/>
        </p:nvCxnSpPr>
        <p:spPr>
          <a:xfrm>
            <a:off x="2694302" y="2442954"/>
            <a:ext cx="0" cy="1930738"/>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292542" y="3444822"/>
            <a:ext cx="11441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 </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p:cNvSpPr txBox="1"/>
          <p:nvPr/>
        </p:nvSpPr>
        <p:spPr>
          <a:xfrm>
            <a:off x="6212020" y="4436315"/>
            <a:ext cx="5950412"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50% reaction stage rotor: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Symmetrical velocity triangles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Similar stator and rotor blade shapes, high acceleration and</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lower turning and hence lower losses</a:t>
            </a:r>
            <a:endPar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Advantage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subsonic Mach numbers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Disadvantage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increased number of stages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Use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gas turbines and some steam turbines</a:t>
            </a:r>
          </a:p>
        </p:txBody>
      </p:sp>
      <p:cxnSp>
        <p:nvCxnSpPr>
          <p:cNvPr id="34" name="Straight Arrow Connector 33"/>
          <p:cNvCxnSpPr/>
          <p:nvPr/>
        </p:nvCxnSpPr>
        <p:spPr>
          <a:xfrm>
            <a:off x="6067568" y="2467961"/>
            <a:ext cx="1495574" cy="1544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036575" y="2454325"/>
            <a:ext cx="3150651" cy="1558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9178703" y="2442954"/>
            <a:ext cx="1252752" cy="1594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7563143" y="2470233"/>
            <a:ext cx="2823384" cy="15422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6591168" y="3139596"/>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TextBox 49"/>
          <p:cNvSpPr txBox="1"/>
          <p:nvPr/>
        </p:nvSpPr>
        <p:spPr>
          <a:xfrm>
            <a:off x="7014656" y="2644223"/>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51" name="TextBox 50"/>
          <p:cNvSpPr txBox="1"/>
          <p:nvPr/>
        </p:nvSpPr>
        <p:spPr>
          <a:xfrm>
            <a:off x="9999272" y="2968553"/>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52" name="TextBox 51"/>
          <p:cNvSpPr txBox="1"/>
          <p:nvPr/>
        </p:nvSpPr>
        <p:spPr>
          <a:xfrm>
            <a:off x="9202015" y="2652295"/>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53" name="TextBox 52"/>
          <p:cNvSpPr txBox="1"/>
          <p:nvPr/>
        </p:nvSpPr>
        <p:spPr>
          <a:xfrm>
            <a:off x="5816234" y="2813709"/>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Entry</a:t>
            </a:r>
          </a:p>
        </p:txBody>
      </p:sp>
      <p:sp>
        <p:nvSpPr>
          <p:cNvPr id="54" name="TextBox 53"/>
          <p:cNvSpPr txBox="1"/>
          <p:nvPr/>
        </p:nvSpPr>
        <p:spPr>
          <a:xfrm>
            <a:off x="10251756" y="2711025"/>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Exit</a:t>
            </a:r>
          </a:p>
        </p:txBody>
      </p:sp>
      <p:sp>
        <p:nvSpPr>
          <p:cNvPr id="55" name="TextBox 54"/>
          <p:cNvSpPr txBox="1"/>
          <p:nvPr/>
        </p:nvSpPr>
        <p:spPr>
          <a:xfrm>
            <a:off x="7206550" y="3370775"/>
            <a:ext cx="11441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2</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Box 55"/>
          <p:cNvSpPr txBox="1"/>
          <p:nvPr/>
        </p:nvSpPr>
        <p:spPr>
          <a:xfrm>
            <a:off x="7586036" y="3368503"/>
            <a:ext cx="11441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7" name="Straight Connector 56"/>
          <p:cNvCxnSpPr/>
          <p:nvPr/>
        </p:nvCxnSpPr>
        <p:spPr>
          <a:xfrm>
            <a:off x="7563142" y="2518182"/>
            <a:ext cx="0" cy="1930738"/>
          </a:xfrm>
          <a:prstGeom prst="line">
            <a:avLst/>
          </a:prstGeom>
        </p:spPr>
        <p:style>
          <a:lnRef idx="1">
            <a:schemeClr val="accent1"/>
          </a:lnRef>
          <a:fillRef idx="0">
            <a:schemeClr val="accent1"/>
          </a:fillRef>
          <a:effectRef idx="0">
            <a:schemeClr val="accent1"/>
          </a:effectRef>
          <a:fontRef idx="minor">
            <a:schemeClr val="tx1"/>
          </a:fontRef>
        </p:style>
      </p:cxnSp>
      <p:sp>
        <p:nvSpPr>
          <p:cNvPr id="3" name="Arc 2">
            <a:extLst>
              <a:ext uri="{FF2B5EF4-FFF2-40B4-BE49-F238E27FC236}">
                <a16:creationId xmlns:a16="http://schemas.microsoft.com/office/drawing/2014/main" id="{0B731E92-531B-9415-58EE-F2650237B360}"/>
              </a:ext>
            </a:extLst>
          </p:cNvPr>
          <p:cNvSpPr/>
          <p:nvPr/>
        </p:nvSpPr>
        <p:spPr>
          <a:xfrm>
            <a:off x="4261960" y="2296202"/>
            <a:ext cx="816907" cy="659378"/>
          </a:xfrm>
          <a:prstGeom prst="arc">
            <a:avLst>
              <a:gd name="adj1" fmla="val 4950162"/>
              <a:gd name="adj2" fmla="val 958743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a:extLst>
              <a:ext uri="{FF2B5EF4-FFF2-40B4-BE49-F238E27FC236}">
                <a16:creationId xmlns:a16="http://schemas.microsoft.com/office/drawing/2014/main" id="{5262C28E-F353-999A-3A1E-AFFDBBAA0CE8}"/>
              </a:ext>
            </a:extLst>
          </p:cNvPr>
          <p:cNvSpPr txBox="1"/>
          <p:nvPr/>
        </p:nvSpPr>
        <p:spPr>
          <a:xfrm>
            <a:off x="4401114" y="2526359"/>
            <a:ext cx="402609" cy="369332"/>
          </a:xfrm>
          <a:prstGeom prst="rect">
            <a:avLst/>
          </a:prstGeom>
          <a:noFill/>
        </p:spPr>
        <p:txBody>
          <a:bodyPr wrap="square">
            <a:spAutoFit/>
          </a:bodyPr>
          <a:lstStyle/>
          <a:p>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sym typeface="Symbol" panose="05050102010706020507" pitchFamily="18" charset="2"/>
              </a:rPr>
              <a:t>3</a:t>
            </a:r>
            <a:endParaRPr lang="en-GB" dirty="0"/>
          </a:p>
        </p:txBody>
      </p:sp>
      <p:cxnSp>
        <p:nvCxnSpPr>
          <p:cNvPr id="11" name="Straight Connector 10">
            <a:extLst>
              <a:ext uri="{FF2B5EF4-FFF2-40B4-BE49-F238E27FC236}">
                <a16:creationId xmlns:a16="http://schemas.microsoft.com/office/drawing/2014/main" id="{410C793A-4903-B34B-8B0D-661C27FC72B9}"/>
              </a:ext>
            </a:extLst>
          </p:cNvPr>
          <p:cNvCxnSpPr>
            <a:cxnSpLocks/>
          </p:cNvCxnSpPr>
          <p:nvPr/>
        </p:nvCxnSpPr>
        <p:spPr>
          <a:xfrm>
            <a:off x="4722125" y="2358893"/>
            <a:ext cx="0" cy="1653549"/>
          </a:xfrm>
          <a:prstGeom prst="line">
            <a:avLst/>
          </a:prstGeom>
          <a:ln>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E42D219-CA06-A167-E6D2-B62E4938525E}"/>
              </a:ext>
            </a:extLst>
          </p:cNvPr>
          <p:cNvSpPr txBox="1"/>
          <p:nvPr/>
        </p:nvSpPr>
        <p:spPr>
          <a:xfrm>
            <a:off x="4728035" y="3277118"/>
            <a:ext cx="10781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lang="en-GB" baseline="-25000" dirty="0">
                <a:solidFill>
                  <a:prstClr val="black"/>
                </a:solidFill>
                <a:latin typeface="Calibri" panose="020F0502020204030204"/>
              </a:rPr>
              <a:t>x</a:t>
            </a:r>
            <a:endParaRPr kumimoji="0" lang="en-GB"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40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02500-9D0C-4ABD-92EC-A96C4453BDE8}"/>
              </a:ext>
            </a:extLst>
          </p:cNvPr>
          <p:cNvSpPr>
            <a:spLocks noGrp="1"/>
          </p:cNvSpPr>
          <p:nvPr>
            <p:ph type="title"/>
          </p:nvPr>
        </p:nvSpPr>
        <p:spPr/>
        <p:txBody>
          <a:bodyPr/>
          <a:lstStyle/>
          <a:p>
            <a:r>
              <a:rPr lang="en-GB" dirty="0"/>
              <a:t>Proving the points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9147F18-570E-4A30-A08A-C6B5E55A7423}"/>
                  </a:ext>
                </a:extLst>
              </p:cNvPr>
              <p:cNvSpPr>
                <a:spLocks noGrp="1"/>
              </p:cNvSpPr>
              <p:nvPr>
                <p:ph idx="1"/>
              </p:nvPr>
            </p:nvSpPr>
            <p:spPr/>
            <p:txBody>
              <a:bodyPr>
                <a:normAutofit fontScale="92500" lnSpcReduction="10000"/>
              </a:bodyPr>
              <a:lstStyle/>
              <a:p>
                <a:r>
                  <a:rPr lang="en-GB" dirty="0"/>
                  <a:t>For the repeating stage, zero reaction:</a:t>
                </a:r>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𝑅</m:t>
                      </m:r>
                      <m:r>
                        <a:rPr lang="en-GB" i="1" smtClean="0">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𝜙</m:t>
                          </m:r>
                        </m:num>
                        <m:den>
                          <m:r>
                            <a:rPr lang="en-GB" i="1">
                              <a:latin typeface="Cambria Math" panose="02040503050406030204" pitchFamily="18" charset="0"/>
                            </a:rPr>
                            <m:t>2</m:t>
                          </m:r>
                        </m:den>
                      </m:f>
                      <m:d>
                        <m:dPr>
                          <m:ctrlPr>
                            <a:rPr lang="en-GB" i="1">
                              <a:latin typeface="Cambria Math" panose="02040503050406030204" pitchFamily="18" charset="0"/>
                            </a:rPr>
                          </m:ctrlPr>
                        </m:dPr>
                        <m:e>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3</m:t>
                                  </m:r>
                                </m:sub>
                              </m:sSub>
                              <m:r>
                                <a:rPr lang="en-GB" i="1">
                                  <a:latin typeface="Cambria Math" panose="02040503050406030204" pitchFamily="18" charset="0"/>
                                </a:rPr>
                                <m:t>−</m:t>
                              </m:r>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2</m:t>
                                      </m:r>
                                    </m:sub>
                                  </m:sSub>
                                </m:e>
                              </m:func>
                            </m:e>
                          </m:func>
                        </m:e>
                      </m:d>
                    </m:oMath>
                  </m:oMathPara>
                </a14:m>
                <a:endParaRPr lang="en-GB" dirty="0"/>
              </a:p>
              <a:p>
                <a:pPr marL="0" indent="0">
                  <a:buNone/>
                </a:pPr>
                <a:r>
                  <a:rPr lang="en-GB" dirty="0"/>
                  <a:t>i.e. </a:t>
                </a:r>
                <a14:m>
                  <m:oMath xmlns:m="http://schemas.openxmlformats.org/officeDocument/2006/math">
                    <m:func>
                      <m:funcPr>
                        <m:ctrlPr>
                          <a:rPr lang="en-GB" i="1" smtClean="0">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3</m:t>
                            </m:r>
                          </m:sub>
                        </m:sSub>
                        <m:r>
                          <a:rPr lang="en-GB" b="0" i="1" smtClean="0">
                            <a:latin typeface="Cambria Math" panose="02040503050406030204" pitchFamily="18" charset="0"/>
                          </a:rPr>
                          <m:t>=</m:t>
                        </m:r>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2</m:t>
                                </m:r>
                              </m:sub>
                            </m:sSub>
                          </m:e>
                        </m:func>
                      </m:e>
                    </m:func>
                  </m:oMath>
                </a14:m>
                <a:endParaRPr lang="en-GB" dirty="0"/>
              </a:p>
              <a:p>
                <a:r>
                  <a:rPr lang="en-GB" dirty="0"/>
                  <a:t>For the repeating stage, 50% reaction: </a:t>
                </a:r>
                <a14:m>
                  <m:oMath xmlns:m="http://schemas.openxmlformats.org/officeDocument/2006/math">
                    <m:f>
                      <m:fPr>
                        <m:ctrlPr>
                          <a:rPr lang="en-GB" i="1">
                            <a:latin typeface="Cambria Math" panose="02040503050406030204" pitchFamily="18" charset="0"/>
                          </a:rPr>
                        </m:ctrlPr>
                      </m:fPr>
                      <m:num>
                        <m:r>
                          <a:rPr lang="en-GB" b="0" i="1" smtClean="0">
                            <a:latin typeface="Cambria Math" panose="02040503050406030204" pitchFamily="18" charset="0"/>
                          </a:rPr>
                          <m:t>1</m:t>
                        </m:r>
                      </m:num>
                      <m:den>
                        <m:r>
                          <a:rPr lang="en-GB" i="1">
                            <a:latin typeface="Cambria Math" panose="02040503050406030204" pitchFamily="18" charset="0"/>
                          </a:rPr>
                          <m:t>𝜙</m:t>
                        </m:r>
                      </m:den>
                    </m:f>
                    <m:r>
                      <a:rPr lang="en-GB" i="1" smtClean="0">
                        <a:latin typeface="Cambria Math" panose="02040503050406030204" pitchFamily="18" charset="0"/>
                      </a:rPr>
                      <m:t>=</m:t>
                    </m:r>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3</m:t>
                            </m:r>
                          </m:sub>
                        </m:sSub>
                        <m:r>
                          <a:rPr lang="en-GB" i="1">
                            <a:latin typeface="Cambria Math" panose="02040503050406030204" pitchFamily="18" charset="0"/>
                          </a:rPr>
                          <m:t>−</m:t>
                        </m:r>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2</m:t>
                                </m:r>
                              </m:sub>
                            </m:sSub>
                          </m:e>
                        </m:func>
                      </m:e>
                    </m:func>
                  </m:oMath>
                </a14:m>
                <a:endParaRPr lang="en-GB" dirty="0"/>
              </a:p>
              <a:p>
                <a:pPr marL="0" indent="0">
                  <a:buNone/>
                </a:pPr>
                <a:r>
                  <a:rPr lang="en-GB" dirty="0"/>
                  <a:t>Trigonometry: </a:t>
                </a:r>
                <a14:m>
                  <m:oMath xmlns:m="http://schemas.openxmlformats.org/officeDocument/2006/math">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tan</m:t>
                        </m:r>
                      </m:fName>
                      <m:e>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𝛽</m:t>
                            </m:r>
                          </m:e>
                          <m:sub>
                            <m:r>
                              <a:rPr lang="en-GB" b="0" i="1" smtClean="0">
                                <a:latin typeface="Cambria Math" panose="02040503050406030204" pitchFamily="18" charset="0"/>
                              </a:rPr>
                              <m:t>3</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ad>
                              <m:radPr>
                                <m:degHide m:val="on"/>
                                <m:ctrlPr>
                                  <a:rPr lang="en-GB" b="0" i="1" smtClean="0">
                                    <a:latin typeface="Cambria Math" panose="02040503050406030204" pitchFamily="18" charset="0"/>
                                  </a:rPr>
                                </m:ctrlPr>
                              </m:radPr>
                              <m:deg/>
                              <m:e>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𝑐</m:t>
                                    </m:r>
                                  </m:e>
                                  <m:sub>
                                    <m:r>
                                      <a:rPr lang="en-GB" b="0" i="1" smtClean="0">
                                        <a:latin typeface="Cambria Math" panose="02040503050406030204" pitchFamily="18" charset="0"/>
                                      </a:rPr>
                                      <m:t>3</m:t>
                                    </m:r>
                                  </m:sub>
                                  <m:sup>
                                    <m:r>
                                      <a:rPr lang="en-GB" b="0" i="1" smtClean="0">
                                        <a:latin typeface="Cambria Math" panose="02040503050406030204" pitchFamily="18" charset="0"/>
                                      </a:rPr>
                                      <m:t>2</m:t>
                                    </m:r>
                                  </m:sup>
                                </m:sSub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𝑐</m:t>
                                    </m:r>
                                  </m:e>
                                  <m:sub>
                                    <m:r>
                                      <a:rPr lang="en-GB" b="0" i="1" smtClean="0">
                                        <a:latin typeface="Cambria Math" panose="02040503050406030204" pitchFamily="18" charset="0"/>
                                      </a:rPr>
                                      <m:t>𝑥</m:t>
                                    </m:r>
                                  </m:sub>
                                  <m:sup>
                                    <m:r>
                                      <a:rPr lang="en-GB" b="0" i="1" smtClean="0">
                                        <a:latin typeface="Cambria Math" panose="02040503050406030204" pitchFamily="18" charset="0"/>
                                      </a:rPr>
                                      <m:t>2</m:t>
                                    </m:r>
                                  </m:sup>
                                </m:sSubSup>
                              </m:e>
                            </m:rad>
                            <m:r>
                              <a:rPr lang="en-GB" b="0" i="1" smtClean="0">
                                <a:latin typeface="Cambria Math" panose="02040503050406030204" pitchFamily="18" charset="0"/>
                              </a:rPr>
                              <m:t>+</m:t>
                            </m:r>
                            <m:r>
                              <a:rPr lang="en-GB" b="0" i="1" smtClean="0">
                                <a:latin typeface="Cambria Math" panose="02040503050406030204" pitchFamily="18" charset="0"/>
                              </a:rPr>
                              <m:t>𝑈</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𝑥</m:t>
                                </m:r>
                              </m:sub>
                            </m:sSub>
                          </m:den>
                        </m:f>
                      </m:e>
                    </m:func>
                  </m:oMath>
                </a14:m>
                <a:r>
                  <a:rPr lang="en-GB" dirty="0"/>
                  <a:t> and </a:t>
                </a:r>
                <a14:m>
                  <m:oMath xmlns:m="http://schemas.openxmlformats.org/officeDocument/2006/math">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𝛽</m:t>
                            </m:r>
                          </m:e>
                          <m:sub>
                            <m:r>
                              <a:rPr lang="en-GB" b="0" i="1" smtClean="0">
                                <a:latin typeface="Cambria Math" panose="02040503050406030204" pitchFamily="18" charset="0"/>
                                <a:ea typeface="Cambria Math" panose="02040503050406030204" pitchFamily="18" charset="0"/>
                              </a:rPr>
                              <m:t>2</m:t>
                            </m:r>
                          </m:sub>
                        </m:sSub>
                        <m:r>
                          <a:rPr lang="en-GB" i="1">
                            <a:latin typeface="Cambria Math" panose="02040503050406030204" pitchFamily="18" charset="0"/>
                          </a:rPr>
                          <m:t>=</m:t>
                        </m:r>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sSubSup>
                                  <m:sSubSupPr>
                                    <m:ctrlPr>
                                      <a:rPr lang="en-GB" i="1">
                                        <a:latin typeface="Cambria Math" panose="02040503050406030204" pitchFamily="18" charset="0"/>
                                      </a:rPr>
                                    </m:ctrlPr>
                                  </m:sSubSupPr>
                                  <m:e>
                                    <m:r>
                                      <a:rPr lang="en-GB" b="0" i="1" smtClean="0">
                                        <a:latin typeface="Cambria Math" panose="02040503050406030204" pitchFamily="18" charset="0"/>
                                      </a:rPr>
                                      <m:t>𝑐</m:t>
                                    </m:r>
                                  </m:e>
                                  <m:sub>
                                    <m:r>
                                      <a:rPr lang="en-GB" b="0" i="1" smtClean="0">
                                        <a:latin typeface="Cambria Math" panose="02040503050406030204" pitchFamily="18" charset="0"/>
                                      </a:rPr>
                                      <m:t>2</m:t>
                                    </m:r>
                                  </m:sub>
                                  <m:sup>
                                    <m:r>
                                      <a:rPr lang="en-GB" i="1">
                                        <a:latin typeface="Cambria Math" panose="02040503050406030204" pitchFamily="18" charset="0"/>
                                      </a:rPr>
                                      <m:t>2</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𝑐</m:t>
                                    </m:r>
                                  </m:e>
                                  <m:sub>
                                    <m:r>
                                      <a:rPr lang="en-GB" i="1">
                                        <a:latin typeface="Cambria Math" panose="02040503050406030204" pitchFamily="18" charset="0"/>
                                      </a:rPr>
                                      <m:t>𝑥</m:t>
                                    </m:r>
                                  </m:sub>
                                  <m:sup>
                                    <m:r>
                                      <a:rPr lang="en-GB" i="1">
                                        <a:latin typeface="Cambria Math" panose="02040503050406030204" pitchFamily="18" charset="0"/>
                                      </a:rPr>
                                      <m:t>2</m:t>
                                    </m:r>
                                  </m:sup>
                                </m:sSubSup>
                              </m:e>
                            </m:rad>
                            <m:r>
                              <a:rPr lang="en-GB" b="0" i="1" smtClean="0">
                                <a:latin typeface="Cambria Math" panose="02040503050406030204" pitchFamily="18" charset="0"/>
                              </a:rPr>
                              <m:t>−</m:t>
                            </m:r>
                            <m:r>
                              <a:rPr lang="en-GB" i="1">
                                <a:latin typeface="Cambria Math" panose="02040503050406030204" pitchFamily="18" charset="0"/>
                              </a:rPr>
                              <m:t>𝑈</m:t>
                            </m:r>
                          </m:num>
                          <m:den>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𝑥</m:t>
                                </m:r>
                              </m:sub>
                            </m:sSub>
                          </m:den>
                        </m:f>
                      </m:e>
                    </m:func>
                  </m:oMath>
                </a14:m>
                <a:r>
                  <a:rPr lang="en-GB" dirty="0"/>
                  <a:t> and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𝜙</m:t>
                        </m:r>
                      </m:den>
                    </m:f>
                    <m:r>
                      <a:rPr lang="en-GB" i="1">
                        <a:latin typeface="Cambria Math" panose="02040503050406030204" pitchFamily="18" charset="0"/>
                      </a:rPr>
                      <m:t>=</m:t>
                    </m:r>
                    <m:f>
                      <m:fPr>
                        <m:ctrlPr>
                          <a:rPr lang="en-GB" i="1" smtClean="0">
                            <a:latin typeface="Cambria Math" panose="02040503050406030204" pitchFamily="18" charset="0"/>
                          </a:rPr>
                        </m:ctrlPr>
                      </m:fPr>
                      <m:num>
                        <m:r>
                          <a:rPr lang="en-GB" b="0" i="1" smtClean="0">
                            <a:latin typeface="Cambria Math" panose="02040503050406030204" pitchFamily="18" charset="0"/>
                          </a:rPr>
                          <m:t>𝑈</m:t>
                        </m:r>
                      </m:num>
                      <m:den>
                        <m:sSub>
                          <m:sSubPr>
                            <m:ctrlPr>
                              <a:rPr lang="en-GB"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𝑥</m:t>
                            </m:r>
                          </m:sub>
                        </m:sSub>
                      </m:den>
                    </m:f>
                  </m:oMath>
                </a14:m>
                <a:endParaRPr lang="en-GB" dirty="0"/>
              </a:p>
              <a:p>
                <a:pPr marL="0" indent="0">
                  <a:buNone/>
                </a:pPr>
                <a:r>
                  <a:rPr lang="en-GB" dirty="0"/>
                  <a:t>Therefore: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𝑈</m:t>
                        </m:r>
                      </m:num>
                      <m:den>
                        <m:sSub>
                          <m:sSubPr>
                            <m:ctrlPr>
                              <a:rPr lang="en-GB"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𝑥</m:t>
                            </m:r>
                          </m:sub>
                        </m:sSub>
                      </m:den>
                    </m:f>
                    <m:r>
                      <a:rPr lang="en-GB" b="0" i="1" smtClean="0">
                        <a:latin typeface="Cambria Math" panose="02040503050406030204" pitchFamily="18" charset="0"/>
                      </a:rPr>
                      <m:t>=</m:t>
                    </m:r>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sSubSup>
                              <m:sSubSupPr>
                                <m:ctrlPr>
                                  <a:rPr lang="en-GB" i="1">
                                    <a:latin typeface="Cambria Math" panose="02040503050406030204" pitchFamily="18" charset="0"/>
                                  </a:rPr>
                                </m:ctrlPr>
                              </m:sSubSupPr>
                              <m:e>
                                <m:r>
                                  <a:rPr lang="en-GB" b="0" i="1" smtClean="0">
                                    <a:latin typeface="Cambria Math" panose="02040503050406030204" pitchFamily="18" charset="0"/>
                                  </a:rPr>
                                  <m:t>𝑐</m:t>
                                </m:r>
                              </m:e>
                              <m:sub>
                                <m:r>
                                  <a:rPr lang="en-GB" i="1">
                                    <a:latin typeface="Cambria Math" panose="02040503050406030204" pitchFamily="18" charset="0"/>
                                  </a:rPr>
                                  <m:t>3</m:t>
                                </m:r>
                              </m:sub>
                              <m:sup>
                                <m:r>
                                  <a:rPr lang="en-GB" i="1">
                                    <a:latin typeface="Cambria Math" panose="02040503050406030204" pitchFamily="18" charset="0"/>
                                  </a:rPr>
                                  <m:t>2</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𝑐</m:t>
                                </m:r>
                              </m:e>
                              <m:sub>
                                <m:r>
                                  <a:rPr lang="en-GB" i="1">
                                    <a:latin typeface="Cambria Math" panose="02040503050406030204" pitchFamily="18" charset="0"/>
                                  </a:rPr>
                                  <m:t>𝑥</m:t>
                                </m:r>
                              </m:sub>
                              <m:sup>
                                <m:r>
                                  <a:rPr lang="en-GB" i="1">
                                    <a:latin typeface="Cambria Math" panose="02040503050406030204" pitchFamily="18" charset="0"/>
                                  </a:rPr>
                                  <m:t>2</m:t>
                                </m:r>
                              </m:sup>
                            </m:sSubSup>
                          </m:e>
                        </m:rad>
                        <m:r>
                          <a:rPr lang="en-GB" i="1">
                            <a:latin typeface="Cambria Math" panose="02040503050406030204" pitchFamily="18" charset="0"/>
                          </a:rPr>
                          <m:t>+</m:t>
                        </m:r>
                        <m:r>
                          <a:rPr lang="en-GB" i="1">
                            <a:latin typeface="Cambria Math" panose="02040503050406030204" pitchFamily="18" charset="0"/>
                          </a:rPr>
                          <m:t>𝑈</m:t>
                        </m:r>
                      </m:num>
                      <m:den>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𝑥</m:t>
                            </m:r>
                          </m:sub>
                        </m:sSub>
                      </m:den>
                    </m:f>
                    <m:r>
                      <a:rPr lang="en-GB" b="0" i="1" smtClean="0">
                        <a:latin typeface="Cambria Math" panose="02040503050406030204" pitchFamily="18" charset="0"/>
                      </a:rPr>
                      <m:t>−</m:t>
                    </m:r>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sSubSup>
                              <m:sSubSupPr>
                                <m:ctrlPr>
                                  <a:rPr lang="en-GB" i="1">
                                    <a:latin typeface="Cambria Math" panose="02040503050406030204" pitchFamily="18" charset="0"/>
                                  </a:rPr>
                                </m:ctrlPr>
                              </m:sSubSupPr>
                              <m:e>
                                <m:r>
                                  <a:rPr lang="en-GB" b="0" i="1" smtClean="0">
                                    <a:latin typeface="Cambria Math" panose="02040503050406030204" pitchFamily="18" charset="0"/>
                                  </a:rPr>
                                  <m:t>𝑐</m:t>
                                </m:r>
                              </m:e>
                              <m:sub>
                                <m:r>
                                  <a:rPr lang="en-GB" i="1">
                                    <a:latin typeface="Cambria Math" panose="02040503050406030204" pitchFamily="18" charset="0"/>
                                  </a:rPr>
                                  <m:t>2</m:t>
                                </m:r>
                              </m:sub>
                              <m:sup>
                                <m:r>
                                  <a:rPr lang="en-GB" i="1">
                                    <a:latin typeface="Cambria Math" panose="02040503050406030204" pitchFamily="18" charset="0"/>
                                  </a:rPr>
                                  <m:t>2</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𝑐</m:t>
                                </m:r>
                              </m:e>
                              <m:sub>
                                <m:r>
                                  <a:rPr lang="en-GB" i="1">
                                    <a:latin typeface="Cambria Math" panose="02040503050406030204" pitchFamily="18" charset="0"/>
                                  </a:rPr>
                                  <m:t>𝑥</m:t>
                                </m:r>
                              </m:sub>
                              <m:sup>
                                <m:r>
                                  <a:rPr lang="en-GB" i="1">
                                    <a:latin typeface="Cambria Math" panose="02040503050406030204" pitchFamily="18" charset="0"/>
                                  </a:rPr>
                                  <m:t>2</m:t>
                                </m:r>
                              </m:sup>
                            </m:sSubSup>
                          </m:e>
                        </m:rad>
                        <m:r>
                          <a:rPr lang="en-GB" i="1">
                            <a:latin typeface="Cambria Math" panose="02040503050406030204" pitchFamily="18" charset="0"/>
                          </a:rPr>
                          <m:t>−</m:t>
                        </m:r>
                        <m:r>
                          <a:rPr lang="en-GB" i="1">
                            <a:latin typeface="Cambria Math" panose="02040503050406030204" pitchFamily="18" charset="0"/>
                          </a:rPr>
                          <m:t>𝑈</m:t>
                        </m:r>
                      </m:num>
                      <m:den>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𝑥</m:t>
                            </m:r>
                          </m:sub>
                        </m:sSub>
                      </m:den>
                    </m:f>
                    <m:r>
                      <a:rPr lang="en-GB" i="1" smtClean="0">
                        <a:latin typeface="Cambria Math" panose="02040503050406030204" pitchFamily="18" charset="0"/>
                        <a:ea typeface="Cambria Math" panose="02040503050406030204" pitchFamily="18" charset="0"/>
                      </a:rPr>
                      <m:t>→</m:t>
                    </m:r>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sSubSup>
                              <m:sSubSupPr>
                                <m:ctrlPr>
                                  <a:rPr lang="en-GB" i="1">
                                    <a:latin typeface="Cambria Math" panose="02040503050406030204" pitchFamily="18" charset="0"/>
                                  </a:rPr>
                                </m:ctrlPr>
                              </m:sSubSupPr>
                              <m:e>
                                <m:r>
                                  <a:rPr lang="en-GB" b="0" i="1" smtClean="0">
                                    <a:latin typeface="Cambria Math" panose="02040503050406030204" pitchFamily="18" charset="0"/>
                                  </a:rPr>
                                  <m:t>𝑐</m:t>
                                </m:r>
                              </m:e>
                              <m:sub>
                                <m:r>
                                  <a:rPr lang="en-GB" i="1">
                                    <a:latin typeface="Cambria Math" panose="02040503050406030204" pitchFamily="18" charset="0"/>
                                  </a:rPr>
                                  <m:t>2</m:t>
                                </m:r>
                              </m:sub>
                              <m:sup>
                                <m:r>
                                  <a:rPr lang="en-GB" i="1">
                                    <a:latin typeface="Cambria Math" panose="02040503050406030204" pitchFamily="18" charset="0"/>
                                  </a:rPr>
                                  <m:t>2</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𝑐</m:t>
                                </m:r>
                              </m:e>
                              <m:sub>
                                <m:r>
                                  <a:rPr lang="en-GB" i="1">
                                    <a:latin typeface="Cambria Math" panose="02040503050406030204" pitchFamily="18" charset="0"/>
                                  </a:rPr>
                                  <m:t>𝑥</m:t>
                                </m:r>
                              </m:sub>
                              <m:sup>
                                <m:r>
                                  <a:rPr lang="en-GB" i="1">
                                    <a:latin typeface="Cambria Math" panose="02040503050406030204" pitchFamily="18" charset="0"/>
                                  </a:rPr>
                                  <m:t>2</m:t>
                                </m:r>
                              </m:sup>
                            </m:sSubSup>
                          </m:e>
                        </m:rad>
                      </m:num>
                      <m:den>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𝑥</m:t>
                            </m:r>
                          </m:sub>
                        </m:sSub>
                      </m:den>
                    </m:f>
                    <m:r>
                      <a:rPr lang="en-GB" b="0" i="1" smtClean="0">
                        <a:latin typeface="Cambria Math" panose="02040503050406030204" pitchFamily="18" charset="0"/>
                      </a:rPr>
                      <m:t>=</m:t>
                    </m:r>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sSubSup>
                              <m:sSubSupPr>
                                <m:ctrlPr>
                                  <a:rPr lang="en-GB" i="1">
                                    <a:latin typeface="Cambria Math" panose="02040503050406030204" pitchFamily="18" charset="0"/>
                                  </a:rPr>
                                </m:ctrlPr>
                              </m:sSubSupPr>
                              <m:e>
                                <m:r>
                                  <a:rPr lang="en-GB" b="0" i="1" smtClean="0">
                                    <a:latin typeface="Cambria Math" panose="02040503050406030204" pitchFamily="18" charset="0"/>
                                  </a:rPr>
                                  <m:t>𝑐</m:t>
                                </m:r>
                              </m:e>
                              <m:sub>
                                <m:r>
                                  <a:rPr lang="en-GB" i="1">
                                    <a:latin typeface="Cambria Math" panose="02040503050406030204" pitchFamily="18" charset="0"/>
                                  </a:rPr>
                                  <m:t>3</m:t>
                                </m:r>
                              </m:sub>
                              <m:sup>
                                <m:r>
                                  <a:rPr lang="en-GB" i="1">
                                    <a:latin typeface="Cambria Math" panose="02040503050406030204" pitchFamily="18" charset="0"/>
                                  </a:rPr>
                                  <m:t>2</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𝑐</m:t>
                                </m:r>
                              </m:e>
                              <m:sub>
                                <m:r>
                                  <a:rPr lang="en-GB" i="1">
                                    <a:latin typeface="Cambria Math" panose="02040503050406030204" pitchFamily="18" charset="0"/>
                                  </a:rPr>
                                  <m:t>𝑥</m:t>
                                </m:r>
                              </m:sub>
                              <m:sup>
                                <m:r>
                                  <a:rPr lang="en-GB" i="1">
                                    <a:latin typeface="Cambria Math" panose="02040503050406030204" pitchFamily="18" charset="0"/>
                                  </a:rPr>
                                  <m:t>2</m:t>
                                </m:r>
                              </m:sup>
                            </m:sSubSup>
                          </m:e>
                        </m:rad>
                        <m:r>
                          <a:rPr lang="en-GB" i="1">
                            <a:latin typeface="Cambria Math" panose="02040503050406030204" pitchFamily="18" charset="0"/>
                          </a:rPr>
                          <m:t>+</m:t>
                        </m:r>
                        <m:r>
                          <a:rPr lang="en-GB" i="1">
                            <a:latin typeface="Cambria Math" panose="02040503050406030204" pitchFamily="18" charset="0"/>
                          </a:rPr>
                          <m:t>𝑈</m:t>
                        </m:r>
                      </m:num>
                      <m:den>
                        <m:sSub>
                          <m:sSubPr>
                            <m:ctrlPr>
                              <a:rPr lang="en-GB" i="1">
                                <a:latin typeface="Cambria Math" panose="02040503050406030204" pitchFamily="18" charset="0"/>
                              </a:rPr>
                            </m:ctrlPr>
                          </m:sSubPr>
                          <m:e>
                            <m:r>
                              <a:rPr lang="en-GB" i="1">
                                <a:latin typeface="Cambria Math" panose="02040503050406030204" pitchFamily="18" charset="0"/>
                              </a:rPr>
                              <m:t>𝑐</m:t>
                            </m:r>
                          </m:e>
                          <m:sub>
                            <m:r>
                              <a:rPr lang="en-GB" i="1">
                                <a:latin typeface="Cambria Math" panose="02040503050406030204" pitchFamily="18" charset="0"/>
                              </a:rPr>
                              <m:t>𝑥</m:t>
                            </m:r>
                          </m:sub>
                        </m:sSub>
                      </m:den>
                    </m:f>
                  </m:oMath>
                </a14:m>
                <a:endParaRPr lang="en-GB" dirty="0"/>
              </a:p>
              <a:p>
                <a:pPr marL="0" indent="0">
                  <a:buNone/>
                </a:pPr>
                <a:r>
                  <a:rPr lang="en-GB" dirty="0"/>
                  <a:t>And therefore, </a:t>
                </a:r>
                <a14:m>
                  <m:oMath xmlns:m="http://schemas.openxmlformats.org/officeDocument/2006/math">
                    <m:func>
                      <m:funcPr>
                        <m:ctrlPr>
                          <a:rPr lang="en-GB" i="1" smtClean="0">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𝛼</m:t>
                            </m:r>
                          </m:e>
                          <m:sub>
                            <m:r>
                              <a:rPr lang="en-GB" b="0" i="1" smtClean="0">
                                <a:latin typeface="Cambria Math" panose="02040503050406030204" pitchFamily="18" charset="0"/>
                              </a:rPr>
                              <m:t>2</m:t>
                            </m:r>
                          </m:sub>
                        </m:sSub>
                        <m:r>
                          <a:rPr lang="en-GB" b="0" i="1" smtClean="0">
                            <a:latin typeface="Cambria Math" panose="02040503050406030204" pitchFamily="18" charset="0"/>
                          </a:rPr>
                          <m:t>=</m:t>
                        </m:r>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sSub>
                              <m:sSubPr>
                                <m:ctrlPr>
                                  <a:rPr lang="en-GB" i="1">
                                    <a:latin typeface="Cambria Math" panose="02040503050406030204" pitchFamily="18" charset="0"/>
                                  </a:rPr>
                                </m:ctrlPr>
                              </m:sSubPr>
                              <m:e>
                                <m:r>
                                  <a:rPr lang="en-GB" i="1">
                                    <a:latin typeface="Cambria Math" panose="02040503050406030204" pitchFamily="18" charset="0"/>
                                  </a:rPr>
                                  <m:t>𝛽</m:t>
                                </m:r>
                              </m:e>
                              <m:sub>
                                <m:r>
                                  <a:rPr lang="en-GB" b="0" i="1" smtClean="0">
                                    <a:latin typeface="Cambria Math" panose="02040503050406030204" pitchFamily="18" charset="0"/>
                                  </a:rPr>
                                  <m:t>3</m:t>
                                </m:r>
                              </m:sub>
                            </m:sSub>
                          </m:e>
                        </m:func>
                      </m:e>
                    </m:func>
                  </m:oMath>
                </a14:m>
                <a:endParaRPr lang="en-GB" dirty="0"/>
              </a:p>
              <a:p>
                <a:pPr marL="0" indent="0">
                  <a:buNone/>
                </a:pPr>
                <a:endParaRPr lang="en-GB" dirty="0"/>
              </a:p>
            </p:txBody>
          </p:sp>
        </mc:Choice>
        <mc:Fallback>
          <p:sp>
            <p:nvSpPr>
              <p:cNvPr id="3" name="Content Placeholder 2">
                <a:extLst>
                  <a:ext uri="{FF2B5EF4-FFF2-40B4-BE49-F238E27FC236}">
                    <a16:creationId xmlns:a16="http://schemas.microsoft.com/office/drawing/2014/main" id="{19147F18-570E-4A30-A08A-C6B5E55A7423}"/>
                  </a:ext>
                </a:extLst>
              </p:cNvPr>
              <p:cNvSpPr>
                <a:spLocks noGrp="1" noRot="1" noChangeAspect="1" noMove="1" noResize="1" noEditPoints="1" noAdjustHandles="1" noChangeArrowheads="1" noChangeShapeType="1" noTextEdit="1"/>
              </p:cNvSpPr>
              <p:nvPr>
                <p:ph idx="1"/>
              </p:nvPr>
            </p:nvSpPr>
            <p:spPr>
              <a:blipFill>
                <a:blip r:embed="rId2"/>
                <a:stretch>
                  <a:fillRect l="-1043" t="-2801" b="-3782"/>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C37AB376-4CA8-8713-2103-32F837388DEF}"/>
              </a:ext>
            </a:extLst>
          </p:cNvPr>
          <p:cNvSpPr txBox="1"/>
          <p:nvPr/>
        </p:nvSpPr>
        <p:spPr>
          <a:xfrm>
            <a:off x="10255624" y="4240306"/>
            <a:ext cx="1873623" cy="646331"/>
          </a:xfrm>
          <a:prstGeom prst="rect">
            <a:avLst/>
          </a:prstGeom>
          <a:noFill/>
        </p:spPr>
        <p:txBody>
          <a:bodyPr wrap="square" rtlCol="0">
            <a:spAutoFit/>
          </a:bodyPr>
          <a:lstStyle/>
          <a:p>
            <a:r>
              <a:rPr lang="en-GB" dirty="0"/>
              <a:t>(Inverted flow coefficient)</a:t>
            </a:r>
          </a:p>
        </p:txBody>
      </p:sp>
    </p:spTree>
    <p:extLst>
      <p:ext uri="{BB962C8B-B14F-4D97-AF65-F5344CB8AC3E}">
        <p14:creationId xmlns:p14="http://schemas.microsoft.com/office/powerpoint/2010/main" val="3375965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CD0F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7BFD-711D-41A7-A5F5-0BA4AD7AD190}"/>
              </a:ext>
            </a:extLst>
          </p:cNvPr>
          <p:cNvSpPr>
            <a:spLocks noGrp="1"/>
          </p:cNvSpPr>
          <p:nvPr>
            <p:ph type="title"/>
          </p:nvPr>
        </p:nvSpPr>
        <p:spPr>
          <a:xfrm>
            <a:off x="838200" y="0"/>
            <a:ext cx="10515600" cy="1325563"/>
          </a:xfrm>
        </p:spPr>
        <p:txBody>
          <a:bodyPr/>
          <a:lstStyle/>
          <a:p>
            <a:r>
              <a:rPr lang="en-GB" dirty="0"/>
              <a:t>Design process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B453BF-8C4F-449F-B4E2-5FEB1F583A6C}"/>
                  </a:ext>
                </a:extLst>
              </p:cNvPr>
              <p:cNvSpPr>
                <a:spLocks noGrp="1"/>
              </p:cNvSpPr>
              <p:nvPr>
                <p:ph idx="1"/>
              </p:nvPr>
            </p:nvSpPr>
            <p:spPr>
              <a:xfrm>
                <a:off x="92765" y="1046922"/>
                <a:ext cx="11820939" cy="5618921"/>
              </a:xfrm>
            </p:spPr>
            <p:txBody>
              <a:bodyPr>
                <a:normAutofit lnSpcReduction="10000"/>
              </a:bodyPr>
              <a:lstStyle/>
              <a:p>
                <a:pPr marL="0" indent="0">
                  <a:buNone/>
                </a:pPr>
                <a:r>
                  <a:rPr lang="en-GB" sz="2400" dirty="0">
                    <a:effectLst/>
                    <a:latin typeface="Calibri" panose="020F0502020204030204" pitchFamily="34" charset="0"/>
                    <a:ea typeface="Calibri" panose="020F0502020204030204" pitchFamily="34" charset="0"/>
                    <a:cs typeface="Times New Roman" panose="02020603050405020304" pitchFamily="18" charset="0"/>
                  </a:rPr>
                  <a:t>Given a particular flow coefficient, stage loading coefficient, and reaction, the blade angles can be determined, the mean radius and velocity in the channel can be related, and conditions of the fluid at each point can be determined.</a:t>
                </a:r>
              </a:p>
              <a:p>
                <a:pPr marL="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GB" sz="2400" i="1">
                          <a:effectLst/>
                          <a:latin typeface="Cambria Math" panose="02040503050406030204" pitchFamily="18" charset="0"/>
                          <a:ea typeface="Calibri" panose="020F0502020204030204" pitchFamily="34" charset="0"/>
                          <a:cs typeface="Times New Roman" panose="02020603050405020304" pitchFamily="18" charset="0"/>
                        </a:rPr>
                        <m:t>𝜓</m:t>
                      </m:r>
                      <m:r>
                        <a:rPr lang="en-GB"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400" i="1">
                                  <a:effectLst/>
                                  <a:latin typeface="Cambria Math" panose="02040503050406030204" pitchFamily="18" charset="0"/>
                                  <a:ea typeface="Calibri" panose="020F0502020204030204" pitchFamily="34" charset="0"/>
                                  <a:cs typeface="Times New Roman" panose="02020603050405020304" pitchFamily="18" charset="0"/>
                                </a:rPr>
                                <m:t>h</m:t>
                              </m:r>
                            </m:e>
                            <m:sub>
                              <m:r>
                                <a:rPr lang="en-GB" sz="2400" i="1">
                                  <a:effectLst/>
                                  <a:latin typeface="Cambria Math" panose="02040503050406030204" pitchFamily="18" charset="0"/>
                                  <a:ea typeface="Calibri" panose="020F0502020204030204" pitchFamily="34" charset="0"/>
                                  <a:cs typeface="Times New Roman" panose="02020603050405020304" pitchFamily="18" charset="0"/>
                                </a:rPr>
                                <m:t>0</m:t>
                              </m:r>
                            </m:sub>
                          </m:sSub>
                        </m:num>
                        <m:den>
                          <m:sSup>
                            <m:sSup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GB" sz="2400" i="1">
                                  <a:effectLst/>
                                  <a:latin typeface="Cambria Math" panose="02040503050406030204" pitchFamily="18" charset="0"/>
                                  <a:ea typeface="Calibri" panose="020F0502020204030204" pitchFamily="34" charset="0"/>
                                  <a:cs typeface="Times New Roman" panose="02020603050405020304" pitchFamily="18" charset="0"/>
                                </a:rPr>
                                <m:t>𝑈</m:t>
                              </m:r>
                            </m:e>
                            <m:sup>
                              <m:r>
                                <a:rPr lang="en-GB" sz="2400" i="1">
                                  <a:effectLst/>
                                  <a:latin typeface="Cambria Math" panose="02040503050406030204" pitchFamily="18" charset="0"/>
                                  <a:ea typeface="Calibri" panose="020F0502020204030204" pitchFamily="34" charset="0"/>
                                  <a:cs typeface="Times New Roman" panose="02020603050405020304" pitchFamily="18" charset="0"/>
                                </a:rPr>
                                <m:t>2</m:t>
                              </m:r>
                            </m:sup>
                          </m:sSup>
                        </m:den>
                      </m:f>
                      <m:r>
                        <a:rPr lang="en-GB"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400" i="1">
                                  <a:effectLst/>
                                  <a:latin typeface="Cambria Math" panose="02040503050406030204" pitchFamily="18" charset="0"/>
                                  <a:ea typeface="Calibri" panose="020F0502020204030204" pitchFamily="34" charset="0"/>
                                  <a:cs typeface="Times New Roman" panose="02020603050405020304" pitchFamily="18" charset="0"/>
                                </a:rPr>
                                <m:t>𝑤</m:t>
                              </m:r>
                            </m:e>
                            <m:sub>
                              <m:r>
                                <a:rPr lang="en-GB" sz="2400" i="1">
                                  <a:effectLst/>
                                  <a:latin typeface="Cambria Math" panose="02040503050406030204" pitchFamily="18" charset="0"/>
                                  <a:ea typeface="Calibri" panose="020F0502020204030204" pitchFamily="34" charset="0"/>
                                  <a:cs typeface="Times New Roman" panose="02020603050405020304" pitchFamily="18" charset="0"/>
                                </a:rPr>
                                <m:t>𝜃</m:t>
                              </m:r>
                              <m:r>
                                <a:rPr lang="en-GB" sz="2400" i="1">
                                  <a:effectLst/>
                                  <a:latin typeface="Cambria Math" panose="02040503050406030204" pitchFamily="18" charset="0"/>
                                  <a:ea typeface="Calibri" panose="020F0502020204030204" pitchFamily="34" charset="0"/>
                                  <a:cs typeface="Times New Roman" panose="02020603050405020304" pitchFamily="18" charset="0"/>
                                </a:rPr>
                                <m:t>3</m:t>
                              </m:r>
                            </m:sub>
                          </m:sSub>
                          <m:r>
                            <a:rPr lang="en-GB" sz="24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400" i="1">
                                  <a:effectLst/>
                                  <a:latin typeface="Cambria Math" panose="02040503050406030204" pitchFamily="18" charset="0"/>
                                  <a:ea typeface="Calibri" panose="020F0502020204030204" pitchFamily="34" charset="0"/>
                                  <a:cs typeface="Times New Roman" panose="02020603050405020304" pitchFamily="18" charset="0"/>
                                </a:rPr>
                                <m:t>𝑤</m:t>
                              </m:r>
                            </m:e>
                            <m:sub>
                              <m:r>
                                <a:rPr lang="en-GB" sz="2400" i="1">
                                  <a:effectLst/>
                                  <a:latin typeface="Cambria Math" panose="02040503050406030204" pitchFamily="18" charset="0"/>
                                  <a:ea typeface="Calibri" panose="020F0502020204030204" pitchFamily="34" charset="0"/>
                                  <a:cs typeface="Times New Roman" panose="02020603050405020304" pitchFamily="18" charset="0"/>
                                </a:rPr>
                                <m:t>𝜃</m:t>
                              </m:r>
                              <m:r>
                                <a:rPr lang="en-GB" sz="2400" i="1">
                                  <a:effectLst/>
                                  <a:latin typeface="Cambria Math" panose="02040503050406030204" pitchFamily="18" charset="0"/>
                                  <a:ea typeface="Calibri" panose="020F0502020204030204" pitchFamily="34" charset="0"/>
                                  <a:cs typeface="Times New Roman" panose="02020603050405020304" pitchFamily="18" charset="0"/>
                                </a:rPr>
                                <m:t>2</m:t>
                              </m:r>
                            </m:sub>
                          </m:sSub>
                        </m:num>
                        <m:den>
                          <m:r>
                            <a:rPr lang="en-GB" sz="2400" i="1">
                              <a:effectLst/>
                              <a:latin typeface="Cambria Math" panose="02040503050406030204" pitchFamily="18" charset="0"/>
                              <a:ea typeface="Calibri" panose="020F0502020204030204" pitchFamily="34" charset="0"/>
                              <a:cs typeface="Times New Roman" panose="02020603050405020304" pitchFamily="18" charset="0"/>
                            </a:rPr>
                            <m:t>𝑈</m:t>
                          </m:r>
                        </m:den>
                      </m:f>
                      <m:r>
                        <a:rPr lang="en-GB" sz="2400" i="1">
                          <a:effectLst/>
                          <a:latin typeface="Cambria Math" panose="02040503050406030204" pitchFamily="18" charset="0"/>
                          <a:ea typeface="Calibri" panose="020F0502020204030204" pitchFamily="34" charset="0"/>
                          <a:cs typeface="Times New Roman" panose="02020603050405020304" pitchFamily="18" charset="0"/>
                        </a:rPr>
                        <m:t>=∅</m:t>
                      </m:r>
                      <m:d>
                        <m:d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2400" i="1">
                              <a:effectLst/>
                              <a:latin typeface="Cambria Math" panose="02040503050406030204" pitchFamily="18" charset="0"/>
                              <a:ea typeface="Calibri" panose="020F0502020204030204" pitchFamily="34" charset="0"/>
                              <a:cs typeface="Times New Roman" panose="02020603050405020304" pitchFamily="18" charset="0"/>
                            </a:rPr>
                            <m:t>𝑡𝑎𝑛</m:t>
                          </m:r>
                          <m:sSub>
                            <m:sSub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400" i="1">
                                  <a:effectLst/>
                                  <a:latin typeface="Cambria Math" panose="02040503050406030204" pitchFamily="18" charset="0"/>
                                  <a:ea typeface="Calibri" panose="020F0502020204030204" pitchFamily="34" charset="0"/>
                                  <a:cs typeface="Times New Roman" panose="02020603050405020304" pitchFamily="18" charset="0"/>
                                </a:rPr>
                                <m:t>𝛽</m:t>
                              </m:r>
                            </m:e>
                            <m:sub>
                              <m:r>
                                <a:rPr lang="en-GB" sz="2400" i="1">
                                  <a:effectLst/>
                                  <a:latin typeface="Cambria Math" panose="02040503050406030204" pitchFamily="18" charset="0"/>
                                  <a:ea typeface="Calibri" panose="020F0502020204030204" pitchFamily="34" charset="0"/>
                                  <a:cs typeface="Times New Roman" panose="02020603050405020304" pitchFamily="18" charset="0"/>
                                </a:rPr>
                                <m:t>3</m:t>
                              </m:r>
                            </m:sub>
                          </m:sSub>
                          <m:r>
                            <a:rPr lang="en-GB" sz="2400" i="1">
                              <a:effectLst/>
                              <a:latin typeface="Cambria Math" panose="02040503050406030204" pitchFamily="18" charset="0"/>
                              <a:ea typeface="Calibri" panose="020F0502020204030204" pitchFamily="34" charset="0"/>
                              <a:cs typeface="Times New Roman" panose="02020603050405020304" pitchFamily="18" charset="0"/>
                            </a:rPr>
                            <m:t>+</m:t>
                          </m:r>
                          <m:r>
                            <a:rPr lang="en-GB" sz="2400" i="1">
                              <a:effectLst/>
                              <a:latin typeface="Cambria Math" panose="02040503050406030204" pitchFamily="18" charset="0"/>
                              <a:ea typeface="Calibri" panose="020F0502020204030204" pitchFamily="34" charset="0"/>
                              <a:cs typeface="Times New Roman" panose="02020603050405020304" pitchFamily="18" charset="0"/>
                            </a:rPr>
                            <m:t>𝑡𝑎𝑛</m:t>
                          </m:r>
                          <m:sSub>
                            <m:sSub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400" i="1">
                                  <a:effectLst/>
                                  <a:latin typeface="Cambria Math" panose="02040503050406030204" pitchFamily="18" charset="0"/>
                                  <a:ea typeface="Calibri" panose="020F0502020204030204" pitchFamily="34" charset="0"/>
                                  <a:cs typeface="Times New Roman" panose="02020603050405020304" pitchFamily="18" charset="0"/>
                                </a:rPr>
                                <m:t>𝛽</m:t>
                              </m:r>
                            </m:e>
                            <m:sub>
                              <m:r>
                                <a:rPr lang="en-GB" sz="2400" i="1">
                                  <a:effectLst/>
                                  <a:latin typeface="Cambria Math" panose="02040503050406030204" pitchFamily="18" charset="0"/>
                                  <a:ea typeface="Calibri" panose="020F0502020204030204" pitchFamily="34" charset="0"/>
                                  <a:cs typeface="Times New Roman" panose="02020603050405020304" pitchFamily="18" charset="0"/>
                                </a:rPr>
                                <m:t>2</m:t>
                              </m:r>
                            </m:sub>
                          </m:sSub>
                        </m:e>
                      </m:d>
                    </m:oMath>
                  </m:oMathPara>
                </a14:m>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𝑅</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𝜙</m:t>
                      </m:r>
                      <m:f>
                        <m:fPr>
                          <m:type m:val="lin"/>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d>
                            <m:dPr>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2400" i="1">
                                  <a:effectLst/>
                                  <a:latin typeface="Cambria Math" panose="02040503050406030204" pitchFamily="18" charset="0"/>
                                  <a:ea typeface="Calibri" panose="020F0502020204030204" pitchFamily="34" charset="0"/>
                                  <a:cs typeface="Times New Roman" panose="02020603050405020304" pitchFamily="18" charset="0"/>
                                </a:rPr>
                                <m:t>𝑡𝑎𝑛</m:t>
                              </m:r>
                              <m:sSub>
                                <m:sSub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400" i="1">
                                      <a:effectLst/>
                                      <a:latin typeface="Cambria Math" panose="02040503050406030204" pitchFamily="18" charset="0"/>
                                      <a:ea typeface="Calibri" panose="020F0502020204030204" pitchFamily="34" charset="0"/>
                                      <a:cs typeface="Times New Roman" panose="02020603050405020304" pitchFamily="18" charset="0"/>
                                    </a:rPr>
                                    <m:t>𝛽</m:t>
                                  </m:r>
                                </m:e>
                                <m:sub>
                                  <m:r>
                                    <a:rPr lang="en-GB" sz="2400" i="1">
                                      <a:effectLst/>
                                      <a:latin typeface="Cambria Math" panose="02040503050406030204" pitchFamily="18" charset="0"/>
                                      <a:ea typeface="Calibri" panose="020F0502020204030204" pitchFamily="34" charset="0"/>
                                      <a:cs typeface="Times New Roman" panose="02020603050405020304" pitchFamily="18" charset="0"/>
                                    </a:rPr>
                                    <m:t>3</m:t>
                                  </m:r>
                                </m:sub>
                              </m:sSub>
                              <m:r>
                                <a:rPr lang="en-GB" sz="2400" i="1">
                                  <a:effectLst/>
                                  <a:latin typeface="Cambria Math" panose="02040503050406030204" pitchFamily="18" charset="0"/>
                                  <a:ea typeface="Calibri" panose="020F0502020204030204" pitchFamily="34" charset="0"/>
                                  <a:cs typeface="Times New Roman" panose="02020603050405020304" pitchFamily="18" charset="0"/>
                                </a:rPr>
                                <m:t>−</m:t>
                              </m:r>
                              <m:r>
                                <a:rPr lang="en-GB" sz="2400" i="1">
                                  <a:effectLst/>
                                  <a:latin typeface="Cambria Math" panose="02040503050406030204" pitchFamily="18" charset="0"/>
                                  <a:ea typeface="Calibri" panose="020F0502020204030204" pitchFamily="34" charset="0"/>
                                  <a:cs typeface="Times New Roman" panose="02020603050405020304" pitchFamily="18" charset="0"/>
                                </a:rPr>
                                <m:t>𝑡𝑎𝑛</m:t>
                              </m:r>
                              <m:sSub>
                                <m:sSubPr>
                                  <m:ctrlPr>
                                    <a:rPr lang="en-GB"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400" i="1">
                                      <a:effectLst/>
                                      <a:latin typeface="Cambria Math" panose="02040503050406030204" pitchFamily="18" charset="0"/>
                                      <a:ea typeface="Calibri" panose="020F0502020204030204" pitchFamily="34" charset="0"/>
                                      <a:cs typeface="Times New Roman" panose="02020603050405020304" pitchFamily="18" charset="0"/>
                                    </a:rPr>
                                    <m:t>𝛽</m:t>
                                  </m:r>
                                </m:e>
                                <m:sub>
                                  <m:r>
                                    <a:rPr lang="en-GB" sz="2400" i="1">
                                      <a:effectLst/>
                                      <a:latin typeface="Cambria Math" panose="02040503050406030204" pitchFamily="18" charset="0"/>
                                      <a:ea typeface="Calibri" panose="020F0502020204030204" pitchFamily="34" charset="0"/>
                                      <a:cs typeface="Times New Roman" panose="02020603050405020304" pitchFamily="18" charset="0"/>
                                    </a:rPr>
                                    <m:t>2</m:t>
                                  </m:r>
                                </m:sub>
                              </m:sSub>
                            </m:e>
                          </m:d>
                        </m:num>
                        <m:den>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GB" sz="2400" dirty="0">
                    <a:effectLst/>
                    <a:latin typeface="Calibri" panose="020F0502020204030204" pitchFamily="34" charset="0"/>
                    <a:ea typeface="Calibri" panose="020F0502020204030204" pitchFamily="34" charset="0"/>
                    <a:cs typeface="Times New Roman" panose="02020603050405020304" pitchFamily="18" charset="0"/>
                  </a:rPr>
                  <a:t>solve for tan </a:t>
                </a:r>
                <a:r>
                  <a:rPr lang="en-GB" sz="24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GB" sz="2400" dirty="0">
                    <a:effectLst/>
                    <a:latin typeface="Calibri" panose="020F0502020204030204" pitchFamily="34" charset="0"/>
                    <a:ea typeface="Calibri" panose="020F0502020204030204" pitchFamily="34" charset="0"/>
                    <a:cs typeface="Times New Roman" panose="02020603050405020304" pitchFamily="18" charset="0"/>
                  </a:rPr>
                  <a:t> terms:</a:t>
                </a:r>
              </a:p>
              <a:p>
                <a:pPr marL="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𝑡𝑎𝑛</m:t>
                      </m:r>
                      <m:sSub>
                        <m:sSubPr>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𝛽</m:t>
                          </m:r>
                        </m:e>
                        <m:sub>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f>
                            <m:fPr>
                              <m:type m:val="skw"/>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𝜓</m:t>
                              </m:r>
                            </m:num>
                            <m:den>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𝑅</m:t>
                          </m:r>
                        </m:num>
                        <m:den>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𝜙</m:t>
                          </m:r>
                        </m:den>
                      </m:f>
                    </m:oMath>
                  </m:oMathPara>
                </a14:m>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𝑡𝑎𝑛</m:t>
                      </m:r>
                      <m:sSub>
                        <m:sSubPr>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𝛽</m:t>
                          </m:r>
                        </m:e>
                        <m:sub>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f>
                            <m:fPr>
                              <m:type m:val="skw"/>
                              <m:ctrlPr>
                                <a:rPr lang="en-GB"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𝜓</m:t>
                              </m:r>
                            </m:num>
                            <m:den>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𝑅</m:t>
                          </m:r>
                        </m:num>
                        <m:den>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𝜙</m:t>
                          </m:r>
                        </m:den>
                      </m:f>
                    </m:oMath>
                  </m:oMathPara>
                </a14:m>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400" dirty="0"/>
                  <a:t>Now we can use these in an example</a:t>
                </a:r>
              </a:p>
            </p:txBody>
          </p:sp>
        </mc:Choice>
        <mc:Fallback xmlns="">
          <p:sp>
            <p:nvSpPr>
              <p:cNvPr id="3" name="Content Placeholder 2">
                <a:extLst>
                  <a:ext uri="{FF2B5EF4-FFF2-40B4-BE49-F238E27FC236}">
                    <a16:creationId xmlns:a16="http://schemas.microsoft.com/office/drawing/2014/main" id="{21B453BF-8C4F-449F-B4E2-5FEB1F583A6C}"/>
                  </a:ext>
                </a:extLst>
              </p:cNvPr>
              <p:cNvSpPr>
                <a:spLocks noGrp="1" noRot="1" noChangeAspect="1" noMove="1" noResize="1" noEditPoints="1" noAdjustHandles="1" noChangeArrowheads="1" noChangeShapeType="1" noTextEdit="1"/>
              </p:cNvSpPr>
              <p:nvPr>
                <p:ph idx="1"/>
              </p:nvPr>
            </p:nvSpPr>
            <p:spPr>
              <a:xfrm>
                <a:off x="92765" y="1046922"/>
                <a:ext cx="11820939" cy="5618921"/>
              </a:xfrm>
              <a:blipFill>
                <a:blip r:embed="rId2"/>
                <a:stretch>
                  <a:fillRect l="-774" t="-2063" b="-119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48A38B26-6534-EC82-62A8-9B53A2274941}"/>
                  </a:ext>
                </a:extLst>
              </p:cNvPr>
              <p:cNvSpPr txBox="1"/>
              <p:nvPr/>
            </p:nvSpPr>
            <p:spPr>
              <a:xfrm>
                <a:off x="9152965" y="6222837"/>
                <a:ext cx="3128682" cy="35997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u="none" strike="noStrike" kern="1200" cap="none" spc="0" normalizeH="0" baseline="0" noProof="0" dirty="0">
                    <a:ln>
                      <a:noFill/>
                    </a:ln>
                    <a:solidFill>
                      <a:prstClr val="black"/>
                    </a:solidFill>
                    <a:effectLst/>
                    <a:uLnTx/>
                    <a:uFillTx/>
                    <a:cs typeface="+mn-cs"/>
                  </a:rPr>
                  <a:t>Slide 30,  </a:t>
                </a:r>
                <a14:m>
                  <m:oMath xmlns:m="http://schemas.openxmlformats.org/officeDocument/2006/math">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𝜓</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f>
                      <m:f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fPr>
                      <m:num>
                        <m:sSub>
                          <m:sSub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sSub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h</m:t>
                            </m:r>
                          </m:e>
                          <m:sub>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0</m:t>
                            </m:r>
                          </m:sub>
                        </m:sSub>
                      </m:num>
                      <m:den>
                        <m:sSup>
                          <m:sSup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sSupPr>
                          <m:e>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𝑈</m:t>
                            </m:r>
                          </m:e>
                          <m:sup>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2</m:t>
                            </m:r>
                          </m:sup>
                        </m:sSup>
                      </m:den>
                    </m:f>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f>
                      <m:f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fPr>
                      <m:num>
                        <m:r>
                          <m:rPr>
                            <m:sty m:val="p"/>
                          </m:rPr>
                          <a:rPr kumimoji="0" lang="en-GB" sz="1200" b="0" i="0" u="none" strike="noStrike" kern="1200" cap="none" spc="0" normalizeH="0" baseline="0" noProof="0">
                            <a:ln>
                              <a:noFill/>
                            </a:ln>
                            <a:solidFill>
                              <a:prstClr val="black"/>
                            </a:solidFill>
                            <a:effectLst/>
                            <a:uLnTx/>
                            <a:uFillTx/>
                            <a:latin typeface="Cambria Math" panose="02040503050406030204" pitchFamily="18" charset="0"/>
                            <a:cs typeface="+mn-cs"/>
                          </a:rPr>
                          <m:t>Δ</m:t>
                        </m:r>
                        <m:sSub>
                          <m:sSub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sSubPr>
                          <m:e>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𝑐</m:t>
                            </m:r>
                          </m:e>
                          <m:sub>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𝜃</m:t>
                            </m:r>
                          </m:sub>
                        </m:sSub>
                      </m:num>
                      <m:den>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𝑈</m:t>
                        </m:r>
                      </m:den>
                    </m:f>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f>
                      <m:f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fPr>
                      <m:num>
                        <m:sSub>
                          <m:sSub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sSub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𝑐</m:t>
                            </m:r>
                          </m:e>
                          <m:sub>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𝜃</m:t>
                            </m:r>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3</m:t>
                            </m:r>
                          </m:sub>
                        </m:sSub>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m:t>
                        </m:r>
                        <m:sSub>
                          <m:sSub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𝑐</m:t>
                            </m:r>
                          </m:e>
                          <m:sub>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𝜃</m:t>
                            </m:r>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2</m:t>
                            </m:r>
                          </m:sub>
                        </m:sSub>
                      </m:num>
                      <m:den>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𝑈</m:t>
                        </m:r>
                      </m:den>
                    </m:f>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f>
                      <m:f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fPr>
                      <m:num>
                        <m:sSub>
                          <m:sSub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sSubPr>
                          <m:e>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𝑤</m:t>
                            </m:r>
                          </m:e>
                          <m:sub>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𝜃</m:t>
                            </m:r>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3</m:t>
                            </m:r>
                          </m:sub>
                        </m:sSub>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sSub>
                          <m:sSub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ctrlPr>
                          </m:sSubPr>
                          <m:e>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𝑤</m:t>
                            </m:r>
                          </m:e>
                          <m:sub>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𝜃</m:t>
                            </m:r>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2</m:t>
                            </m:r>
                          </m:sub>
                        </m:sSub>
                      </m:num>
                      <m:den>
                        <m:r>
                          <a:rPr kumimoji="0" lang="en-GB" sz="1200" b="0" i="1" u="none" strike="noStrike" kern="1200" cap="none" spc="0" normalizeH="0" baseline="0" noProof="0">
                            <a:ln>
                              <a:noFill/>
                            </a:ln>
                            <a:solidFill>
                              <a:prstClr val="black"/>
                            </a:solidFill>
                            <a:effectLst/>
                            <a:uLnTx/>
                            <a:uFillTx/>
                            <a:latin typeface="Cambria Math" panose="02040503050406030204" pitchFamily="18" charset="0"/>
                            <a:cs typeface="+mn-cs"/>
                          </a:rPr>
                          <m:t>𝑈</m:t>
                        </m:r>
                      </m:den>
                    </m:f>
                  </m:oMath>
                </a14:m>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p:sp>
            <p:nvSpPr>
              <p:cNvPr id="11" name="TextBox 10">
                <a:extLst>
                  <a:ext uri="{FF2B5EF4-FFF2-40B4-BE49-F238E27FC236}">
                    <a16:creationId xmlns:a16="http://schemas.microsoft.com/office/drawing/2014/main" id="{48A38B26-6534-EC82-62A8-9B53A2274941}"/>
                  </a:ext>
                </a:extLst>
              </p:cNvPr>
              <p:cNvSpPr txBox="1">
                <a:spLocks noRot="1" noChangeAspect="1" noMove="1" noResize="1" noEditPoints="1" noAdjustHandles="1" noChangeArrowheads="1" noChangeShapeType="1" noTextEdit="1"/>
              </p:cNvSpPr>
              <p:nvPr/>
            </p:nvSpPr>
            <p:spPr>
              <a:xfrm>
                <a:off x="9152965" y="6222837"/>
                <a:ext cx="3128682" cy="359970"/>
              </a:xfrm>
              <a:prstGeom prst="rect">
                <a:avLst/>
              </a:prstGeom>
              <a:blipFill>
                <a:blip r:embed="rId3"/>
                <a:stretch>
                  <a:fillRect b="-3390"/>
                </a:stretch>
              </a:blipFill>
            </p:spPr>
            <p:txBody>
              <a:bodyPr/>
              <a:lstStyle/>
              <a:p>
                <a:r>
                  <a:rPr lang="en-GB">
                    <a:noFill/>
                  </a:rPr>
                  <a:t> </a:t>
                </a:r>
              </a:p>
            </p:txBody>
          </p:sp>
        </mc:Fallback>
      </mc:AlternateContent>
    </p:spTree>
    <p:extLst>
      <p:ext uri="{BB962C8B-B14F-4D97-AF65-F5344CB8AC3E}">
        <p14:creationId xmlns:p14="http://schemas.microsoft.com/office/powerpoint/2010/main" val="985761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CD0F4"/>
        </a:solidFill>
        <a:effectLst/>
      </p:bgPr>
    </p:bg>
    <p:spTree>
      <p:nvGrpSpPr>
        <p:cNvPr id="1" name=""/>
        <p:cNvGrpSpPr/>
        <p:nvPr/>
      </p:nvGrpSpPr>
      <p:grpSpPr>
        <a:xfrm>
          <a:off x="0" y="0"/>
          <a:ext cx="0" cy="0"/>
          <a:chOff x="0" y="0"/>
          <a:chExt cx="0" cy="0"/>
        </a:xfrm>
      </p:grpSpPr>
      <p:sp>
        <p:nvSpPr>
          <p:cNvPr id="3" name="TextBox 2"/>
          <p:cNvSpPr txBox="1"/>
          <p:nvPr/>
        </p:nvSpPr>
        <p:spPr>
          <a:xfrm>
            <a:off x="360607" y="1558344"/>
            <a:ext cx="1137204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Example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 turbine stage has a desired flow coefficient of 0.8, reaction of zero and stage loading of 5.1.  Find the entry and exit relative flow angles and sketch the velocity triangles; calculate the axial velocity and given that the blade speed is 100 m/s, calculate the swirl angles,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ans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72.6</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 see next slide, 80 m/s, 62.5, 77.3]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itle 14"/>
          <p:cNvSpPr>
            <a:spLocks noGrp="1"/>
          </p:cNvSpPr>
          <p:nvPr>
            <p:ph type="title"/>
          </p:nvPr>
        </p:nvSpPr>
        <p:spPr/>
        <p:txBody>
          <a:bodyPr/>
          <a:lstStyle/>
          <a:p>
            <a:r>
              <a:rPr lang="en-GB" dirty="0"/>
              <a:t>Design of turbine stage using parameters</a:t>
            </a:r>
          </a:p>
        </p:txBody>
      </p:sp>
    </p:spTree>
    <p:extLst>
      <p:ext uri="{BB962C8B-B14F-4D97-AF65-F5344CB8AC3E}">
        <p14:creationId xmlns:p14="http://schemas.microsoft.com/office/powerpoint/2010/main" val="2794129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CD0F4"/>
        </a:solidFill>
        <a:effectLst/>
      </p:bgPr>
    </p:bg>
    <p:spTree>
      <p:nvGrpSpPr>
        <p:cNvPr id="1" name=""/>
        <p:cNvGrpSpPr/>
        <p:nvPr/>
      </p:nvGrpSpPr>
      <p:grpSpPr>
        <a:xfrm>
          <a:off x="0" y="0"/>
          <a:ext cx="0" cy="0"/>
          <a:chOff x="0" y="0"/>
          <a:chExt cx="0" cy="0"/>
        </a:xfrm>
      </p:grpSpPr>
      <p:sp>
        <p:nvSpPr>
          <p:cNvPr id="23" name="Rectangle 8">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10">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Freeform: Shape 12">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3332614-9E6B-43B2-8601-EA07D23E85E3}"/>
              </a:ext>
            </a:extLst>
          </p:cNvPr>
          <p:cNvPicPr/>
          <p:nvPr/>
        </p:nvPicPr>
        <p:blipFill>
          <a:blip r:embed="rId3"/>
          <a:stretch>
            <a:fillRect/>
          </a:stretch>
        </p:blipFill>
        <p:spPr>
          <a:xfrm>
            <a:off x="3236181" y="2070386"/>
            <a:ext cx="5462546" cy="2760960"/>
          </a:xfrm>
          <a:prstGeom prst="rect">
            <a:avLst/>
          </a:prstGeom>
        </p:spPr>
      </p:pic>
    </p:spTree>
    <p:extLst>
      <p:ext uri="{BB962C8B-B14F-4D97-AF65-F5344CB8AC3E}">
        <p14:creationId xmlns:p14="http://schemas.microsoft.com/office/powerpoint/2010/main" val="7288721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CD0F4"/>
        </a:solidFill>
        <a:effectLst/>
      </p:bgPr>
    </p:bg>
    <p:spTree>
      <p:nvGrpSpPr>
        <p:cNvPr id="1" name=""/>
        <p:cNvGrpSpPr/>
        <p:nvPr/>
      </p:nvGrpSpPr>
      <p:grpSpPr>
        <a:xfrm>
          <a:off x="0" y="0"/>
          <a:ext cx="0" cy="0"/>
          <a:chOff x="0" y="0"/>
          <a:chExt cx="0" cy="0"/>
        </a:xfrm>
      </p:grpSpPr>
      <p:sp>
        <p:nvSpPr>
          <p:cNvPr id="2" name="TextBox 1"/>
          <p:cNvSpPr txBox="1"/>
          <p:nvPr/>
        </p:nvSpPr>
        <p:spPr>
          <a:xfrm>
            <a:off x="360608" y="218941"/>
            <a:ext cx="1107583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Example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Given the blades in the previous question are at a mean radius of 0.15m and that the blade height is 0.01m, and that the static pressure and temperature at nozzle exit are 8 bar and 1600K and the gas is air with R = 287 J/</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kgK</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calculate the mass flow rate.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ans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1.313 kg/s]</a:t>
            </a:r>
          </a:p>
        </p:txBody>
      </p:sp>
    </p:spTree>
    <p:extLst>
      <p:ext uri="{BB962C8B-B14F-4D97-AF65-F5344CB8AC3E}">
        <p14:creationId xmlns:p14="http://schemas.microsoft.com/office/powerpoint/2010/main" val="33205545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5719</TotalTime>
  <Words>3243</Words>
  <Application>Microsoft Office PowerPoint</Application>
  <PresentationFormat>Widescreen</PresentationFormat>
  <Paragraphs>380</Paragraphs>
  <Slides>42</Slides>
  <Notes>0</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Brush Script MT</vt:lpstr>
      <vt:lpstr>Calibri</vt:lpstr>
      <vt:lpstr>Calibri Light</vt:lpstr>
      <vt:lpstr>Cambria Math</vt:lpstr>
      <vt:lpstr>Comic Sans MS</vt:lpstr>
      <vt:lpstr>Symbol</vt:lpstr>
      <vt:lpstr>Times New Roman</vt:lpstr>
      <vt:lpstr>Office Theme</vt:lpstr>
      <vt:lpstr>Turbomachines – part 1 Introduction</vt:lpstr>
      <vt:lpstr>Content of this section</vt:lpstr>
      <vt:lpstr>PowerPoint Presentation</vt:lpstr>
      <vt:lpstr>Turbomachines have a natural axis</vt:lpstr>
      <vt:lpstr>Flow direction in turbomachines</vt:lpstr>
      <vt:lpstr>Velocities defining power and machine type</vt:lpstr>
      <vt:lpstr>Relating thermodynamics to fluids in turbines and compressors</vt:lpstr>
      <vt:lpstr>Inner peace…..the Euler work equation</vt:lpstr>
      <vt:lpstr>Example – Euler work</vt:lpstr>
      <vt:lpstr>Entropy</vt:lpstr>
      <vt:lpstr>Rothalpy – ro(tational stagnation en)thalpy</vt:lpstr>
      <vt:lpstr>How to get the rothalpy in terms of w</vt:lpstr>
      <vt:lpstr>Fluids</vt:lpstr>
      <vt:lpstr>Turbomachine material to cover</vt:lpstr>
      <vt:lpstr>PowerPoint Presentation</vt:lpstr>
      <vt:lpstr>Turbomachinery part 2</vt:lpstr>
      <vt:lpstr>Axial flow turbomachines</vt:lpstr>
      <vt:lpstr>Definition of compressor and turbine stage </vt:lpstr>
      <vt:lpstr>PowerPoint Presentation</vt:lpstr>
      <vt:lpstr>2D velocity analysis – axial flow simplification</vt:lpstr>
      <vt:lpstr>Blade profile</vt:lpstr>
      <vt:lpstr>Work for the stage</vt:lpstr>
      <vt:lpstr>Compressor row design</vt:lpstr>
      <vt:lpstr>Compressor row design</vt:lpstr>
      <vt:lpstr>A compressor drags the flow</vt:lpstr>
      <vt:lpstr>Turbine row design</vt:lpstr>
      <vt:lpstr>PowerPoint Presentation</vt:lpstr>
      <vt:lpstr>Axial turbine design - Zweifel criterion (for incompressible) interpretation – determines optimum s/l</vt:lpstr>
      <vt:lpstr>PowerPoint Presentation</vt:lpstr>
      <vt:lpstr>Mean line design of gas turbines – incompressible flow assumed</vt:lpstr>
      <vt:lpstr>PowerPoint Presentation</vt:lpstr>
      <vt:lpstr>The repeating or normal stage</vt:lpstr>
      <vt:lpstr>Mean line design of gas turbines</vt:lpstr>
      <vt:lpstr>GEC Alstom IP steam turbine – blade height and mean radius changes</vt:lpstr>
      <vt:lpstr>GEC Alstom LP steam turbine – large blade height</vt:lpstr>
      <vt:lpstr>Turbine blades significant twist when radius change increases</vt:lpstr>
      <vt:lpstr>Stage reaction combined velocity triangles</vt:lpstr>
      <vt:lpstr>Proving the points</vt:lpstr>
      <vt:lpstr>Design process</vt:lpstr>
      <vt:lpstr>Design of turbine stage using parameters</vt:lpstr>
      <vt:lpstr>PowerPoint Presentation</vt:lpstr>
      <vt:lpstr>PowerPoint Presentation</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Turbomachinery and compressible flow</dc:title>
  <dc:creator>Donald Giddings</dc:creator>
  <cp:lastModifiedBy>Donald Giddings (staff)</cp:lastModifiedBy>
  <cp:revision>179</cp:revision>
  <dcterms:created xsi:type="dcterms:W3CDTF">2019-02-20T10:39:08Z</dcterms:created>
  <dcterms:modified xsi:type="dcterms:W3CDTF">2024-02-07T10:42:15Z</dcterms:modified>
</cp:coreProperties>
</file>