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75" r:id="rId2"/>
    <p:sldId id="276" r:id="rId3"/>
    <p:sldId id="256" r:id="rId4"/>
    <p:sldId id="257" r:id="rId5"/>
    <p:sldId id="258" r:id="rId6"/>
    <p:sldId id="306" r:id="rId7"/>
    <p:sldId id="259" r:id="rId8"/>
    <p:sldId id="305" r:id="rId9"/>
    <p:sldId id="260" r:id="rId10"/>
    <p:sldId id="261" r:id="rId11"/>
    <p:sldId id="303" r:id="rId12"/>
    <p:sldId id="262" r:id="rId13"/>
    <p:sldId id="304" r:id="rId14"/>
  </p:sldIdLst>
  <p:sldSz cx="9144000" cy="6858000" type="screen4x3"/>
  <p:notesSz cx="6810375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75BBA7-C081-4EF0-8469-0F215C2BD25E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30BF98C-0A9F-4C06-920A-AE999F61887C}">
      <dgm:prSet/>
      <dgm:spPr/>
      <dgm:t>
        <a:bodyPr/>
        <a:lstStyle/>
        <a:p>
          <a:r>
            <a:rPr lang="en-GB"/>
            <a:t>State: condition of a fluid in a particular region, defined by properties</a:t>
          </a:r>
          <a:endParaRPr lang="en-US"/>
        </a:p>
      </dgm:t>
    </dgm:pt>
    <dgm:pt modelId="{ED99544A-6608-4B9E-A1D1-B222E932DE44}" type="parTrans" cxnId="{C4E3087B-FF04-4AE6-8570-5D5B8735BD06}">
      <dgm:prSet/>
      <dgm:spPr/>
      <dgm:t>
        <a:bodyPr/>
        <a:lstStyle/>
        <a:p>
          <a:endParaRPr lang="en-US"/>
        </a:p>
      </dgm:t>
    </dgm:pt>
    <dgm:pt modelId="{5F49A331-BA3C-43FB-ABA8-F4CA4C8B3D41}" type="sibTrans" cxnId="{C4E3087B-FF04-4AE6-8570-5D5B8735BD06}">
      <dgm:prSet/>
      <dgm:spPr/>
      <dgm:t>
        <a:bodyPr/>
        <a:lstStyle/>
        <a:p>
          <a:endParaRPr lang="en-US"/>
        </a:p>
      </dgm:t>
    </dgm:pt>
    <dgm:pt modelId="{D4C3FB33-1F11-43D0-BFE5-3F455FCEBFF2}">
      <dgm:prSet/>
      <dgm:spPr/>
      <dgm:t>
        <a:bodyPr/>
        <a:lstStyle/>
        <a:p>
          <a:r>
            <a:rPr lang="en-GB"/>
            <a:t>Property: a measurable, variable, characteristic of a fluid</a:t>
          </a:r>
          <a:endParaRPr lang="en-US"/>
        </a:p>
      </dgm:t>
    </dgm:pt>
    <dgm:pt modelId="{693126C4-1FDA-4861-82A7-9B674C411C7C}" type="parTrans" cxnId="{EF63EB8E-96F3-4504-A653-5EC29339D222}">
      <dgm:prSet/>
      <dgm:spPr/>
      <dgm:t>
        <a:bodyPr/>
        <a:lstStyle/>
        <a:p>
          <a:endParaRPr lang="en-US"/>
        </a:p>
      </dgm:t>
    </dgm:pt>
    <dgm:pt modelId="{CC3E53DD-440B-4C13-BA39-B0C215806E14}" type="sibTrans" cxnId="{EF63EB8E-96F3-4504-A653-5EC29339D222}">
      <dgm:prSet/>
      <dgm:spPr/>
      <dgm:t>
        <a:bodyPr/>
        <a:lstStyle/>
        <a:p>
          <a:endParaRPr lang="en-US"/>
        </a:p>
      </dgm:t>
    </dgm:pt>
    <dgm:pt modelId="{582E99E3-364D-4368-91F9-93D1B26BA4F5}">
      <dgm:prSet/>
      <dgm:spPr/>
      <dgm:t>
        <a:bodyPr/>
        <a:lstStyle/>
        <a:p>
          <a:r>
            <a:rPr lang="en-GB"/>
            <a:t>System: a region of a fluid contained by real and/or virtual boundaries</a:t>
          </a:r>
          <a:endParaRPr lang="en-US"/>
        </a:p>
      </dgm:t>
    </dgm:pt>
    <dgm:pt modelId="{8799DEAA-F138-49E4-8480-265263BE0C4B}" type="parTrans" cxnId="{2B2F25A6-A489-4D6A-A4A3-F74C1A4925E2}">
      <dgm:prSet/>
      <dgm:spPr/>
      <dgm:t>
        <a:bodyPr/>
        <a:lstStyle/>
        <a:p>
          <a:endParaRPr lang="en-US"/>
        </a:p>
      </dgm:t>
    </dgm:pt>
    <dgm:pt modelId="{7A968E05-C889-4BDF-9A23-B589D9A29F76}" type="sibTrans" cxnId="{2B2F25A6-A489-4D6A-A4A3-F74C1A4925E2}">
      <dgm:prSet/>
      <dgm:spPr/>
      <dgm:t>
        <a:bodyPr/>
        <a:lstStyle/>
        <a:p>
          <a:endParaRPr lang="en-US"/>
        </a:p>
      </dgm:t>
    </dgm:pt>
    <dgm:pt modelId="{D6464F19-534B-4FAB-A75A-74F603387CF7}" type="pres">
      <dgm:prSet presAssocID="{8B75BBA7-C081-4EF0-8469-0F215C2BD25E}" presName="Name0" presStyleCnt="0">
        <dgm:presLayoutVars>
          <dgm:dir/>
          <dgm:animLvl val="lvl"/>
          <dgm:resizeHandles val="exact"/>
        </dgm:presLayoutVars>
      </dgm:prSet>
      <dgm:spPr/>
    </dgm:pt>
    <dgm:pt modelId="{F20683B6-1566-4392-9D87-7E720B51C63C}" type="pres">
      <dgm:prSet presAssocID="{582E99E3-364D-4368-91F9-93D1B26BA4F5}" presName="boxAndChildren" presStyleCnt="0"/>
      <dgm:spPr/>
    </dgm:pt>
    <dgm:pt modelId="{42E8B73F-3D99-45EF-8609-51BEB066403C}" type="pres">
      <dgm:prSet presAssocID="{582E99E3-364D-4368-91F9-93D1B26BA4F5}" presName="parentTextBox" presStyleLbl="node1" presStyleIdx="0" presStyleCnt="3"/>
      <dgm:spPr/>
    </dgm:pt>
    <dgm:pt modelId="{B2A57A03-D489-4A40-9CE4-BED2F1CFB8F3}" type="pres">
      <dgm:prSet presAssocID="{CC3E53DD-440B-4C13-BA39-B0C215806E14}" presName="sp" presStyleCnt="0"/>
      <dgm:spPr/>
    </dgm:pt>
    <dgm:pt modelId="{112DA1ED-FF98-492D-AA5D-069C528E481A}" type="pres">
      <dgm:prSet presAssocID="{D4C3FB33-1F11-43D0-BFE5-3F455FCEBFF2}" presName="arrowAndChildren" presStyleCnt="0"/>
      <dgm:spPr/>
    </dgm:pt>
    <dgm:pt modelId="{27800724-09F4-4031-AB14-BF44F84CEBDB}" type="pres">
      <dgm:prSet presAssocID="{D4C3FB33-1F11-43D0-BFE5-3F455FCEBFF2}" presName="parentTextArrow" presStyleLbl="node1" presStyleIdx="1" presStyleCnt="3"/>
      <dgm:spPr/>
    </dgm:pt>
    <dgm:pt modelId="{44155E23-36C3-4AE6-99CC-2943AA5B6FD8}" type="pres">
      <dgm:prSet presAssocID="{5F49A331-BA3C-43FB-ABA8-F4CA4C8B3D41}" presName="sp" presStyleCnt="0"/>
      <dgm:spPr/>
    </dgm:pt>
    <dgm:pt modelId="{9E8A3F05-E8A7-4676-86BF-250A740A92D3}" type="pres">
      <dgm:prSet presAssocID="{A30BF98C-0A9F-4C06-920A-AE999F61887C}" presName="arrowAndChildren" presStyleCnt="0"/>
      <dgm:spPr/>
    </dgm:pt>
    <dgm:pt modelId="{CB0F513D-8B35-4CF8-A675-EA7A237C652C}" type="pres">
      <dgm:prSet presAssocID="{A30BF98C-0A9F-4C06-920A-AE999F61887C}" presName="parentTextArrow" presStyleLbl="node1" presStyleIdx="2" presStyleCnt="3"/>
      <dgm:spPr/>
    </dgm:pt>
  </dgm:ptLst>
  <dgm:cxnLst>
    <dgm:cxn modelId="{431EFD32-75B2-4587-8A51-19CA3490DC44}" type="presOf" srcId="{8B75BBA7-C081-4EF0-8469-0F215C2BD25E}" destId="{D6464F19-534B-4FAB-A75A-74F603387CF7}" srcOrd="0" destOrd="0" presId="urn:microsoft.com/office/officeart/2005/8/layout/process4"/>
    <dgm:cxn modelId="{3718A33E-0999-4209-BF40-D082BA2996F5}" type="presOf" srcId="{A30BF98C-0A9F-4C06-920A-AE999F61887C}" destId="{CB0F513D-8B35-4CF8-A675-EA7A237C652C}" srcOrd="0" destOrd="0" presId="urn:microsoft.com/office/officeart/2005/8/layout/process4"/>
    <dgm:cxn modelId="{B9A76F6D-1411-4DCC-BF36-83A656094B20}" type="presOf" srcId="{D4C3FB33-1F11-43D0-BFE5-3F455FCEBFF2}" destId="{27800724-09F4-4031-AB14-BF44F84CEBDB}" srcOrd="0" destOrd="0" presId="urn:microsoft.com/office/officeart/2005/8/layout/process4"/>
    <dgm:cxn modelId="{C4E3087B-FF04-4AE6-8570-5D5B8735BD06}" srcId="{8B75BBA7-C081-4EF0-8469-0F215C2BD25E}" destId="{A30BF98C-0A9F-4C06-920A-AE999F61887C}" srcOrd="0" destOrd="0" parTransId="{ED99544A-6608-4B9E-A1D1-B222E932DE44}" sibTransId="{5F49A331-BA3C-43FB-ABA8-F4CA4C8B3D41}"/>
    <dgm:cxn modelId="{EF63EB8E-96F3-4504-A653-5EC29339D222}" srcId="{8B75BBA7-C081-4EF0-8469-0F215C2BD25E}" destId="{D4C3FB33-1F11-43D0-BFE5-3F455FCEBFF2}" srcOrd="1" destOrd="0" parTransId="{693126C4-1FDA-4861-82A7-9B674C411C7C}" sibTransId="{CC3E53DD-440B-4C13-BA39-B0C215806E14}"/>
    <dgm:cxn modelId="{2B2F25A6-A489-4D6A-A4A3-F74C1A4925E2}" srcId="{8B75BBA7-C081-4EF0-8469-0F215C2BD25E}" destId="{582E99E3-364D-4368-91F9-93D1B26BA4F5}" srcOrd="2" destOrd="0" parTransId="{8799DEAA-F138-49E4-8480-265263BE0C4B}" sibTransId="{7A968E05-C889-4BDF-9A23-B589D9A29F76}"/>
    <dgm:cxn modelId="{F997E8B4-C316-4D04-BF7D-50B3132321D0}" type="presOf" srcId="{582E99E3-364D-4368-91F9-93D1B26BA4F5}" destId="{42E8B73F-3D99-45EF-8609-51BEB066403C}" srcOrd="0" destOrd="0" presId="urn:microsoft.com/office/officeart/2005/8/layout/process4"/>
    <dgm:cxn modelId="{8EF25480-1473-4361-9A8E-F8999AA2A10E}" type="presParOf" srcId="{D6464F19-534B-4FAB-A75A-74F603387CF7}" destId="{F20683B6-1566-4392-9D87-7E720B51C63C}" srcOrd="0" destOrd="0" presId="urn:microsoft.com/office/officeart/2005/8/layout/process4"/>
    <dgm:cxn modelId="{AFA036C5-9B07-4B70-86ED-2594AE11DE37}" type="presParOf" srcId="{F20683B6-1566-4392-9D87-7E720B51C63C}" destId="{42E8B73F-3D99-45EF-8609-51BEB066403C}" srcOrd="0" destOrd="0" presId="urn:microsoft.com/office/officeart/2005/8/layout/process4"/>
    <dgm:cxn modelId="{18390D67-383A-404E-BF95-A84196471D06}" type="presParOf" srcId="{D6464F19-534B-4FAB-A75A-74F603387CF7}" destId="{B2A57A03-D489-4A40-9CE4-BED2F1CFB8F3}" srcOrd="1" destOrd="0" presId="urn:microsoft.com/office/officeart/2005/8/layout/process4"/>
    <dgm:cxn modelId="{C8B17935-23E7-4CD8-B2C8-E0B50E986484}" type="presParOf" srcId="{D6464F19-534B-4FAB-A75A-74F603387CF7}" destId="{112DA1ED-FF98-492D-AA5D-069C528E481A}" srcOrd="2" destOrd="0" presId="urn:microsoft.com/office/officeart/2005/8/layout/process4"/>
    <dgm:cxn modelId="{667AEB15-1160-4EB2-94C0-1695792D2262}" type="presParOf" srcId="{112DA1ED-FF98-492D-AA5D-069C528E481A}" destId="{27800724-09F4-4031-AB14-BF44F84CEBDB}" srcOrd="0" destOrd="0" presId="urn:microsoft.com/office/officeart/2005/8/layout/process4"/>
    <dgm:cxn modelId="{E9269B07-0FF7-46C8-BBB1-B640F3086E0C}" type="presParOf" srcId="{D6464F19-534B-4FAB-A75A-74F603387CF7}" destId="{44155E23-36C3-4AE6-99CC-2943AA5B6FD8}" srcOrd="3" destOrd="0" presId="urn:microsoft.com/office/officeart/2005/8/layout/process4"/>
    <dgm:cxn modelId="{43368178-4DCE-45AD-9DCE-CCC8EA2E91A9}" type="presParOf" srcId="{D6464F19-534B-4FAB-A75A-74F603387CF7}" destId="{9E8A3F05-E8A7-4676-86BF-250A740A92D3}" srcOrd="4" destOrd="0" presId="urn:microsoft.com/office/officeart/2005/8/layout/process4"/>
    <dgm:cxn modelId="{FC1C537E-EBB7-46C9-96BC-3C07EFD07D47}" type="presParOf" srcId="{9E8A3F05-E8A7-4676-86BF-250A740A92D3}" destId="{CB0F513D-8B35-4CF8-A675-EA7A237C652C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E8B73F-3D99-45EF-8609-51BEB066403C}">
      <dsp:nvSpPr>
        <dsp:cNvPr id="0" name=""/>
        <dsp:cNvSpPr/>
      </dsp:nvSpPr>
      <dsp:spPr>
        <a:xfrm>
          <a:off x="0" y="4095487"/>
          <a:ext cx="5122926" cy="134423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System: a region of a fluid contained by real and/or virtual boundaries</a:t>
          </a:r>
          <a:endParaRPr lang="en-US" sz="2300" kern="1200"/>
        </a:p>
      </dsp:txBody>
      <dsp:txXfrm>
        <a:off x="0" y="4095487"/>
        <a:ext cx="5122926" cy="1344230"/>
      </dsp:txXfrm>
    </dsp:sp>
    <dsp:sp modelId="{27800724-09F4-4031-AB14-BF44F84CEBDB}">
      <dsp:nvSpPr>
        <dsp:cNvPr id="0" name=""/>
        <dsp:cNvSpPr/>
      </dsp:nvSpPr>
      <dsp:spPr>
        <a:xfrm rot="10800000">
          <a:off x="0" y="2048224"/>
          <a:ext cx="5122926" cy="2067426"/>
        </a:xfrm>
        <a:prstGeom prst="upArrowCallou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Property: a measurable, variable, characteristic of a fluid</a:t>
          </a:r>
          <a:endParaRPr lang="en-US" sz="2300" kern="1200"/>
        </a:p>
      </dsp:txBody>
      <dsp:txXfrm rot="10800000">
        <a:off x="0" y="2048224"/>
        <a:ext cx="5122926" cy="1343351"/>
      </dsp:txXfrm>
    </dsp:sp>
    <dsp:sp modelId="{CB0F513D-8B35-4CF8-A675-EA7A237C652C}">
      <dsp:nvSpPr>
        <dsp:cNvPr id="0" name=""/>
        <dsp:cNvSpPr/>
      </dsp:nvSpPr>
      <dsp:spPr>
        <a:xfrm rot="10800000">
          <a:off x="0" y="961"/>
          <a:ext cx="5122926" cy="2067426"/>
        </a:xfrm>
        <a:prstGeom prst="upArrowCallou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State: condition of a fluid in a particular region, defined by properties</a:t>
          </a:r>
          <a:endParaRPr lang="en-US" sz="2300" kern="1200"/>
        </a:p>
      </dsp:txBody>
      <dsp:txXfrm rot="10800000">
        <a:off x="0" y="961"/>
        <a:ext cx="5122926" cy="13433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7636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5B006A-619D-48CB-B048-C3044E3B4783}" type="datetimeFigureOut">
              <a:rPr lang="en-GB" smtClean="0"/>
              <a:t>02/10/2022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7636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6D5CA5-FDBD-4D6D-8B57-6B929D6DD5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07270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21.33333" units="1/cm"/>
          <inkml:channelProperty channel="Y" name="resolution" value="23.52941" units="1/cm"/>
          <inkml:channelProperty channel="T" name="resolution" value="1" units="1/dev"/>
        </inkml:channelProperties>
      </inkml:inkSource>
      <inkml:timestamp xml:id="ts0" timeString="2019-09-30T13:10:36.336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23288 4215 0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7CEEBB-EE31-482B-A2E2-528D1ABD0714}" type="datetimeFigureOut">
              <a:rPr lang="en-GB" smtClean="0"/>
              <a:t>02/10/2022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694"/>
            <a:ext cx="544830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2623DE-C571-4476-A999-D95BED326F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2863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Pg7hOxFItI" TargetMode="External"/><Relationship Id="rId2" Type="http://schemas.openxmlformats.org/officeDocument/2006/relationships/hyperlink" Target="https://www.youtube.com/watch?v=73txXT21aZU&amp;list=PLUXfvjXFn-cwgW73q93398k8l2ZLP4mh5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Fmaq_ZAccA&amp;feature=youtu.be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iapws.org/relguide/IF97-Rev.html" TargetMode="External"/><Relationship Id="rId2" Type="http://schemas.openxmlformats.org/officeDocument/2006/relationships/hyperlink" Target="http://iapws.org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Thermodynamics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Introductory bit</a:t>
            </a:r>
          </a:p>
        </p:txBody>
      </p:sp>
    </p:spTree>
    <p:extLst>
      <p:ext uri="{BB962C8B-B14F-4D97-AF65-F5344CB8AC3E}">
        <p14:creationId xmlns:p14="http://schemas.microsoft.com/office/powerpoint/2010/main" val="2254024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GB" sz="3100" dirty="0"/>
              <a:t>Dr </a:t>
            </a:r>
            <a:r>
              <a:rPr lang="en-GB" sz="3100" dirty="0" err="1"/>
              <a:t>D.Giddings</a:t>
            </a:r>
            <a:r>
              <a:rPr lang="en-GB" sz="3100" dirty="0"/>
              <a:t>, Coates Building, </a:t>
            </a:r>
            <a:r>
              <a:rPr lang="en-GB" sz="3100" dirty="0" err="1"/>
              <a:t>C33</a:t>
            </a:r>
            <a:r>
              <a:rPr lang="en-GB" sz="3100" dirty="0"/>
              <a:t>, donald.giddings@nottingham.ac.uk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915400" cy="4525963"/>
          </a:xfrm>
        </p:spPr>
        <p:txBody>
          <a:bodyPr>
            <a:noAutofit/>
          </a:bodyPr>
          <a:lstStyle/>
          <a:p>
            <a:pPr lvl="0"/>
            <a:r>
              <a:rPr lang="en-GB" sz="2800" b="1" dirty="0"/>
              <a:t>Properties of steam and gases</a:t>
            </a:r>
            <a:r>
              <a:rPr lang="en-GB" sz="2800" dirty="0"/>
              <a:t> – 2 lecture hours, 1 seminar hour</a:t>
            </a:r>
          </a:p>
          <a:p>
            <a:r>
              <a:rPr lang="en-GB" sz="2800" b="1" dirty="0">
                <a:solidFill>
                  <a:srgbClr val="0070C0"/>
                </a:solidFill>
              </a:rPr>
              <a:t>Refrigeration and air conditioning</a:t>
            </a:r>
            <a:r>
              <a:rPr lang="en-GB" sz="2800" dirty="0">
                <a:solidFill>
                  <a:srgbClr val="0070C0"/>
                </a:solidFill>
              </a:rPr>
              <a:t> – 4 lecture hours, 2 seminar hours</a:t>
            </a:r>
          </a:p>
          <a:p>
            <a:r>
              <a:rPr lang="en-GB" sz="2800" b="1" dirty="0"/>
              <a:t>Vapour power cycles</a:t>
            </a:r>
            <a:r>
              <a:rPr lang="en-GB" sz="2800" dirty="0"/>
              <a:t> – 3 lecture hours, 2 seminar hours</a:t>
            </a:r>
          </a:p>
          <a:p>
            <a:pPr lvl="0"/>
            <a:r>
              <a:rPr lang="en-GB" sz="2800" b="1" dirty="0"/>
              <a:t>Reciprocating compressors</a:t>
            </a:r>
            <a:r>
              <a:rPr lang="en-GB" sz="2800" dirty="0"/>
              <a:t> – 3 lecture hours, 1 seminar hour</a:t>
            </a:r>
          </a:p>
          <a:p>
            <a:pPr lvl="0"/>
            <a:r>
              <a:rPr lang="en-GB" sz="2800" b="1" dirty="0"/>
              <a:t>Combustion chemistry</a:t>
            </a:r>
            <a:r>
              <a:rPr lang="en-GB" sz="2800" dirty="0"/>
              <a:t> – 4 lecture hours, 2 seminar hours</a:t>
            </a:r>
          </a:p>
          <a:p>
            <a:pPr lvl="0"/>
            <a:r>
              <a:rPr lang="en-GB" sz="2800" b="1" dirty="0"/>
              <a:t>Convective heat transfer correlations</a:t>
            </a:r>
            <a:r>
              <a:rPr lang="en-GB" sz="2800" dirty="0"/>
              <a:t> – 2 lecture hours, 1 seminar hour</a:t>
            </a:r>
          </a:p>
          <a:p>
            <a:pPr lvl="0"/>
            <a:r>
              <a:rPr lang="en-GB" sz="2800" b="1" dirty="0"/>
              <a:t>Heat exchangers</a:t>
            </a:r>
            <a:r>
              <a:rPr lang="en-GB" sz="2800" dirty="0"/>
              <a:t> – 3 lecture hours, 2 seminar hours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95300" y="2240668"/>
            <a:ext cx="8229600" cy="947666"/>
          </a:xfrm>
          <a:prstGeom prst="roundRect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3733800" y="2667266"/>
            <a:ext cx="4495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Coursework on this topic</a:t>
            </a:r>
          </a:p>
        </p:txBody>
      </p:sp>
    </p:spTree>
    <p:extLst>
      <p:ext uri="{BB962C8B-B14F-4D97-AF65-F5344CB8AC3E}">
        <p14:creationId xmlns:p14="http://schemas.microsoft.com/office/powerpoint/2010/main" val="3187994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52400"/>
            <a:ext cx="7772400" cy="1470025"/>
          </a:xfrm>
        </p:spPr>
        <p:txBody>
          <a:bodyPr/>
          <a:lstStyle/>
          <a:p>
            <a:r>
              <a:rPr lang="en-GB" dirty="0"/>
              <a:t>Topic 1: Properties of Steam, water, refrigerants and Gases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2552700"/>
            <a:ext cx="6400800" cy="1752600"/>
          </a:xfrm>
        </p:spPr>
        <p:txBody>
          <a:bodyPr/>
          <a:lstStyle/>
          <a:p>
            <a:r>
              <a:rPr lang="en-GB" dirty="0" err="1"/>
              <a:t>MMME2047</a:t>
            </a:r>
            <a:endParaRPr lang="en-GB" dirty="0"/>
          </a:p>
          <a:p>
            <a:r>
              <a:rPr lang="en-GB" dirty="0"/>
              <a:t>Thermodynamics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B496701-F91B-42D1-8A0A-215B9ED146B9}"/>
                  </a:ext>
                </a:extLst>
              </p14:cNvPr>
              <p14:cNvContentPartPr/>
              <p14:nvPr/>
            </p14:nvContentPartPr>
            <p14:xfrm>
              <a:off x="8383680" y="1517400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B496701-F91B-42D1-8A0A-215B9ED146B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74320" y="150804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7597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Fluid properties, learning objectives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Understand the concept of state, property, and phase;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understand the difference between </a:t>
            </a:r>
            <a:r>
              <a:rPr lang="en-GB" i="1" u="sng" dirty="0"/>
              <a:t>thermodynamic</a:t>
            </a:r>
            <a:r>
              <a:rPr lang="en-GB" dirty="0"/>
              <a:t> and </a:t>
            </a:r>
            <a:r>
              <a:rPr lang="en-GB" i="1" u="sng" dirty="0"/>
              <a:t>transport</a:t>
            </a:r>
            <a:r>
              <a:rPr lang="en-GB" dirty="0"/>
              <a:t> properties of fluids;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extract and use data from saturated water and steam tables sorted in order of temperature and pressure;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extract data from superheated steam tables;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Extract viscosity and conductivity and other properties of gases and liquids from tables;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use linear interpolation to extract data from the tables which is between the tabulated data points</a:t>
            </a:r>
          </a:p>
        </p:txBody>
      </p:sp>
    </p:spTree>
    <p:extLst>
      <p:ext uri="{BB962C8B-B14F-4D97-AF65-F5344CB8AC3E}">
        <p14:creationId xmlns:p14="http://schemas.microsoft.com/office/powerpoint/2010/main" val="478310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1073089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working fluid can be used in a machine, previously met in </a:t>
            </a:r>
            <a:r>
              <a:rPr lang="en-US" dirty="0" err="1"/>
              <a:t>TF1</a:t>
            </a:r>
            <a:r>
              <a:rPr lang="en-US" dirty="0"/>
              <a:t> and called a heat engine, because it produces work from heat.  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1840858"/>
            <a:ext cx="8534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Reciprocating steam engines were the most straightforward application initially; this would be a good point to watch the link on Moodle to a glass steam engine (image of link below).  But the efficiency was generally poor.</a:t>
            </a:r>
          </a:p>
          <a:p>
            <a:endParaRPr lang="en-US" dirty="0"/>
          </a:p>
          <a:p>
            <a:r>
              <a:rPr lang="en-US" dirty="0"/>
              <a:t>Large steam turbines, with high efficiency are used now.  A fly through video of a CGI steam turbine is found on the link on Moodle.  We’ll be coming back to those.</a:t>
            </a:r>
          </a:p>
          <a:p>
            <a:endParaRPr lang="en-US" dirty="0"/>
          </a:p>
          <a:p>
            <a:r>
              <a:rPr lang="en-US" dirty="0"/>
              <a:t>In both cases, the energy of the steam decreases as it produces work to the devices connected outside of these work producing components of a system.  The property changes of the steam are related directly to the energy out.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E6D83C-5D2C-9A2A-FD57-34E9B977E223}"/>
              </a:ext>
            </a:extLst>
          </p:cNvPr>
          <p:cNvSpPr txBox="1"/>
          <p:nvPr/>
        </p:nvSpPr>
        <p:spPr>
          <a:xfrm>
            <a:off x="152400" y="4703180"/>
            <a:ext cx="8839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u="sng" dirty="0">
                <a:solidFill>
                  <a:srgbClr val="005597"/>
                </a:solidFill>
                <a:effectLst/>
                <a:latin typeface="Circular"/>
                <a:hlinkClick r:id="rId2"/>
              </a:rPr>
              <a:t>https://</a:t>
            </a:r>
            <a:r>
              <a:rPr lang="en-GB" b="0" i="0" u="sng" dirty="0" err="1">
                <a:solidFill>
                  <a:srgbClr val="005597"/>
                </a:solidFill>
                <a:effectLst/>
                <a:latin typeface="Circular"/>
                <a:hlinkClick r:id="rId2"/>
              </a:rPr>
              <a:t>www.youtube.com</a:t>
            </a:r>
            <a:r>
              <a:rPr lang="en-GB" b="0" i="0" u="sng" dirty="0">
                <a:solidFill>
                  <a:srgbClr val="005597"/>
                </a:solidFill>
                <a:effectLst/>
                <a:latin typeface="Circular"/>
                <a:hlinkClick r:id="rId2"/>
              </a:rPr>
              <a:t>/</a:t>
            </a:r>
            <a:r>
              <a:rPr lang="en-GB" b="0" i="0" u="sng" dirty="0" err="1">
                <a:solidFill>
                  <a:srgbClr val="005597"/>
                </a:solidFill>
                <a:effectLst/>
                <a:latin typeface="Circular"/>
                <a:hlinkClick r:id="rId2"/>
              </a:rPr>
              <a:t>watch?v</a:t>
            </a:r>
            <a:r>
              <a:rPr lang="en-GB" b="0" i="0" u="sng" dirty="0">
                <a:solidFill>
                  <a:srgbClr val="005597"/>
                </a:solidFill>
                <a:effectLst/>
                <a:latin typeface="Circular"/>
                <a:hlinkClick r:id="rId2"/>
              </a:rPr>
              <a:t>=</a:t>
            </a:r>
            <a:r>
              <a:rPr lang="en-GB" b="0" i="0" u="sng" dirty="0" err="1">
                <a:solidFill>
                  <a:srgbClr val="005597"/>
                </a:solidFill>
                <a:effectLst/>
                <a:latin typeface="Circular"/>
                <a:hlinkClick r:id="rId2"/>
              </a:rPr>
              <a:t>73txXT21aZU&amp;list</a:t>
            </a:r>
            <a:r>
              <a:rPr lang="en-GB" b="0" i="0" u="sng" dirty="0">
                <a:solidFill>
                  <a:srgbClr val="005597"/>
                </a:solidFill>
                <a:effectLst/>
                <a:latin typeface="Circular"/>
                <a:hlinkClick r:id="rId2"/>
              </a:rPr>
              <a:t>=</a:t>
            </a:r>
            <a:r>
              <a:rPr lang="en-GB" b="0" i="0" u="sng" dirty="0" err="1">
                <a:solidFill>
                  <a:srgbClr val="005597"/>
                </a:solidFill>
                <a:effectLst/>
                <a:latin typeface="Circular"/>
                <a:hlinkClick r:id="rId2"/>
              </a:rPr>
              <a:t>PLUXfvjXFn-cwgW73q93398k8l2ZLP4mh5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0C91F3-945D-3389-23E3-8406D538D0CB}"/>
              </a:ext>
            </a:extLst>
          </p:cNvPr>
          <p:cNvSpPr txBox="1"/>
          <p:nvPr/>
        </p:nvSpPr>
        <p:spPr>
          <a:xfrm>
            <a:off x="152400" y="5562600"/>
            <a:ext cx="9525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</a:t>
            </a:r>
            <a:r>
              <a:rPr lang="en-GB" dirty="0" err="1">
                <a:hlinkClick r:id="rId3"/>
              </a:rPr>
              <a:t>www.youtube.com</a:t>
            </a:r>
            <a:r>
              <a:rPr lang="en-GB" dirty="0">
                <a:hlinkClick r:id="rId3"/>
              </a:rPr>
              <a:t>/</a:t>
            </a:r>
            <a:r>
              <a:rPr lang="en-GB" dirty="0" err="1">
                <a:hlinkClick r:id="rId3"/>
              </a:rPr>
              <a:t>watch?v</a:t>
            </a:r>
            <a:r>
              <a:rPr lang="en-GB" dirty="0">
                <a:hlinkClick r:id="rId3"/>
              </a:rPr>
              <a:t>=</a:t>
            </a:r>
            <a:r>
              <a:rPr lang="en-GB" dirty="0" err="1">
                <a:hlinkClick r:id="rId3"/>
              </a:rPr>
              <a:t>SPg7hOxFItI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7436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4AD29B6-BF3B-4407-9E75-52DF8E3B2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5F8BA08-3E38-4B70-B93A-74F08E0922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8656" y="260019"/>
            <a:ext cx="8375586" cy="5933012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BC01B9-3966-4E5B-8BBD-E0B98E05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71" y="507160"/>
            <a:ext cx="2245179" cy="5438730"/>
          </a:xfrm>
        </p:spPr>
        <p:txBody>
          <a:bodyPr>
            <a:normAutofit/>
          </a:bodyPr>
          <a:lstStyle/>
          <a:p>
            <a:r>
              <a:rPr lang="en-GB" sz="2800"/>
              <a:t>Important thermo language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7F1B33-79AB-4A71-8CEC-4546D709B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125" y="2874481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115E17A-40D6-4AE2-A025-D3670235CE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6930157"/>
              </p:ext>
            </p:extLst>
          </p:nvPr>
        </p:nvGraphicFramePr>
        <p:xfrm>
          <a:off x="3394710" y="512064"/>
          <a:ext cx="5122926" cy="544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5886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and property and system</a:t>
            </a:r>
            <a:endParaRPr lang="en-GB" dirty="0"/>
          </a:p>
        </p:txBody>
      </p:sp>
      <p:pic>
        <p:nvPicPr>
          <p:cNvPr id="2126" name="Picture 7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13" y="838200"/>
            <a:ext cx="8864988" cy="3496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2" name="Content Placeholder 2"/>
          <p:cNvSpPr txBox="1">
            <a:spLocks/>
          </p:cNvSpPr>
          <p:nvPr/>
        </p:nvSpPr>
        <p:spPr>
          <a:xfrm>
            <a:off x="457200" y="4334815"/>
            <a:ext cx="8229600" cy="237078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GB" sz="2400" dirty="0"/>
              <a:t>Boundaries may be solid or fluid, constant volume or not;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Molecules respond to how excited they are (temperature) and how close together they are (pressure);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This state causes the fluid to express its other properties – quantities like how much energy it contains, how dense it is, how viscous, how chaotic the molecular motion is, and what phase it is in.</a:t>
            </a:r>
            <a:endParaRPr lang="en-GB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138CB6-A02E-4734-9736-64E5D1051884}"/>
              </a:ext>
            </a:extLst>
          </p:cNvPr>
          <p:cNvSpPr txBox="1"/>
          <p:nvPr/>
        </p:nvSpPr>
        <p:spPr>
          <a:xfrm>
            <a:off x="6324600" y="2895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Boundary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C68870-1EA9-41F6-BE8C-B2718E19E0DA}"/>
              </a:ext>
            </a:extLst>
          </p:cNvPr>
          <p:cNvSpPr txBox="1"/>
          <p:nvPr/>
        </p:nvSpPr>
        <p:spPr>
          <a:xfrm>
            <a:off x="6400800" y="3828494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Fluid inside boundary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FF52CE3-1583-48B2-B9A5-ACD462200686}"/>
              </a:ext>
            </a:extLst>
          </p:cNvPr>
          <p:cNvCxnSpPr>
            <a:stCxn id="2" idx="1"/>
          </p:cNvCxnSpPr>
          <p:nvPr/>
        </p:nvCxnSpPr>
        <p:spPr>
          <a:xfrm flipH="1" flipV="1">
            <a:off x="5486400" y="2895600"/>
            <a:ext cx="838200" cy="1846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A12B07C-965F-4C54-B611-F7DAC09B355D}"/>
              </a:ext>
            </a:extLst>
          </p:cNvPr>
          <p:cNvCxnSpPr/>
          <p:nvPr/>
        </p:nvCxnSpPr>
        <p:spPr>
          <a:xfrm flipH="1" flipV="1">
            <a:off x="4559107" y="3080266"/>
            <a:ext cx="1841693" cy="9328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2578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0992ED3-FA99-4FAD-A3CA-2B9B3BB8B4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9902" y="643467"/>
            <a:ext cx="2568323" cy="557318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9E0BAA-AB13-4F88-B228-162B2D510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8343" y="996950"/>
            <a:ext cx="2227007" cy="5028490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System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4B0C0E-4CEA-4D6E-8C60-D120882331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143000"/>
            <a:ext cx="5040237" cy="100804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3CF80-C321-4FB5-A120-0BEA8B54F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754" y="2438400"/>
            <a:ext cx="5047740" cy="377613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GB" sz="2400" dirty="0"/>
              <a:t>An open system is a component in a wider thermodynamic device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All systems in this course are open systems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Boundaries are a combination of solid and virtual defining a region of fluid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Change of properties reflects work and heat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A tube has solid cylinder walls but virtual end boundaries</a:t>
            </a:r>
          </a:p>
        </p:txBody>
      </p:sp>
    </p:spTree>
    <p:extLst>
      <p:ext uri="{BB962C8B-B14F-4D97-AF65-F5344CB8AC3E}">
        <p14:creationId xmlns:p14="http://schemas.microsoft.com/office/powerpoint/2010/main" val="3260655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terms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80150"/>
            <a:ext cx="8915400" cy="567785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Extensive</a:t>
            </a:r>
            <a:r>
              <a:rPr lang="en-US" dirty="0"/>
              <a:t> – quantity for entire mass extent, e.g. J</a:t>
            </a:r>
            <a:endParaRPr lang="en-US" i="1" dirty="0"/>
          </a:p>
          <a:p>
            <a:r>
              <a:rPr lang="en-US" b="1" dirty="0"/>
              <a:t>Intensive</a:t>
            </a:r>
            <a:r>
              <a:rPr lang="en-US" dirty="0"/>
              <a:t> – quantity independent of extent, e.g. </a:t>
            </a:r>
            <a:r>
              <a:rPr lang="en-US" dirty="0" err="1"/>
              <a:t>J</a:t>
            </a:r>
            <a:r>
              <a:rPr lang="en-US" dirty="0" err="1">
                <a:sym typeface="Symbol" panose="05050102010706020507" pitchFamily="18" charset="2"/>
              </a:rPr>
              <a:t>kg</a:t>
            </a:r>
            <a:r>
              <a:rPr lang="en-US" baseline="30000" dirty="0" err="1">
                <a:sym typeface="Symbol" panose="05050102010706020507" pitchFamily="18" charset="2"/>
              </a:rPr>
              <a:t>-1</a:t>
            </a:r>
            <a:endParaRPr lang="en-US" dirty="0"/>
          </a:p>
          <a:p>
            <a:r>
              <a:rPr lang="en-US" b="1" dirty="0"/>
              <a:t>System</a:t>
            </a:r>
            <a:r>
              <a:rPr lang="en-US" dirty="0"/>
              <a:t> – the extent of working fluid being considered, can be open (through-flow) or closed</a:t>
            </a:r>
          </a:p>
          <a:p>
            <a:r>
              <a:rPr lang="en-US" b="1" dirty="0"/>
              <a:t>Property</a:t>
            </a:r>
            <a:r>
              <a:rPr lang="en-US" dirty="0"/>
              <a:t> – a measurable characteristic of a working fluid</a:t>
            </a:r>
          </a:p>
          <a:p>
            <a:pPr lvl="1"/>
            <a:r>
              <a:rPr lang="en-US" u="sng" dirty="0"/>
              <a:t>Transport</a:t>
            </a:r>
            <a:r>
              <a:rPr lang="en-US" dirty="0"/>
              <a:t> property – to do with heat and mass transfer characteristics</a:t>
            </a:r>
          </a:p>
          <a:p>
            <a:pPr lvl="1"/>
            <a:r>
              <a:rPr lang="en-US" u="sng" dirty="0"/>
              <a:t>Thermodynamic</a:t>
            </a:r>
            <a:r>
              <a:rPr lang="en-US" dirty="0"/>
              <a:t> property – to do with thermal response characteristics</a:t>
            </a:r>
            <a:endParaRPr lang="en-GB" dirty="0"/>
          </a:p>
          <a:p>
            <a:r>
              <a:rPr lang="en-US" b="1" dirty="0"/>
              <a:t>Phase</a:t>
            </a:r>
            <a:r>
              <a:rPr lang="en-US" dirty="0"/>
              <a:t> – the condition of a working fluid as either liquid or gas/</a:t>
            </a:r>
            <a:r>
              <a:rPr lang="en-US" dirty="0" err="1"/>
              <a:t>vapour</a:t>
            </a:r>
            <a:r>
              <a:rPr lang="en-US" dirty="0"/>
              <a:t> – see the video link on Moodle of </a:t>
            </a:r>
            <a:r>
              <a:rPr lang="en-US" dirty="0" err="1"/>
              <a:t>vapour</a:t>
            </a:r>
            <a:r>
              <a:rPr lang="en-US" dirty="0"/>
              <a:t>/liquid flow in a tube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1096FC-A162-0C69-82C8-8CCA6607CD64}"/>
              </a:ext>
            </a:extLst>
          </p:cNvPr>
          <p:cNvSpPr txBox="1"/>
          <p:nvPr/>
        </p:nvSpPr>
        <p:spPr>
          <a:xfrm>
            <a:off x="144194" y="6260196"/>
            <a:ext cx="822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u="sng" dirty="0">
                <a:solidFill>
                  <a:srgbClr val="005597"/>
                </a:solidFill>
                <a:effectLst/>
                <a:latin typeface="Circular"/>
                <a:hlinkClick r:id="rId2"/>
              </a:rPr>
              <a:t>https://</a:t>
            </a:r>
            <a:r>
              <a:rPr lang="en-GB" b="0" i="0" u="sng" dirty="0" err="1">
                <a:solidFill>
                  <a:srgbClr val="005597"/>
                </a:solidFill>
                <a:effectLst/>
                <a:latin typeface="Circular"/>
                <a:hlinkClick r:id="rId2"/>
              </a:rPr>
              <a:t>www.youtube.com</a:t>
            </a:r>
            <a:r>
              <a:rPr lang="en-GB" b="0" i="0" u="sng" dirty="0">
                <a:solidFill>
                  <a:srgbClr val="005597"/>
                </a:solidFill>
                <a:effectLst/>
                <a:latin typeface="Circular"/>
                <a:hlinkClick r:id="rId2"/>
              </a:rPr>
              <a:t>/</a:t>
            </a:r>
            <a:r>
              <a:rPr lang="en-GB" b="0" i="0" u="sng" dirty="0" err="1">
                <a:solidFill>
                  <a:srgbClr val="005597"/>
                </a:solidFill>
                <a:effectLst/>
                <a:latin typeface="Circular"/>
                <a:hlinkClick r:id="rId2"/>
              </a:rPr>
              <a:t>watch?v</a:t>
            </a:r>
            <a:r>
              <a:rPr lang="en-GB" b="0" i="0" u="sng" dirty="0">
                <a:solidFill>
                  <a:srgbClr val="005597"/>
                </a:solidFill>
                <a:effectLst/>
                <a:latin typeface="Circular"/>
                <a:hlinkClick r:id="rId2"/>
              </a:rPr>
              <a:t>=</a:t>
            </a:r>
            <a:r>
              <a:rPr lang="en-GB" b="0" i="0" u="sng" dirty="0" err="1">
                <a:solidFill>
                  <a:srgbClr val="005597"/>
                </a:solidFill>
                <a:effectLst/>
                <a:latin typeface="Circular"/>
                <a:hlinkClick r:id="rId2"/>
              </a:rPr>
              <a:t>iFmaq_ZAccA&amp;feature</a:t>
            </a:r>
            <a:r>
              <a:rPr lang="en-GB" b="0" i="0" u="sng" dirty="0">
                <a:solidFill>
                  <a:srgbClr val="005597"/>
                </a:solidFill>
                <a:effectLst/>
                <a:latin typeface="Circular"/>
                <a:hlinkClick r:id="rId2"/>
              </a:rPr>
              <a:t>=</a:t>
            </a:r>
            <a:r>
              <a:rPr lang="en-GB" b="0" i="0" u="sng" dirty="0" err="1">
                <a:solidFill>
                  <a:srgbClr val="005597"/>
                </a:solidFill>
                <a:effectLst/>
                <a:latin typeface="Circular"/>
                <a:hlinkClick r:id="rId2"/>
              </a:rPr>
              <a:t>youtu.be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4366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Available 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516563"/>
          </a:xfrm>
        </p:spPr>
        <p:txBody>
          <a:bodyPr>
            <a:normAutofit/>
          </a:bodyPr>
          <a:lstStyle/>
          <a:p>
            <a:r>
              <a:rPr lang="en-US" dirty="0"/>
              <a:t>Please acquire a booklet of data tables:</a:t>
            </a:r>
          </a:p>
          <a:p>
            <a:pPr marL="0" indent="0">
              <a:buNone/>
            </a:pPr>
            <a:r>
              <a:rPr lang="en-US" dirty="0"/>
              <a:t>Rogers, GFC and Mayhew, YR, Thermodynamic and Transport Properties of Fluids, Fifth Edition, Blackwell.</a:t>
            </a:r>
          </a:p>
          <a:p>
            <a:r>
              <a:rPr lang="en-US" dirty="0"/>
              <a:t>Properties of most working fluids are available;</a:t>
            </a:r>
          </a:p>
          <a:p>
            <a:r>
              <a:rPr lang="en-US" dirty="0"/>
              <a:t>In particular common gases and liquids are published on line and in books;</a:t>
            </a:r>
          </a:p>
          <a:p>
            <a:r>
              <a:rPr lang="en-US" dirty="0"/>
              <a:t>Of particular interest to us are steam, air and the refrigerant R134a</a:t>
            </a:r>
          </a:p>
        </p:txBody>
      </p:sp>
    </p:spTree>
    <p:extLst>
      <p:ext uri="{BB962C8B-B14F-4D97-AF65-F5344CB8AC3E}">
        <p14:creationId xmlns:p14="http://schemas.microsoft.com/office/powerpoint/2010/main" val="1231560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0"/>
            <a:ext cx="4019512" cy="58306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09800" y="5830630"/>
            <a:ext cx="4800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Available in university bookshop and Amazon</a:t>
            </a:r>
          </a:p>
          <a:p>
            <a:r>
              <a:rPr lang="en-GB" dirty="0"/>
              <a:t>A copy of this booklet will be used in the exam so it is worth getting to know the book.</a:t>
            </a:r>
          </a:p>
        </p:txBody>
      </p:sp>
    </p:spTree>
    <p:extLst>
      <p:ext uri="{BB962C8B-B14F-4D97-AF65-F5344CB8AC3E}">
        <p14:creationId xmlns:p14="http://schemas.microsoft.com/office/powerpoint/2010/main" val="443968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IAPWS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70466"/>
            <a:ext cx="8229600" cy="1676400"/>
          </a:xfrm>
        </p:spPr>
        <p:txBody>
          <a:bodyPr>
            <a:normAutofit/>
          </a:bodyPr>
          <a:lstStyle/>
          <a:p>
            <a:r>
              <a:rPr lang="en-GB" sz="2800" dirty="0"/>
              <a:t>International Association for the Properties of Water and Steam have produced accurate data for industry and academia</a:t>
            </a:r>
          </a:p>
        </p:txBody>
      </p:sp>
      <p:sp>
        <p:nvSpPr>
          <p:cNvPr id="4" name="Rectangle 3"/>
          <p:cNvSpPr/>
          <p:nvPr/>
        </p:nvSpPr>
        <p:spPr>
          <a:xfrm>
            <a:off x="3662294" y="2167235"/>
            <a:ext cx="18194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u="sng" dirty="0">
                <a:hlinkClick r:id="rId2"/>
              </a:rPr>
              <a:t>http://iapws.org/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2541185" y="2490847"/>
            <a:ext cx="40616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 </a:t>
            </a:r>
            <a:r>
              <a:rPr lang="en-GB" u="sng" dirty="0">
                <a:hlinkClick r:id="rId3"/>
              </a:rPr>
              <a:t>http://iapws.org/relguide/IF97-Rev.html</a:t>
            </a:r>
            <a:r>
              <a:rPr lang="en-GB" dirty="0"/>
              <a:t> 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197" y="3101982"/>
            <a:ext cx="8229600" cy="167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/>
              <a:t>This information is given in tabulated form in the booklet of the previous slide</a:t>
            </a:r>
          </a:p>
          <a:p>
            <a:r>
              <a:rPr lang="en-US" sz="2800" dirty="0"/>
              <a:t>The complete interpolation formulae have been collected in graph form, but it is important to be able to interpolate from tables of data</a:t>
            </a:r>
          </a:p>
          <a:p>
            <a:r>
              <a:rPr lang="en-US" sz="2800" dirty="0"/>
              <a:t>In the same way, data is available for the other fluids with data in the booklet.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3606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AD582-8B69-49FA-A421-57EBBF0B7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Things to know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FDF676-F7C8-4265-8EDE-76937A632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Meaning of the terms used in this section</a:t>
            </a:r>
          </a:p>
          <a:p>
            <a:r>
              <a:rPr lang="en-GB" dirty="0"/>
              <a:t>Attempt the short MCQ test on the Form below this in Moodle</a:t>
            </a:r>
          </a:p>
        </p:txBody>
      </p:sp>
    </p:spTree>
    <p:extLst>
      <p:ext uri="{BB962C8B-B14F-4D97-AF65-F5344CB8AC3E}">
        <p14:creationId xmlns:p14="http://schemas.microsoft.com/office/powerpoint/2010/main" val="4078569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884</Words>
  <Application>Microsoft Office PowerPoint</Application>
  <PresentationFormat>On-screen Show (4:3)</PresentationFormat>
  <Paragraphs>73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Circular</vt:lpstr>
      <vt:lpstr>Office Theme</vt:lpstr>
      <vt:lpstr>Thermodynamics 2</vt:lpstr>
      <vt:lpstr>Dr D.Giddings, Coates Building, C33, donald.giddings@nottingham.ac.uk</vt:lpstr>
      <vt:lpstr>Topic 1: Properties of Steam, water, refrigerants and Gases</vt:lpstr>
      <vt:lpstr>Fluid properties, learning objectives</vt:lpstr>
      <vt:lpstr>Motivation</vt:lpstr>
      <vt:lpstr>Important thermo language</vt:lpstr>
      <vt:lpstr>State and property and system</vt:lpstr>
      <vt:lpstr>System</vt:lpstr>
      <vt:lpstr>Key terms</vt:lpstr>
      <vt:lpstr>Available data</vt:lpstr>
      <vt:lpstr>PowerPoint Presentation</vt:lpstr>
      <vt:lpstr>IAPWS</vt:lpstr>
      <vt:lpstr>Things to know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Thermodynamics 2</dc:title>
  <dc:creator>Donald Giddings</dc:creator>
  <cp:lastModifiedBy>Donald Giddings (staff)</cp:lastModifiedBy>
  <cp:revision>4</cp:revision>
  <dcterms:created xsi:type="dcterms:W3CDTF">2020-09-23T15:10:02Z</dcterms:created>
  <dcterms:modified xsi:type="dcterms:W3CDTF">2022-10-02T18:01:11Z</dcterms:modified>
</cp:coreProperties>
</file>